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9" r:id="rId7"/>
    <p:sldId id="270" r:id="rId8"/>
    <p:sldId id="271" r:id="rId9"/>
    <p:sldId id="261" r:id="rId10"/>
    <p:sldId id="262" r:id="rId11"/>
    <p:sldId id="266" r:id="rId12"/>
    <p:sldId id="267" r:id="rId13"/>
    <p:sldId id="268" r:id="rId14"/>
    <p:sldId id="263"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C5D4-9652-88F9-A96E-63A0F7A44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900D93-0CEE-CCE5-FFCC-FD5393E0B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5F8488-7269-D38B-BF33-FCCA278B7363}"/>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5" name="Footer Placeholder 4">
            <a:extLst>
              <a:ext uri="{FF2B5EF4-FFF2-40B4-BE49-F238E27FC236}">
                <a16:creationId xmlns:a16="http://schemas.microsoft.com/office/drawing/2014/main" id="{C8FBCB71-88F9-F00B-FAC2-00869E6C6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FE8A64-C008-15F2-A35B-70A0DAF8F5B9}"/>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55921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3080-E893-E080-3038-27EDFEE296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3F3A1B-F3DF-1AA6-B2C4-37F8B3AFC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47DC3-76D7-78DF-88FB-E8CFBBC2139D}"/>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5" name="Footer Placeholder 4">
            <a:extLst>
              <a:ext uri="{FF2B5EF4-FFF2-40B4-BE49-F238E27FC236}">
                <a16:creationId xmlns:a16="http://schemas.microsoft.com/office/drawing/2014/main" id="{C916E6D5-22B9-10F9-DDA9-4121DADA8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A75250-A2D1-3D08-A0F3-BE043E17424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4560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B2FF0-88BF-7A24-66B9-9150106A58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F53F36-3FC0-E106-5BE0-2BD7C947C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113C8-9DA3-451C-64C2-3C9638F5FB51}"/>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5" name="Footer Placeholder 4">
            <a:extLst>
              <a:ext uri="{FF2B5EF4-FFF2-40B4-BE49-F238E27FC236}">
                <a16:creationId xmlns:a16="http://schemas.microsoft.com/office/drawing/2014/main" id="{4C56DF46-DB9F-C3A6-6E7B-19984CC75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9D51D-1962-D754-D2F4-956D56178176}"/>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82462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FD07-E512-ECE1-CA80-A778172FE8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5BC74-9A5F-7489-B3CE-D699D978F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DD854-5AD8-2698-292C-639F7CF221AC}"/>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5" name="Footer Placeholder 4">
            <a:extLst>
              <a:ext uri="{FF2B5EF4-FFF2-40B4-BE49-F238E27FC236}">
                <a16:creationId xmlns:a16="http://schemas.microsoft.com/office/drawing/2014/main" id="{BE4146E3-59BE-9786-4475-BB0CD60C0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2E016-0540-E13D-7FDA-62A54376418F}"/>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30846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A23B-0108-09BD-DFC5-F702B30CC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0ED2B-D887-72F2-6508-B1634029E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5173E-2253-BB8D-A5F6-6F77D05E91B9}"/>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5" name="Footer Placeholder 4">
            <a:extLst>
              <a:ext uri="{FF2B5EF4-FFF2-40B4-BE49-F238E27FC236}">
                <a16:creationId xmlns:a16="http://schemas.microsoft.com/office/drawing/2014/main" id="{3DFA2E72-6FDF-B0E9-4BC6-274C7D125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55519-A365-B17D-A850-3AFE1BB7256B}"/>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507596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D2F-2DD5-5EA5-57CF-3385217A87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BC6BC-DDB6-65DE-1F45-64A43A3B2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D48256-7B2A-B7B4-64DF-F8090DC47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A3F0BE-E318-83AC-2D76-A7D79EF05669}"/>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6" name="Footer Placeholder 5">
            <a:extLst>
              <a:ext uri="{FF2B5EF4-FFF2-40B4-BE49-F238E27FC236}">
                <a16:creationId xmlns:a16="http://schemas.microsoft.com/office/drawing/2014/main" id="{21871824-5414-D960-0F12-C684EC484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F5B5A-13BE-C726-83BC-585C02531B84}"/>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19571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94F2D-2EDC-9099-5D96-3FCA24C6B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5D788-23BA-D5A3-2642-9140A1F77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F59A5-56B2-AE87-F3E8-5B2285C07F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24C82D-6A11-F53A-4356-A1BE409E4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35806-C805-7466-4726-B806A39F9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E6F7A-842B-EC61-DAE0-FD5E9D4EE57B}"/>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8" name="Footer Placeholder 7">
            <a:extLst>
              <a:ext uri="{FF2B5EF4-FFF2-40B4-BE49-F238E27FC236}">
                <a16:creationId xmlns:a16="http://schemas.microsoft.com/office/drawing/2014/main" id="{08CEE1E8-361B-DAC9-845E-8A33AC5055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01ECC0-594F-E987-F98E-DF9EAC71C94D}"/>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3630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A322-8CD6-37A5-E489-ED2C22DC2C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A929E-9852-5EE6-0A7C-1FE983CF1AB7}"/>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4" name="Footer Placeholder 3">
            <a:extLst>
              <a:ext uri="{FF2B5EF4-FFF2-40B4-BE49-F238E27FC236}">
                <a16:creationId xmlns:a16="http://schemas.microsoft.com/office/drawing/2014/main" id="{5CC6D891-5858-94B4-FC00-3A8EFB8FC3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0303F1-1226-1039-A99D-8C1567D10D5C}"/>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357252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C8322-F44A-3937-A418-C9A25A0D2A09}"/>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3" name="Footer Placeholder 2">
            <a:extLst>
              <a:ext uri="{FF2B5EF4-FFF2-40B4-BE49-F238E27FC236}">
                <a16:creationId xmlns:a16="http://schemas.microsoft.com/office/drawing/2014/main" id="{FFF7D246-5F5E-360A-029F-BB2B3FC9C8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223A44-6BB2-451A-F319-4FEC4EFB642A}"/>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170805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EA15-18E4-078F-08CE-D363F6C42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94A362-E4A1-D136-12C6-27151197E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F270C9-89E6-7F0A-F456-DA9F36D62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18D64-57C0-92CF-687E-5CC432D80A1D}"/>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6" name="Footer Placeholder 5">
            <a:extLst>
              <a:ext uri="{FF2B5EF4-FFF2-40B4-BE49-F238E27FC236}">
                <a16:creationId xmlns:a16="http://schemas.microsoft.com/office/drawing/2014/main" id="{DDEB6290-7A4D-CD9F-C989-70BF1E365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C4D21C-5C6E-F9DB-416C-FEA474B6D8C0}"/>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40210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19C2-2A8D-1E26-3550-605C3594E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3A9FAA-EFCE-A8C2-2CBC-62779D003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F266C-023D-7867-2368-4904AD8A5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80411-8195-FB3E-FC16-053AD239A7E5}"/>
              </a:ext>
            </a:extLst>
          </p:cNvPr>
          <p:cNvSpPr>
            <a:spLocks noGrp="1"/>
          </p:cNvSpPr>
          <p:nvPr>
            <p:ph type="dt" sz="half" idx="10"/>
          </p:nvPr>
        </p:nvSpPr>
        <p:spPr/>
        <p:txBody>
          <a:bodyPr/>
          <a:lstStyle/>
          <a:p>
            <a:fld id="{D5A68D6C-122C-44EB-AD71-9F881384EF90}" type="datetimeFigureOut">
              <a:rPr lang="en-IN" smtClean="0"/>
              <a:t>22-11-2023</a:t>
            </a:fld>
            <a:endParaRPr lang="en-IN"/>
          </a:p>
        </p:txBody>
      </p:sp>
      <p:sp>
        <p:nvSpPr>
          <p:cNvPr id="6" name="Footer Placeholder 5">
            <a:extLst>
              <a:ext uri="{FF2B5EF4-FFF2-40B4-BE49-F238E27FC236}">
                <a16:creationId xmlns:a16="http://schemas.microsoft.com/office/drawing/2014/main" id="{DD99D8AC-6745-1EAE-D59C-CB9F38A52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12822-B845-E718-C77E-AA412DA9A102}"/>
              </a:ext>
            </a:extLst>
          </p:cNvPr>
          <p:cNvSpPr>
            <a:spLocks noGrp="1"/>
          </p:cNvSpPr>
          <p:nvPr>
            <p:ph type="sldNum" sz="quarter" idx="12"/>
          </p:nvPr>
        </p:nvSpPr>
        <p:spPr/>
        <p:txBody>
          <a:bodyPr/>
          <a:lstStyle/>
          <a:p>
            <a:fld id="{D6C58A35-EB7C-4B30-81CC-F99770789087}" type="slidenum">
              <a:rPr lang="en-IN" smtClean="0"/>
              <a:t>‹#›</a:t>
            </a:fld>
            <a:endParaRPr lang="en-IN"/>
          </a:p>
        </p:txBody>
      </p:sp>
    </p:spTree>
    <p:extLst>
      <p:ext uri="{BB962C8B-B14F-4D97-AF65-F5344CB8AC3E}">
        <p14:creationId xmlns:p14="http://schemas.microsoft.com/office/powerpoint/2010/main" val="221317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AEF96-4194-220B-7A71-3ECC883FE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F7371-1702-404B-097C-ECFB7C2C3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333A8-B4FA-5DE8-9B32-48EF54E30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68D6C-122C-44EB-AD71-9F881384EF90}" type="datetimeFigureOut">
              <a:rPr lang="en-IN" smtClean="0"/>
              <a:t>22-11-2023</a:t>
            </a:fld>
            <a:endParaRPr lang="en-IN"/>
          </a:p>
        </p:txBody>
      </p:sp>
      <p:sp>
        <p:nvSpPr>
          <p:cNvPr id="5" name="Footer Placeholder 4">
            <a:extLst>
              <a:ext uri="{FF2B5EF4-FFF2-40B4-BE49-F238E27FC236}">
                <a16:creationId xmlns:a16="http://schemas.microsoft.com/office/drawing/2014/main" id="{5CC2B8A4-AE4D-2E60-3AAE-433020B06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B35F5-57CD-AF50-3EF2-1BED3C013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58A35-EB7C-4B30-81CC-F99770789087}" type="slidenum">
              <a:rPr lang="en-IN" smtClean="0"/>
              <a:t>‹#›</a:t>
            </a:fld>
            <a:endParaRPr lang="en-IN"/>
          </a:p>
        </p:txBody>
      </p:sp>
    </p:spTree>
    <p:extLst>
      <p:ext uri="{BB962C8B-B14F-4D97-AF65-F5344CB8AC3E}">
        <p14:creationId xmlns:p14="http://schemas.microsoft.com/office/powerpoint/2010/main" val="227206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154824-CAC1-1063-F9F4-7832B55AD41C}"/>
              </a:ext>
            </a:extLst>
          </p:cNvPr>
          <p:cNvSpPr txBox="1"/>
          <p:nvPr/>
        </p:nvSpPr>
        <p:spPr>
          <a:xfrm>
            <a:off x="367146" y="495825"/>
            <a:ext cx="11298382" cy="5932684"/>
          </a:xfrm>
          <a:prstGeom prst="rect">
            <a:avLst/>
          </a:prstGeom>
          <a:noFill/>
        </p:spPr>
        <p:txBody>
          <a:bodyPr wrap="square">
            <a:spAutoFit/>
          </a:bodyPr>
          <a:lstStyle/>
          <a:p>
            <a:pPr algn="just">
              <a:lnSpc>
                <a:spcPct val="150000"/>
              </a:lnSpc>
            </a:pPr>
            <a:r>
              <a:rPr lang="en-US" b="1" i="0" dirty="0">
                <a:effectLst/>
                <a:latin typeface="Söhne"/>
              </a:rPr>
              <a:t>Decision Tree Algorithm:</a:t>
            </a:r>
            <a:endParaRPr lang="en-US" b="0" i="0" dirty="0">
              <a:effectLst/>
              <a:latin typeface="Söhne"/>
            </a:endParaRPr>
          </a:p>
          <a:p>
            <a:pPr algn="just">
              <a:lnSpc>
                <a:spcPct val="150000"/>
              </a:lnSpc>
            </a:pPr>
            <a:r>
              <a:rPr lang="en-US" b="0" i="0" dirty="0">
                <a:effectLst/>
                <a:latin typeface="Söhne"/>
              </a:rPr>
              <a:t>A Decision Tree is a supervised machine learning algorithm used for both classification and regression tasks. It works by recursively partitioning the dataset into subsets based on the values of input features. The goal is to create a tree-like structure where each internal node represents a decision based on a feature, each branch represents the outcome of that decision, and each leaf node represents the final predicted outcome.</a:t>
            </a:r>
          </a:p>
          <a:p>
            <a:pPr algn="just">
              <a:lnSpc>
                <a:spcPct val="150000"/>
              </a:lnSpc>
            </a:pPr>
            <a:r>
              <a:rPr lang="en-US" b="1" i="0" dirty="0">
                <a:effectLst/>
                <a:latin typeface="Söhne"/>
              </a:rPr>
              <a:t>Key Steps in the Decision Tree Algorithm:</a:t>
            </a:r>
            <a:endParaRPr lang="en-US" b="0" i="0" dirty="0">
              <a:effectLst/>
              <a:latin typeface="Söhne"/>
            </a:endParaRPr>
          </a:p>
          <a:p>
            <a:pPr algn="just">
              <a:lnSpc>
                <a:spcPct val="150000"/>
              </a:lnSpc>
              <a:buFont typeface="+mj-lt"/>
              <a:buAutoNum type="arabicPeriod"/>
            </a:pPr>
            <a:r>
              <a:rPr lang="en-US" b="1" i="0" dirty="0">
                <a:effectLst/>
                <a:latin typeface="Söhne"/>
              </a:rPr>
              <a:t> Attribute Selection:</a:t>
            </a:r>
            <a:r>
              <a:rPr lang="en-US" dirty="0">
                <a:latin typeface="Söhne"/>
              </a:rPr>
              <a:t> </a:t>
            </a:r>
            <a:r>
              <a:rPr lang="en-US" b="0" i="0" dirty="0">
                <a:effectLst/>
                <a:latin typeface="Söhne"/>
              </a:rPr>
              <a:t>Choose the best attribute to split the data based on some criteria. Common criteria include Information Gain, Gini Impurity, or Mean Squared Error.</a:t>
            </a:r>
          </a:p>
          <a:p>
            <a:pPr algn="just">
              <a:lnSpc>
                <a:spcPct val="150000"/>
              </a:lnSpc>
              <a:buFont typeface="+mj-lt"/>
              <a:buAutoNum type="arabicPeriod"/>
            </a:pPr>
            <a:r>
              <a:rPr lang="en-US" b="1" i="0" dirty="0">
                <a:effectLst/>
                <a:latin typeface="Söhne"/>
              </a:rPr>
              <a:t> Splitting:</a:t>
            </a:r>
            <a:r>
              <a:rPr lang="en-US" dirty="0">
                <a:latin typeface="Söhne"/>
              </a:rPr>
              <a:t>  </a:t>
            </a:r>
            <a:r>
              <a:rPr lang="en-US" b="0" i="0" dirty="0">
                <a:effectLst/>
                <a:latin typeface="Söhne"/>
              </a:rPr>
              <a:t>Divide the dataset into subsets based on the chosen attribute. Each subset corresponds to a unique value of the chosen attribute.</a:t>
            </a:r>
          </a:p>
          <a:p>
            <a:pPr algn="just">
              <a:lnSpc>
                <a:spcPct val="150000"/>
              </a:lnSpc>
              <a:buFont typeface="+mj-lt"/>
              <a:buAutoNum type="arabicPeriod"/>
            </a:pPr>
            <a:r>
              <a:rPr lang="en-US" b="1" i="0" dirty="0">
                <a:effectLst/>
                <a:latin typeface="Söhne"/>
              </a:rPr>
              <a:t> Recursive Building:</a:t>
            </a:r>
            <a:r>
              <a:rPr lang="en-US" dirty="0">
                <a:latin typeface="Söhne"/>
              </a:rPr>
              <a:t> </a:t>
            </a:r>
            <a:r>
              <a:rPr lang="en-US" b="0" i="0" dirty="0">
                <a:effectLst/>
                <a:latin typeface="Söhne"/>
              </a:rPr>
              <a:t>Recursively apply the above steps to each subset until a stopping criterion is met. This criterion could be a maximum depth limit, a minimum number of samples in a leaf, or other conditions.</a:t>
            </a:r>
          </a:p>
          <a:p>
            <a:pPr algn="just">
              <a:lnSpc>
                <a:spcPct val="150000"/>
              </a:lnSpc>
              <a:buFont typeface="+mj-lt"/>
              <a:buAutoNum type="arabicPeriod"/>
            </a:pPr>
            <a:r>
              <a:rPr lang="en-US" b="1" i="0" dirty="0">
                <a:effectLst/>
                <a:latin typeface="Söhne"/>
              </a:rPr>
              <a:t> Leaf Node Assignment:</a:t>
            </a:r>
            <a:r>
              <a:rPr lang="en-US" dirty="0">
                <a:latin typeface="Söhne"/>
              </a:rPr>
              <a:t> </a:t>
            </a:r>
            <a:r>
              <a:rPr lang="en-US" b="0" i="0" dirty="0">
                <a:effectLst/>
                <a:latin typeface="Söhne"/>
              </a:rPr>
              <a:t>When a stopping criterion is met, assign a class label (for classification) or a predicted value (for regression) to the leaf nodes.</a:t>
            </a:r>
          </a:p>
        </p:txBody>
      </p:sp>
      <p:sp>
        <p:nvSpPr>
          <p:cNvPr id="7" name="TextBox 6">
            <a:extLst>
              <a:ext uri="{FF2B5EF4-FFF2-40B4-BE49-F238E27FC236}">
                <a16:creationId xmlns:a16="http://schemas.microsoft.com/office/drawing/2014/main" id="{885E40C3-75DD-F6BA-C620-4C8BC2197660}"/>
              </a:ext>
            </a:extLst>
          </p:cNvPr>
          <p:cNvSpPr txBox="1"/>
          <p:nvPr/>
        </p:nvSpPr>
        <p:spPr>
          <a:xfrm>
            <a:off x="4184073" y="126493"/>
            <a:ext cx="6096000" cy="461665"/>
          </a:xfrm>
          <a:prstGeom prst="rect">
            <a:avLst/>
          </a:prstGeom>
          <a:noFill/>
        </p:spPr>
        <p:txBody>
          <a:bodyPr wrap="square">
            <a:spAutoFit/>
          </a:bodyPr>
          <a:lstStyle/>
          <a:p>
            <a:r>
              <a:rPr lang="en-US" sz="2400" b="1" i="0" dirty="0">
                <a:effectLst/>
                <a:latin typeface="Söhne"/>
              </a:rPr>
              <a:t>Decision Tree Algorithm</a:t>
            </a:r>
            <a:endParaRPr lang="en-IN" sz="2400" dirty="0"/>
          </a:p>
        </p:txBody>
      </p:sp>
    </p:spTree>
    <p:extLst>
      <p:ext uri="{BB962C8B-B14F-4D97-AF65-F5344CB8AC3E}">
        <p14:creationId xmlns:p14="http://schemas.microsoft.com/office/powerpoint/2010/main" val="412854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698666" y="89963"/>
            <a:ext cx="2937163"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Weather</a:t>
            </a:r>
          </a:p>
        </p:txBody>
      </p:sp>
      <p:sp>
        <p:nvSpPr>
          <p:cNvPr id="4" name="TextBox 3">
            <a:extLst>
              <a:ext uri="{FF2B5EF4-FFF2-40B4-BE49-F238E27FC236}">
                <a16:creationId xmlns:a16="http://schemas.microsoft.com/office/drawing/2014/main" id="{01A41783-C4E6-5850-2673-E8A85D76A2E9}"/>
              </a:ext>
            </a:extLst>
          </p:cNvPr>
          <p:cNvSpPr txBox="1"/>
          <p:nvPr/>
        </p:nvSpPr>
        <p:spPr>
          <a:xfrm>
            <a:off x="698666" y="652575"/>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(Weather) = Sunny, Overcast, Rain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730D4BB-B3A6-B234-1B58-D56816333DE3}"/>
                  </a:ext>
                </a:extLst>
              </p:cNvPr>
              <p:cNvSpPr txBox="1"/>
              <p:nvPr/>
            </p:nvSpPr>
            <p:spPr>
              <a:xfrm>
                <a:off x="5223164" y="966512"/>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966512"/>
                <a:ext cx="6096000" cy="575927"/>
              </a:xfrm>
              <a:prstGeom prst="rect">
                <a:avLst/>
              </a:prstGeom>
              <a:blipFill>
                <a:blip r:embed="rId2"/>
                <a:stretch>
                  <a:fillRect l="-1300" b="-851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1985170"/>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[+2, -3]</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06CE973-FFDA-D531-36F6-7CD09C1B902E}"/>
                  </a:ext>
                </a:extLst>
              </p:cNvPr>
              <p:cNvSpPr txBox="1"/>
              <p:nvPr/>
            </p:nvSpPr>
            <p:spPr>
              <a:xfrm>
                <a:off x="5123838" y="1842823"/>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Sunny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=0.971</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1842823"/>
                <a:ext cx="6096000" cy="573234"/>
              </a:xfrm>
              <a:prstGeom prst="rect">
                <a:avLst/>
              </a:prstGeom>
              <a:blipFill>
                <a:blip r:embed="rId3"/>
                <a:stretch>
                  <a:fillRect l="-1300" b="-8511"/>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2876508"/>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Overcast</a:t>
            </a:r>
            <a:r>
              <a:rPr lang="en-IN" sz="2200" dirty="0">
                <a:latin typeface="Times New Roman" panose="02020603050405020304" pitchFamily="18" charset="0"/>
                <a:cs typeface="Times New Roman" panose="02020603050405020304" pitchFamily="18" charset="0"/>
              </a:rPr>
              <a:t> = [+4, -0]</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2736277"/>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Overcast</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0</m:t>
                        </m:r>
                      </m:num>
                      <m:den>
                        <m:r>
                          <a:rPr lang="en-IN" sz="2200" b="0" i="1" smtClean="0">
                            <a:latin typeface="Cambria Math" panose="02040503050406030204" pitchFamily="18" charset="0"/>
                          </a:rPr>
                          <m:t>4</m:t>
                        </m:r>
                      </m:den>
                    </m:f>
                    <m:r>
                      <a:rPr lang="en-IN" sz="2200" b="0" i="0" smtClean="0">
                        <a:latin typeface="Cambria Math" panose="02040503050406030204" pitchFamily="18" charset="0"/>
                      </a:rPr>
                      <m:t>=0</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2736277"/>
                <a:ext cx="6096000" cy="571118"/>
              </a:xfrm>
              <a:prstGeom prst="rect">
                <a:avLst/>
              </a:prstGeom>
              <a:blipFill>
                <a:blip r:embed="rId4"/>
                <a:stretch>
                  <a:fillRect l="-1300" b="-74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8CDE7C3-C911-5187-D6FF-1E3761F1136B}"/>
                  </a:ext>
                </a:extLst>
              </p:cNvPr>
              <p:cNvSpPr txBox="1"/>
              <p:nvPr/>
            </p:nvSpPr>
            <p:spPr>
              <a:xfrm>
                <a:off x="5123838" y="3575236"/>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=0.971</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D8CDE7C3-C911-5187-D6FF-1E3761F1136B}"/>
                  </a:ext>
                </a:extLst>
              </p:cNvPr>
              <p:cNvSpPr txBox="1">
                <a:spLocks noRot="1" noChangeAspect="1" noMove="1" noResize="1" noEditPoints="1" noAdjustHandles="1" noChangeArrowheads="1" noChangeShapeType="1" noTextEdit="1"/>
              </p:cNvSpPr>
              <p:nvPr/>
            </p:nvSpPr>
            <p:spPr>
              <a:xfrm>
                <a:off x="5123838" y="3575236"/>
                <a:ext cx="6096000" cy="573234"/>
              </a:xfrm>
              <a:prstGeom prst="rect">
                <a:avLst/>
              </a:prstGeom>
              <a:blipFill>
                <a:blip r:embed="rId5"/>
                <a:stretch>
                  <a:fillRect l="-1300" b="-736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A90B2CD-6EBF-CFA9-9F36-8F933A19D052}"/>
                  </a:ext>
                </a:extLst>
              </p:cNvPr>
              <p:cNvSpPr txBox="1"/>
              <p:nvPr/>
            </p:nvSpPr>
            <p:spPr>
              <a:xfrm>
                <a:off x="473613" y="4527146"/>
                <a:ext cx="11718387" cy="2286332"/>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Weather</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smtClean="0">
                            <a:latin typeface="Cambria Math" panose="02040503050406030204" pitchFamily="18" charset="0"/>
                            <a:ea typeface="Cambria Math" panose="02040503050406030204" pitchFamily="18" charset="0"/>
                          </a:rPr>
                          <m:t>𝑆𝑢𝑛𝑛𝑦</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𝑂𝑣𝑒𝑟𝑐𝑎𝑠𝑡</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𝑅𝑎𝑖𝑛</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0"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𝑆𝑢𝑛𝑛𝑦</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𝑂𝑣𝑒𝑟𝑐𝑎𝑠𝑡</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𝑅𝑎𝑖𝑛</m:t>
                        </m:r>
                      </m:e>
                    </m:d>
                  </m:oMath>
                </a14:m>
                <a:endParaRPr lang="en-IN" sz="2200" b="0" i="1" baseline="-25000" dirty="0">
                  <a:latin typeface="Cambria Math" panose="02040503050406030204" pitchFamily="18" charset="0"/>
                </a:endParaRPr>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1" smtClean="0">
                        <a:latin typeface="Cambria Math" panose="02040503050406030204" pitchFamily="18" charset="0"/>
                      </a:rPr>
                      <m:t>0.971</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0.971=0.2464</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473613" y="4527146"/>
                <a:ext cx="11718387" cy="2286332"/>
              </a:xfrm>
              <a:prstGeom prst="rect">
                <a:avLst/>
              </a:prstGeom>
              <a:blipFill>
                <a:blip r:embed="rId6"/>
                <a:stretch>
                  <a:fillRect l="-676" b="-1333"/>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74233549-340E-8E33-AE3B-9547A7797B69}"/>
              </a:ext>
            </a:extLst>
          </p:cNvPr>
          <p:cNvSpPr txBox="1"/>
          <p:nvPr/>
        </p:nvSpPr>
        <p:spPr>
          <a:xfrm>
            <a:off x="872835" y="1035974"/>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p:sp>
        <p:nvSpPr>
          <p:cNvPr id="18" name="TextBox 17">
            <a:extLst>
              <a:ext uri="{FF2B5EF4-FFF2-40B4-BE49-F238E27FC236}">
                <a16:creationId xmlns:a16="http://schemas.microsoft.com/office/drawing/2014/main" id="{727DCA22-BF7D-B5EB-418A-B26EF93740E2}"/>
              </a:ext>
            </a:extLst>
          </p:cNvPr>
          <p:cNvSpPr txBox="1"/>
          <p:nvPr/>
        </p:nvSpPr>
        <p:spPr>
          <a:xfrm>
            <a:off x="872835" y="3810645"/>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Rain</a:t>
            </a:r>
            <a:r>
              <a:rPr lang="en-IN" sz="2200" dirty="0">
                <a:latin typeface="Times New Roman" panose="02020603050405020304" pitchFamily="18" charset="0"/>
                <a:cs typeface="Times New Roman" panose="02020603050405020304" pitchFamily="18" charset="0"/>
              </a:rPr>
              <a:t> = [+3, -2]</a:t>
            </a:r>
          </a:p>
        </p:txBody>
      </p:sp>
    </p:spTree>
    <p:extLst>
      <p:ext uri="{BB962C8B-B14F-4D97-AF65-F5344CB8AC3E}">
        <p14:creationId xmlns:p14="http://schemas.microsoft.com/office/powerpoint/2010/main" val="340538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Temp</a:t>
            </a:r>
          </a:p>
        </p:txBody>
      </p:sp>
      <p:sp>
        <p:nvSpPr>
          <p:cNvPr id="4" name="TextBox 3">
            <a:extLst>
              <a:ext uri="{FF2B5EF4-FFF2-40B4-BE49-F238E27FC236}">
                <a16:creationId xmlns:a16="http://schemas.microsoft.com/office/drawing/2014/main" id="{01A41783-C4E6-5850-2673-E8A85D76A2E9}"/>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(Temp) = Hot, Mild, Cool</a:t>
            </a:r>
          </a:p>
        </p:txBody>
      </p:sp>
      <p:sp>
        <p:nvSpPr>
          <p:cNvPr id="6" name="TextBox 5">
            <a:extLst>
              <a:ext uri="{FF2B5EF4-FFF2-40B4-BE49-F238E27FC236}">
                <a16:creationId xmlns:a16="http://schemas.microsoft.com/office/drawing/2014/main" id="{08BBFB59-727D-572D-7F53-24BF703F417A}"/>
              </a:ext>
            </a:extLst>
          </p:cNvPr>
          <p:cNvSpPr txBox="1"/>
          <p:nvPr/>
        </p:nvSpPr>
        <p:spPr>
          <a:xfrm>
            <a:off x="872836" y="1493575"/>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730D4BB-B3A6-B234-1B58-D56816333DE3}"/>
                  </a:ext>
                </a:extLst>
              </p:cNvPr>
              <p:cNvSpPr txBox="1"/>
              <p:nvPr/>
            </p:nvSpPr>
            <p:spPr>
              <a:xfrm>
                <a:off x="5223164" y="1372905"/>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1372905"/>
                <a:ext cx="6096000" cy="575927"/>
              </a:xfrm>
              <a:prstGeom prst="rect">
                <a:avLst/>
              </a:prstGeom>
              <a:blipFill>
                <a:blip r:embed="rId2"/>
                <a:stretch>
                  <a:fillRect l="-1300" b="-84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[+2, -2]</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06CE973-FFDA-D531-36F6-7CD09C1B902E}"/>
                  </a:ext>
                </a:extLst>
              </p:cNvPr>
              <p:cNvSpPr txBox="1"/>
              <p:nvPr/>
            </p:nvSpPr>
            <p:spPr>
              <a:xfrm>
                <a:off x="5123838" y="2249216"/>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Hot</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4</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2249216"/>
                <a:ext cx="6096000" cy="573234"/>
              </a:xfrm>
              <a:prstGeom prst="rect">
                <a:avLst/>
              </a:prstGeom>
              <a:blipFill>
                <a:blip r:embed="rId3"/>
                <a:stretch>
                  <a:fillRect l="-1300" b="-7447"/>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[+4, -2]</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3142670"/>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Mild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6</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6</m:t>
                        </m:r>
                      </m:den>
                    </m:f>
                    <m:r>
                      <a:rPr lang="en-IN" sz="2200" b="0" i="0" smtClean="0">
                        <a:latin typeface="Cambria Math" panose="02040503050406030204" pitchFamily="18" charset="0"/>
                      </a:rPr>
                      <m:t>=0.9183</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3142670"/>
                <a:ext cx="6096000" cy="573234"/>
              </a:xfrm>
              <a:prstGeom prst="rect">
                <a:avLst/>
              </a:prstGeom>
              <a:blipFill>
                <a:blip r:embed="rId4"/>
                <a:stretch>
                  <a:fillRect l="-1300" b="-7447"/>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BEB6D16F-2E11-BB50-3B4C-46C0FE2A7888}"/>
              </a:ext>
            </a:extLst>
          </p:cNvPr>
          <p:cNvSpPr txBox="1"/>
          <p:nvPr/>
        </p:nvSpPr>
        <p:spPr>
          <a:xfrm>
            <a:off x="872836" y="4268246"/>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[+3, -1]</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8CDE7C3-C911-5187-D6FF-1E3761F1136B}"/>
                  </a:ext>
                </a:extLst>
              </p:cNvPr>
              <p:cNvSpPr txBox="1"/>
              <p:nvPr/>
            </p:nvSpPr>
            <p:spPr>
              <a:xfrm>
                <a:off x="5123838" y="3981629"/>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Cool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5</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5</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5</m:t>
                        </m:r>
                      </m:den>
                    </m:f>
                    <m:r>
                      <a:rPr lang="en-IN" sz="2200" b="0" i="0" smtClean="0">
                        <a:latin typeface="Cambria Math" panose="02040503050406030204" pitchFamily="18" charset="0"/>
                      </a:rPr>
                      <m:t>=0.8113</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D8CDE7C3-C911-5187-D6FF-1E3761F1136B}"/>
                  </a:ext>
                </a:extLst>
              </p:cNvPr>
              <p:cNvSpPr txBox="1">
                <a:spLocks noRot="1" noChangeAspect="1" noMove="1" noResize="1" noEditPoints="1" noAdjustHandles="1" noChangeArrowheads="1" noChangeShapeType="1" noTextEdit="1"/>
              </p:cNvSpPr>
              <p:nvPr/>
            </p:nvSpPr>
            <p:spPr>
              <a:xfrm>
                <a:off x="5123838" y="3981629"/>
                <a:ext cx="6096000" cy="573234"/>
              </a:xfrm>
              <a:prstGeom prst="rect">
                <a:avLst/>
              </a:prstGeom>
              <a:blipFill>
                <a:blip r:embed="rId5"/>
                <a:stretch>
                  <a:fillRect l="-1300" b="-851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A90B2CD-6EBF-CFA9-9F36-8F933A19D052}"/>
                  </a:ext>
                </a:extLst>
              </p:cNvPr>
              <p:cNvSpPr txBox="1"/>
              <p:nvPr/>
            </p:nvSpPr>
            <p:spPr>
              <a:xfrm>
                <a:off x="872836" y="4603310"/>
                <a:ext cx="11718387" cy="2272545"/>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Temp</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𝐻𝑜𝑡</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𝑀𝑖𝑙𝑑</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𝐶𝑜</m:t>
                        </m:r>
                        <m:r>
                          <a:rPr lang="en-IN" sz="2200" b="0" i="1" smtClean="0">
                            <a:latin typeface="Cambria Math" panose="02040503050406030204" pitchFamily="18" charset="0"/>
                            <a:ea typeface="Cambria Math" panose="02040503050406030204" pitchFamily="18" charset="0"/>
                          </a:rPr>
                          <m:t>𝑜</m:t>
                        </m:r>
                        <m:r>
                          <a:rPr lang="en-IN" sz="2200" i="1">
                            <a:latin typeface="Cambria Math" panose="02040503050406030204" pitchFamily="18" charset="0"/>
                            <a:ea typeface="Cambria Math" panose="02040503050406030204" pitchFamily="18" charset="0"/>
                          </a:rPr>
                          <m:t>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0"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𝐻𝑜𝑡</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𝑀𝑖𝑙𝑑</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𝐶𝑜𝑜𝑙</m:t>
                        </m:r>
                      </m:e>
                    </m:d>
                  </m:oMath>
                </a14:m>
                <a:endParaRPr lang="en-IN" sz="2200" b="0" i="1" baseline="-25000" dirty="0">
                  <a:latin typeface="Cambria Math" panose="02040503050406030204" pitchFamily="18" charset="0"/>
                </a:endParaRPr>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1" smtClean="0">
                        <a:latin typeface="Cambria Math" panose="02040503050406030204" pitchFamily="18" charset="0"/>
                      </a:rPr>
                      <m:t>1.0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r>
                      <m:rPr>
                        <m:nor/>
                      </m:rPr>
                      <a:rPr lang="en-IN" sz="2200" dirty="0" smtClean="0"/>
                      <m:t>x</m:t>
                    </m:r>
                    <m:r>
                      <a:rPr lang="en-IN" sz="2200" b="0" i="1" dirty="0" smtClean="0">
                        <a:latin typeface="Cambria Math" panose="02040503050406030204" pitchFamily="18" charset="0"/>
                      </a:rPr>
                      <m:t> </m:t>
                    </m:r>
                    <m:r>
                      <a:rPr lang="en-IN" sz="2200" b="0" i="1" smtClean="0">
                        <a:latin typeface="Cambria Math" panose="02040503050406030204" pitchFamily="18" charset="0"/>
                      </a:rPr>
                      <m:t>0.9183</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14</m:t>
                        </m:r>
                      </m:den>
                    </m:f>
                    <m:r>
                      <m:rPr>
                        <m:nor/>
                      </m:rPr>
                      <a:rPr lang="en-IN" sz="2200" dirty="0" smtClean="0"/>
                      <m:t>x</m:t>
                    </m:r>
                    <m:r>
                      <a:rPr lang="en-IN" sz="2200" b="0" i="1" dirty="0" smtClean="0">
                        <a:latin typeface="Cambria Math" panose="02040503050406030204" pitchFamily="18" charset="0"/>
                      </a:rPr>
                      <m:t> </m:t>
                    </m:r>
                    <m:r>
                      <a:rPr lang="en-IN" sz="2200" b="0" i="1" smtClean="0">
                        <a:latin typeface="Cambria Math" panose="02040503050406030204" pitchFamily="18" charset="0"/>
                      </a:rPr>
                      <m:t>0.8113=0.0289</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872836" y="4603310"/>
                <a:ext cx="11718387" cy="2272545"/>
              </a:xfrm>
              <a:prstGeom prst="rect">
                <a:avLst/>
              </a:prstGeom>
              <a:blipFill>
                <a:blip r:embed="rId6"/>
                <a:stretch>
                  <a:fillRect l="-676" b="-1609"/>
                </a:stretch>
              </a:blipFill>
            </p:spPr>
            <p:txBody>
              <a:bodyPr/>
              <a:lstStyle/>
              <a:p>
                <a:r>
                  <a:rPr lang="en-IN">
                    <a:noFill/>
                  </a:rPr>
                  <a:t> </a:t>
                </a:r>
              </a:p>
            </p:txBody>
          </p:sp>
        </mc:Fallback>
      </mc:AlternateContent>
    </p:spTree>
    <p:extLst>
      <p:ext uri="{BB962C8B-B14F-4D97-AF65-F5344CB8AC3E}">
        <p14:creationId xmlns:p14="http://schemas.microsoft.com/office/powerpoint/2010/main" val="320562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Humidity</a:t>
            </a:r>
          </a:p>
        </p:txBody>
      </p:sp>
      <p:sp>
        <p:nvSpPr>
          <p:cNvPr id="4" name="TextBox 3">
            <a:extLst>
              <a:ext uri="{FF2B5EF4-FFF2-40B4-BE49-F238E27FC236}">
                <a16:creationId xmlns:a16="http://schemas.microsoft.com/office/drawing/2014/main" id="{01A41783-C4E6-5850-2673-E8A85D76A2E9}"/>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(Temp) = High, Normal</a:t>
            </a:r>
          </a:p>
        </p:txBody>
      </p:sp>
      <p:sp>
        <p:nvSpPr>
          <p:cNvPr id="6" name="TextBox 5">
            <a:extLst>
              <a:ext uri="{FF2B5EF4-FFF2-40B4-BE49-F238E27FC236}">
                <a16:creationId xmlns:a16="http://schemas.microsoft.com/office/drawing/2014/main" id="{08BBFB59-727D-572D-7F53-24BF703F417A}"/>
              </a:ext>
            </a:extLst>
          </p:cNvPr>
          <p:cNvSpPr txBox="1"/>
          <p:nvPr/>
        </p:nvSpPr>
        <p:spPr>
          <a:xfrm>
            <a:off x="872836" y="1493575"/>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730D4BB-B3A6-B234-1B58-D56816333DE3}"/>
                  </a:ext>
                </a:extLst>
              </p:cNvPr>
              <p:cNvSpPr txBox="1"/>
              <p:nvPr/>
            </p:nvSpPr>
            <p:spPr>
              <a:xfrm>
                <a:off x="5223164" y="1372905"/>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1372905"/>
                <a:ext cx="6096000" cy="575927"/>
              </a:xfrm>
              <a:prstGeom prst="rect">
                <a:avLst/>
              </a:prstGeom>
              <a:blipFill>
                <a:blip r:embed="rId2"/>
                <a:stretch>
                  <a:fillRect l="-1300" b="-84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[+3, -4]</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06CE973-FFDA-D531-36F6-7CD09C1B902E}"/>
                  </a:ext>
                </a:extLst>
              </p:cNvPr>
              <p:cNvSpPr txBox="1"/>
              <p:nvPr/>
            </p:nvSpPr>
            <p:spPr>
              <a:xfrm>
                <a:off x="5123838" y="2249216"/>
                <a:ext cx="6096000" cy="571118"/>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High</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7</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4</m:t>
                        </m:r>
                      </m:num>
                      <m:den>
                        <m:r>
                          <a:rPr lang="en-IN" sz="2200" b="0" i="1" smtClean="0">
                            <a:latin typeface="Cambria Math" panose="02040503050406030204" pitchFamily="18" charset="0"/>
                          </a:rPr>
                          <m:t>7</m:t>
                        </m:r>
                      </m:den>
                    </m:f>
                    <m:r>
                      <a:rPr lang="en-IN" sz="2200" b="0" i="0" smtClean="0">
                        <a:latin typeface="Cambria Math" panose="02040503050406030204" pitchFamily="18" charset="0"/>
                      </a:rPr>
                      <m:t>=0.9852</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2249216"/>
                <a:ext cx="6096000" cy="571118"/>
              </a:xfrm>
              <a:prstGeom prst="rect">
                <a:avLst/>
              </a:prstGeom>
              <a:blipFill>
                <a:blip r:embed="rId3"/>
                <a:stretch>
                  <a:fillRect l="-1300" b="-7447"/>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[+6, -1]</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3142670"/>
                <a:ext cx="6096000" cy="571631"/>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Normal</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7</m:t>
                        </m:r>
                      </m:den>
                    </m:f>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7</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1</m:t>
                        </m:r>
                      </m:num>
                      <m:den>
                        <m:r>
                          <a:rPr lang="en-IN" sz="2200" b="0" i="1" smtClean="0">
                            <a:latin typeface="Cambria Math" panose="02040503050406030204" pitchFamily="18" charset="0"/>
                          </a:rPr>
                          <m:t>7</m:t>
                        </m:r>
                      </m:den>
                    </m:f>
                    <m:r>
                      <a:rPr lang="en-IN" sz="2200" b="0" i="0" smtClean="0">
                        <a:latin typeface="Cambria Math" panose="02040503050406030204" pitchFamily="18" charset="0"/>
                      </a:rPr>
                      <m:t>=0.5916</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3142670"/>
                <a:ext cx="6096000" cy="571631"/>
              </a:xfrm>
              <a:prstGeom prst="rect">
                <a:avLst/>
              </a:prstGeom>
              <a:blipFill>
                <a:blip r:embed="rId4"/>
                <a:stretch>
                  <a:fillRect l="-1300" b="-860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A90B2CD-6EBF-CFA9-9F36-8F933A19D052}"/>
                  </a:ext>
                </a:extLst>
              </p:cNvPr>
              <p:cNvSpPr txBox="1"/>
              <p:nvPr/>
            </p:nvSpPr>
            <p:spPr>
              <a:xfrm>
                <a:off x="872836" y="4184086"/>
                <a:ext cx="11718387" cy="2267031"/>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𝐻</m:t>
                        </m:r>
                        <m:r>
                          <a:rPr lang="en-IN" sz="2200" b="0" i="1" smtClean="0">
                            <a:latin typeface="Cambria Math" panose="02040503050406030204" pitchFamily="18" charset="0"/>
                            <a:ea typeface="Cambria Math" panose="02040503050406030204" pitchFamily="18" charset="0"/>
                          </a:rPr>
                          <m:t>𝑖𝑔h</m:t>
                        </m:r>
                        <m:r>
                          <a:rPr lang="en-IN" sz="2200" b="0" i="1" smtClean="0">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𝑁𝑜𝑟𝑚𝑎𝑙</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0"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𝐻</m:t>
                        </m:r>
                        <m:r>
                          <m:rPr>
                            <m:sty m:val="p"/>
                          </m:rPr>
                          <a:rPr lang="en-IN" sz="2200" b="0" i="0" baseline="-25000" smtClean="0">
                            <a:latin typeface="Cambria Math" panose="02040503050406030204" pitchFamily="18" charset="0"/>
                          </a:rPr>
                          <m:t>igh</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a:rPr lang="en-IN" sz="2200" b="0" i="1" smtClean="0">
                            <a:latin typeface="Cambria Math" panose="02040503050406030204" pitchFamily="18" charset="0"/>
                          </a:rPr>
                          <m:t>𝑆</m:t>
                        </m:r>
                        <m:r>
                          <a:rPr lang="en-IN" sz="2200" b="0" i="1" baseline="-25000" smtClean="0">
                            <a:latin typeface="Cambria Math" panose="02040503050406030204" pitchFamily="18" charset="0"/>
                          </a:rPr>
                          <m:t>𝑁𝑜𝑟𝑚𝑎𝑙</m:t>
                        </m:r>
                      </m:e>
                    </m:d>
                  </m:oMath>
                </a14:m>
                <a:endParaRPr lang="en-IN" sz="2200" b="0" baseline="-25000" dirty="0"/>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0" smtClean="0">
                        <a:latin typeface="Cambria Math" panose="02040503050406030204" pitchFamily="18" charset="0"/>
                      </a:rPr>
                      <m:t>0</m:t>
                    </m:r>
                    <m:r>
                      <a:rPr lang="en-IN" sz="2200" b="0" i="1" smtClean="0">
                        <a:latin typeface="Cambria Math" panose="02040503050406030204" pitchFamily="18" charset="0"/>
                      </a:rPr>
                      <m:t>.9852</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7</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0.591</m:t>
                    </m:r>
                  </m:oMath>
                </a14:m>
                <a:r>
                  <a:rPr lang="en-IN" sz="2200" dirty="0"/>
                  <a:t>6 </a:t>
                </a:r>
                <a14:m>
                  <m:oMath xmlns:m="http://schemas.openxmlformats.org/officeDocument/2006/math">
                    <m:r>
                      <a:rPr lang="en-IN" sz="2200" b="0" i="1" smtClean="0">
                        <a:latin typeface="Cambria Math" panose="02040503050406030204" pitchFamily="18" charset="0"/>
                      </a:rPr>
                      <m:t>=0.1516</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872836" y="4184086"/>
                <a:ext cx="11718387" cy="2267031"/>
              </a:xfrm>
              <a:prstGeom prst="rect">
                <a:avLst/>
              </a:prstGeom>
              <a:blipFill>
                <a:blip r:embed="rId5"/>
                <a:stretch>
                  <a:fillRect l="-676" b="-1613"/>
                </a:stretch>
              </a:blipFill>
            </p:spPr>
            <p:txBody>
              <a:bodyPr/>
              <a:lstStyle/>
              <a:p>
                <a:r>
                  <a:rPr lang="en-IN">
                    <a:noFill/>
                  </a:rPr>
                  <a:t> </a:t>
                </a:r>
              </a:p>
            </p:txBody>
          </p:sp>
        </mc:Fallback>
      </mc:AlternateContent>
    </p:spTree>
    <p:extLst>
      <p:ext uri="{BB962C8B-B14F-4D97-AF65-F5344CB8AC3E}">
        <p14:creationId xmlns:p14="http://schemas.microsoft.com/office/powerpoint/2010/main" val="366599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9D9F7-38E8-FEE6-6240-52F7CD4F820D}"/>
              </a:ext>
            </a:extLst>
          </p:cNvPr>
          <p:cNvSpPr txBox="1"/>
          <p:nvPr/>
        </p:nvSpPr>
        <p:spPr>
          <a:xfrm>
            <a:off x="872837" y="346364"/>
            <a:ext cx="3671028"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Attributes: Wind</a:t>
            </a:r>
          </a:p>
        </p:txBody>
      </p:sp>
      <p:sp>
        <p:nvSpPr>
          <p:cNvPr id="4" name="TextBox 3">
            <a:extLst>
              <a:ext uri="{FF2B5EF4-FFF2-40B4-BE49-F238E27FC236}">
                <a16:creationId xmlns:a16="http://schemas.microsoft.com/office/drawing/2014/main" id="{01A41783-C4E6-5850-2673-E8A85D76A2E9}"/>
              </a:ext>
            </a:extLst>
          </p:cNvPr>
          <p:cNvSpPr txBox="1"/>
          <p:nvPr/>
        </p:nvSpPr>
        <p:spPr>
          <a:xfrm>
            <a:off x="872836" y="930671"/>
            <a:ext cx="5985163"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Values (Wind) = </a:t>
            </a:r>
            <a:r>
              <a:rPr lang="en-IN" sz="2000" b="1" i="1" dirty="0">
                <a:latin typeface="Times New Roman" panose="02020603050405020304" pitchFamily="18" charset="0"/>
                <a:cs typeface="Times New Roman" panose="02020603050405020304" pitchFamily="18" charset="0"/>
              </a:rPr>
              <a:t>Strong, Weak</a:t>
            </a:r>
          </a:p>
        </p:txBody>
      </p:sp>
      <p:sp>
        <p:nvSpPr>
          <p:cNvPr id="6" name="TextBox 5">
            <a:extLst>
              <a:ext uri="{FF2B5EF4-FFF2-40B4-BE49-F238E27FC236}">
                <a16:creationId xmlns:a16="http://schemas.microsoft.com/office/drawing/2014/main" id="{08BBFB59-727D-572D-7F53-24BF703F417A}"/>
              </a:ext>
            </a:extLst>
          </p:cNvPr>
          <p:cNvSpPr txBox="1"/>
          <p:nvPr/>
        </p:nvSpPr>
        <p:spPr>
          <a:xfrm>
            <a:off x="872836" y="1493575"/>
            <a:ext cx="2292395" cy="43088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[+9, -5]</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730D4BB-B3A6-B234-1B58-D56816333DE3}"/>
                  </a:ext>
                </a:extLst>
              </p:cNvPr>
              <p:cNvSpPr txBox="1"/>
              <p:nvPr/>
            </p:nvSpPr>
            <p:spPr>
              <a:xfrm>
                <a:off x="5223164" y="1372905"/>
                <a:ext cx="6096000" cy="5759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a:latin typeface="Times New Roman" panose="02020603050405020304" pitchFamily="18" charset="0"/>
                    <a:cs typeface="Times New Roman" panose="02020603050405020304" pitchFamily="18" charset="0"/>
                  </a:rPr>
                  <a:t>S</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9</m:t>
                        </m:r>
                      </m:num>
                      <m:den>
                        <m:r>
                          <a:rPr lang="en-IN" sz="2200" b="0" i="1" smtClean="0">
                            <a:latin typeface="Cambria Math" panose="02040503050406030204" pitchFamily="18" charset="0"/>
                          </a:rPr>
                          <m:t>14</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5</m:t>
                        </m:r>
                      </m:num>
                      <m:den>
                        <m:r>
                          <a:rPr lang="en-IN" sz="2200" b="0" i="1" smtClean="0">
                            <a:latin typeface="Cambria Math" panose="02040503050406030204" pitchFamily="18" charset="0"/>
                          </a:rPr>
                          <m:t>14</m:t>
                        </m:r>
                      </m:den>
                    </m:f>
                    <m:r>
                      <a:rPr lang="en-IN" sz="2200" b="0" i="0" smtClean="0">
                        <a:latin typeface="Cambria Math" panose="02040503050406030204" pitchFamily="18" charset="0"/>
                      </a:rPr>
                      <m:t>=0.94</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730D4BB-B3A6-B234-1B58-D56816333DE3}"/>
                  </a:ext>
                </a:extLst>
              </p:cNvPr>
              <p:cNvSpPr txBox="1">
                <a:spLocks noRot="1" noChangeAspect="1" noMove="1" noResize="1" noEditPoints="1" noAdjustHandles="1" noChangeArrowheads="1" noChangeShapeType="1" noTextEdit="1"/>
              </p:cNvSpPr>
              <p:nvPr/>
            </p:nvSpPr>
            <p:spPr>
              <a:xfrm>
                <a:off x="5223164" y="1372905"/>
                <a:ext cx="6096000" cy="575927"/>
              </a:xfrm>
              <a:prstGeom prst="rect">
                <a:avLst/>
              </a:prstGeom>
              <a:blipFill>
                <a:blip r:embed="rId2"/>
                <a:stretch>
                  <a:fillRect l="-1300" b="-8421"/>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3D0F1B71-7A49-0FE2-91BF-4F3302198196}"/>
              </a:ext>
            </a:extLst>
          </p:cNvPr>
          <p:cNvSpPr txBox="1"/>
          <p:nvPr/>
        </p:nvSpPr>
        <p:spPr>
          <a:xfrm>
            <a:off x="872836" y="2391563"/>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[+3, -3]</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06CE973-FFDA-D531-36F6-7CD09C1B902E}"/>
                  </a:ext>
                </a:extLst>
              </p:cNvPr>
              <p:cNvSpPr txBox="1"/>
              <p:nvPr/>
            </p:nvSpPr>
            <p:spPr>
              <a:xfrm>
                <a:off x="5123838" y="2249216"/>
                <a:ext cx="6096000" cy="573234"/>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Strong</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oMath>
                </a14:m>
                <a:r>
                  <a:rPr lang="en-IN" sz="2200" b="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3</m:t>
                        </m:r>
                      </m:num>
                      <m:den>
                        <m:r>
                          <a:rPr lang="en-IN" sz="2200" b="0" i="1" smtClean="0">
                            <a:latin typeface="Cambria Math" panose="02040503050406030204" pitchFamily="18" charset="0"/>
                          </a:rPr>
                          <m:t>6</m:t>
                        </m:r>
                      </m:den>
                    </m:f>
                    <m:r>
                      <a:rPr lang="en-IN" sz="2200" b="0" i="0" smtClean="0">
                        <a:latin typeface="Cambria Math" panose="02040503050406030204" pitchFamily="18" charset="0"/>
                      </a:rPr>
                      <m:t>=1.0</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B06CE973-FFDA-D531-36F6-7CD09C1B902E}"/>
                  </a:ext>
                </a:extLst>
              </p:cNvPr>
              <p:cNvSpPr txBox="1">
                <a:spLocks noRot="1" noChangeAspect="1" noMove="1" noResize="1" noEditPoints="1" noAdjustHandles="1" noChangeArrowheads="1" noChangeShapeType="1" noTextEdit="1"/>
              </p:cNvSpPr>
              <p:nvPr/>
            </p:nvSpPr>
            <p:spPr>
              <a:xfrm>
                <a:off x="5123838" y="2249216"/>
                <a:ext cx="6096000" cy="573234"/>
              </a:xfrm>
              <a:prstGeom prst="rect">
                <a:avLst/>
              </a:prstGeom>
              <a:blipFill>
                <a:blip r:embed="rId3"/>
                <a:stretch>
                  <a:fillRect l="-1300" b="-7447"/>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467E9EE-113D-1160-BD59-7FFD35CB2A27}"/>
              </a:ext>
            </a:extLst>
          </p:cNvPr>
          <p:cNvSpPr txBox="1"/>
          <p:nvPr/>
        </p:nvSpPr>
        <p:spPr>
          <a:xfrm>
            <a:off x="872836" y="3282901"/>
            <a:ext cx="2292395" cy="430887"/>
          </a:xfrm>
          <a:prstGeom prst="rect">
            <a:avLst/>
          </a:prstGeom>
          <a:noFill/>
        </p:spPr>
        <p:txBody>
          <a:bodyPr wrap="square">
            <a:spAutoFit/>
          </a:bodyPr>
          <a:lstStyle/>
          <a:p>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[+6, -2]</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D77CDA6-F3A5-DED6-74E3-5141BF654129}"/>
                  </a:ext>
                </a:extLst>
              </p:cNvPr>
              <p:cNvSpPr txBox="1"/>
              <p:nvPr/>
            </p:nvSpPr>
            <p:spPr>
              <a:xfrm>
                <a:off x="5123838" y="3142670"/>
                <a:ext cx="6096000" cy="573427"/>
              </a:xfrm>
              <a:prstGeom prst="rect">
                <a:avLst/>
              </a:prstGeom>
              <a:noFill/>
            </p:spPr>
            <p:txBody>
              <a:bodyPr wrap="square">
                <a:spAutoFit/>
              </a:bodyPr>
              <a:lstStyle/>
              <a:p>
                <a:r>
                  <a:rPr lang="en-IN" sz="2200" i="1" dirty="0">
                    <a:latin typeface="Times New Roman" panose="02020603050405020304" pitchFamily="18" charset="0"/>
                    <a:cs typeface="Times New Roman" panose="02020603050405020304" pitchFamily="18" charset="0"/>
                  </a:rPr>
                  <a:t>Entropy</a:t>
                </a:r>
                <a:r>
                  <a:rPr lang="en-IN" sz="2200" dirty="0">
                    <a:latin typeface="Times New Roman" panose="02020603050405020304" pitchFamily="18" charset="0"/>
                    <a:cs typeface="Times New Roman" panose="02020603050405020304" pitchFamily="18" charset="0"/>
                  </a:rPr>
                  <a:t> (</a:t>
                </a:r>
                <a:r>
                  <a:rPr lang="en-IN" sz="2200" i="1" dirty="0" err="1">
                    <a:latin typeface="Times New Roman" panose="02020603050405020304" pitchFamily="18" charset="0"/>
                    <a:cs typeface="Times New Roman" panose="02020603050405020304" pitchFamily="18" charset="0"/>
                  </a:rPr>
                  <a:t>S</a:t>
                </a:r>
                <a:r>
                  <a:rPr lang="en-IN" sz="2200" i="1" baseline="-25000" dirty="0" err="1">
                    <a:latin typeface="Times New Roman" panose="02020603050405020304" pitchFamily="18" charset="0"/>
                    <a:cs typeface="Times New Roman" panose="02020603050405020304" pitchFamily="18" charset="0"/>
                  </a:rPr>
                  <a:t>Weak</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0"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8</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8</m:t>
                        </m:r>
                      </m:den>
                    </m:f>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8</m:t>
                        </m:r>
                      </m:den>
                    </m:f>
                    <m:r>
                      <a:rPr lang="en-IN" sz="2200" b="0" i="1" smtClean="0">
                        <a:latin typeface="Cambria Math" panose="02040503050406030204" pitchFamily="18" charset="0"/>
                      </a:rPr>
                      <m:t>𝑙𝑜𝑔</m:t>
                    </m:r>
                    <m:r>
                      <a:rPr lang="en-IN" sz="2200" b="0" i="1" baseline="-25000" smtClean="0">
                        <a:latin typeface="Cambria Math" panose="02040503050406030204" pitchFamily="18" charset="0"/>
                      </a:rPr>
                      <m:t>2</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2</m:t>
                        </m:r>
                      </m:num>
                      <m:den>
                        <m:r>
                          <a:rPr lang="en-IN" sz="2200" b="0" i="1" smtClean="0">
                            <a:latin typeface="Cambria Math" panose="02040503050406030204" pitchFamily="18" charset="0"/>
                          </a:rPr>
                          <m:t>8</m:t>
                        </m:r>
                      </m:den>
                    </m:f>
                    <m:r>
                      <a:rPr lang="en-IN" sz="2200" b="0" i="0" smtClean="0">
                        <a:latin typeface="Cambria Math" panose="02040503050406030204" pitchFamily="18" charset="0"/>
                      </a:rPr>
                      <m:t>=0.8113</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5D77CDA6-F3A5-DED6-74E3-5141BF654129}"/>
                  </a:ext>
                </a:extLst>
              </p:cNvPr>
              <p:cNvSpPr txBox="1">
                <a:spLocks noRot="1" noChangeAspect="1" noMove="1" noResize="1" noEditPoints="1" noAdjustHandles="1" noChangeArrowheads="1" noChangeShapeType="1" noTextEdit="1"/>
              </p:cNvSpPr>
              <p:nvPr/>
            </p:nvSpPr>
            <p:spPr>
              <a:xfrm>
                <a:off x="5123838" y="3142670"/>
                <a:ext cx="6096000" cy="573427"/>
              </a:xfrm>
              <a:prstGeom prst="rect">
                <a:avLst/>
              </a:prstGeom>
              <a:blipFill>
                <a:blip r:embed="rId4"/>
                <a:stretch>
                  <a:fillRect l="-1300" b="-74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A90B2CD-6EBF-CFA9-9F36-8F933A19D052}"/>
                  </a:ext>
                </a:extLst>
              </p:cNvPr>
              <p:cNvSpPr txBox="1"/>
              <p:nvPr/>
            </p:nvSpPr>
            <p:spPr>
              <a:xfrm>
                <a:off x="872836" y="4184086"/>
                <a:ext cx="11718387" cy="2272545"/>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 </m:t>
                    </m:r>
                    <m:nary>
                      <m:naryPr>
                        <m:chr m:val="∑"/>
                        <m:supHide m:val="on"/>
                        <m:ctrlPr>
                          <a:rPr lang="en-IN" sz="2200" b="0" i="1" smtClean="0">
                            <a:latin typeface="Cambria Math" panose="02040503050406030204" pitchFamily="18" charset="0"/>
                          </a:rPr>
                        </m:ctrlPr>
                      </m:naryPr>
                      <m:sub>
                        <m:r>
                          <m:rPr>
                            <m:brk m:alnAt="7"/>
                          </m:rPr>
                          <a:rPr lang="en-IN" sz="2200" b="0" i="1" smtClean="0">
                            <a:latin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𝑆𝑡𝑟𝑜𝑛𝑔</m:t>
                        </m:r>
                        <m:r>
                          <a:rPr lang="en-IN" sz="2200" i="1">
                            <a:latin typeface="Cambria Math" panose="02040503050406030204" pitchFamily="18" charset="0"/>
                            <a:ea typeface="Cambria Math" panose="02040503050406030204" pitchFamily="18" charset="0"/>
                          </a:rPr>
                          <m:t>,  </m:t>
                        </m:r>
                        <m:r>
                          <a:rPr lang="en-IN" sz="2200" i="1">
                            <a:latin typeface="Cambria Math" panose="02040503050406030204" pitchFamily="18" charset="0"/>
                            <a:ea typeface="Cambria Math" panose="02040503050406030204" pitchFamily="18" charset="0"/>
                          </a:rPr>
                          <m:t>𝑊𝑒𝑎𝑘</m:t>
                        </m:r>
                        <m:r>
                          <a:rPr lang="en-IN" sz="2200" b="0" i="1" smtClean="0">
                            <a:latin typeface="Cambria Math" panose="02040503050406030204" pitchFamily="18" charset="0"/>
                            <a:ea typeface="Cambria Math" panose="02040503050406030204" pitchFamily="18" charset="0"/>
                          </a:rPr>
                          <m:t>}</m:t>
                        </m:r>
                      </m:sub>
                      <m:sup/>
                      <m:e>
                        <m:r>
                          <a:rPr lang="en-IN" sz="2200" b="0" i="1" smtClean="0">
                            <a:latin typeface="Cambria Math" panose="02040503050406030204" pitchFamily="18" charset="0"/>
                          </a:rPr>
                          <m:t>  </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m:t>
                            </m:r>
                            <m:r>
                              <a:rPr lang="en-IN" sz="2200" b="0" i="1" smtClean="0">
                                <a:latin typeface="Cambria Math" panose="02040503050406030204" pitchFamily="18" charset="0"/>
                              </a:rPr>
                              <m:t>𝑆𝑣</m:t>
                            </m:r>
                            <m:r>
                              <a:rPr lang="en-IN" sz="2200" b="0" i="1" smtClean="0">
                                <a:latin typeface="Cambria Math" panose="02040503050406030204" pitchFamily="18" charset="0"/>
                              </a:rPr>
                              <m:t>|</m:t>
                            </m:r>
                          </m:num>
                          <m:den>
                            <m:r>
                              <a:rPr lang="en-IN" sz="2200" b="0" i="1" smtClean="0">
                                <a:latin typeface="Cambria Math" panose="02040503050406030204" pitchFamily="18" charset="0"/>
                              </a:rPr>
                              <m:t>|</m:t>
                            </m:r>
                            <m:r>
                              <a:rPr lang="en-IN" sz="2200" b="0" i="1" smtClean="0">
                                <a:latin typeface="Cambria Math" panose="02040503050406030204" pitchFamily="18" charset="0"/>
                              </a:rPr>
                              <m:t>𝑆</m:t>
                            </m:r>
                            <m:r>
                              <a:rPr lang="en-IN" sz="2200" b="0" i="1" smtClean="0">
                                <a:latin typeface="Cambria Math" panose="02040503050406030204" pitchFamily="18" charset="0"/>
                              </a:rPr>
                              <m:t>|</m:t>
                            </m:r>
                          </m:den>
                        </m:f>
                        <m:r>
                          <a:rPr lang="en-IN" sz="2200" b="0" i="1" smtClean="0">
                            <a:latin typeface="Cambria Math" panose="02040503050406030204" pitchFamily="18" charset="0"/>
                          </a:rPr>
                          <m:t> </m:t>
                        </m:r>
                        <m:r>
                          <a:rPr lang="en-IN" sz="2200" b="0" i="1" smtClean="0">
                            <a:latin typeface="Cambria Math" panose="02040503050406030204" pitchFamily="18" charset="0"/>
                          </a:rPr>
                          <m:t>𝐸𝑛𝑡𝑟𝑜𝑝𝑦</m:t>
                        </m:r>
                        <m:r>
                          <a:rPr lang="en-IN" sz="2200" b="0" i="1" smtClean="0">
                            <a:latin typeface="Cambria Math" panose="02040503050406030204" pitchFamily="18" charset="0"/>
                          </a:rPr>
                          <m:t> (</m:t>
                        </m:r>
                        <m:r>
                          <a:rPr lang="en-IN" sz="2200" b="0" i="1" smtClean="0">
                            <a:latin typeface="Cambria Math" panose="02040503050406030204" pitchFamily="18" charset="0"/>
                          </a:rPr>
                          <m:t>𝑆𝑣</m:t>
                        </m:r>
                        <m:r>
                          <a:rPr lang="en-IN" sz="2200" b="0" i="1" smtClean="0">
                            <a:latin typeface="Cambria Math" panose="02040503050406030204" pitchFamily="18" charset="0"/>
                          </a:rPr>
                          <m:t>)</m:t>
                        </m:r>
                      </m:e>
                    </m:nary>
                  </m:oMath>
                </a14:m>
                <a:endParaRPr lang="en-IN" sz="2200" baseline="-25000" dirty="0">
                  <a:latin typeface="Times New Roman" panose="02020603050405020304" pitchFamily="18" charset="0"/>
                  <a:cs typeface="Times New Roman" panose="02020603050405020304" pitchFamily="18" charset="0"/>
                </a:endParaRPr>
              </a:p>
              <a:p>
                <a:pPr>
                  <a:lnSpc>
                    <a:spcPct val="150000"/>
                  </a:lnSpc>
                </a:pPr>
                <a:r>
                  <a:rPr lang="en-IN" sz="22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m:t>
                    </m:r>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r>
                      <a:rPr lang="en-IN" sz="2200" b="0" i="1" smtClean="0">
                        <a:latin typeface="Cambria Math" panose="02040503050406030204" pitchFamily="18" charset="0"/>
                      </a:rPr>
                      <m:t>𝑆</m:t>
                    </m:r>
                    <m:r>
                      <a:rPr lang="en-IN" sz="2200" b="0" i="0" smtClean="0">
                        <a:latin typeface="Cambria Math" panose="02040503050406030204" pitchFamily="18" charset="0"/>
                      </a:rPr>
                      <m:t>)</m:t>
                    </m:r>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0" smtClean="0">
                            <a:latin typeface="Cambria Math" panose="02040503050406030204" pitchFamily="18" charset="0"/>
                          </a:rPr>
                        </m:ctrlPr>
                      </m:dPr>
                      <m:e>
                        <m:r>
                          <m:rPr>
                            <m:nor/>
                          </m:rPr>
                          <a:rPr lang="en-IN" sz="2200" i="1" dirty="0" smtClean="0">
                            <a:latin typeface="Times New Roman" panose="02020603050405020304" pitchFamily="18" charset="0"/>
                            <a:cs typeface="Times New Roman" panose="02020603050405020304" pitchFamily="18" charset="0"/>
                          </a:rPr>
                          <m:t>S</m:t>
                        </m:r>
                        <m:r>
                          <m:rPr>
                            <m:nor/>
                          </m:rPr>
                          <a:rPr lang="en-IN" sz="2200" i="1" baseline="-25000" dirty="0" smtClean="0">
                            <a:latin typeface="Times New Roman" panose="02020603050405020304" pitchFamily="18" charset="0"/>
                            <a:cs typeface="Times New Roman" panose="02020603050405020304" pitchFamily="18" charset="0"/>
                          </a:rPr>
                          <m:t>Strong</m:t>
                        </m:r>
                      </m:e>
                    </m:d>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8</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𝐸𝑛𝑡𝑟𝑜𝑝𝑦</m:t>
                    </m:r>
                    <m:r>
                      <a:rPr lang="en-IN" sz="2200" b="0" i="0" smtClean="0">
                        <a:latin typeface="Cambria Math" panose="02040503050406030204" pitchFamily="18" charset="0"/>
                      </a:rPr>
                      <m:t> </m:t>
                    </m:r>
                    <m:d>
                      <m:dPr>
                        <m:ctrlPr>
                          <a:rPr lang="en-IN" sz="2200" b="0" i="1" smtClean="0">
                            <a:latin typeface="Cambria Math" panose="02040503050406030204" pitchFamily="18" charset="0"/>
                          </a:rPr>
                        </m:ctrlPr>
                      </m:dPr>
                      <m:e>
                        <m:r>
                          <m:rPr>
                            <m:nor/>
                          </m:rPr>
                          <a:rPr lang="en-IN" sz="2200" i="1" dirty="0" smtClean="0">
                            <a:latin typeface="Times New Roman" panose="02020603050405020304" pitchFamily="18" charset="0"/>
                            <a:cs typeface="Times New Roman" panose="02020603050405020304" pitchFamily="18" charset="0"/>
                          </a:rPr>
                          <m:t>S</m:t>
                        </m:r>
                        <m:r>
                          <m:rPr>
                            <m:nor/>
                          </m:rPr>
                          <a:rPr lang="en-IN" sz="2200" i="1" baseline="-25000" dirty="0" smtClean="0">
                            <a:latin typeface="Times New Roman" panose="02020603050405020304" pitchFamily="18" charset="0"/>
                            <a:cs typeface="Times New Roman" panose="02020603050405020304" pitchFamily="18" charset="0"/>
                          </a:rPr>
                          <m:t>Weak</m:t>
                        </m:r>
                      </m:e>
                    </m:d>
                  </m:oMath>
                </a14:m>
                <a:endParaRPr lang="en-IN" sz="2200" b="0" baseline="-25000" dirty="0"/>
              </a:p>
              <a:p>
                <a:pPr>
                  <a:lnSpc>
                    <a:spcPct val="150000"/>
                  </a:lnSpc>
                </a:pPr>
                <a:r>
                  <a:rPr lang="en-IN" sz="2200" b="0" dirty="0"/>
                  <a:t>                         = 0.94 </a:t>
                </a:r>
                <a14:m>
                  <m:oMath xmlns:m="http://schemas.openxmlformats.org/officeDocument/2006/math">
                    <m:r>
                      <a:rPr lang="en-IN" sz="2200" b="0" i="1"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6</m:t>
                        </m:r>
                      </m:num>
                      <m:den>
                        <m:r>
                          <a:rPr lang="en-IN" sz="2200" b="0" i="1" smtClean="0">
                            <a:latin typeface="Cambria Math" panose="02040503050406030204" pitchFamily="18" charset="0"/>
                          </a:rPr>
                          <m:t>14</m:t>
                        </m:r>
                      </m:den>
                    </m:f>
                  </m:oMath>
                </a14:m>
                <a:r>
                  <a:rPr lang="en-IN" sz="2200" dirty="0"/>
                  <a:t> x </a:t>
                </a:r>
                <a14:m>
                  <m:oMath xmlns:m="http://schemas.openxmlformats.org/officeDocument/2006/math">
                    <m:r>
                      <a:rPr lang="en-IN" sz="2200" b="0" i="0" smtClean="0">
                        <a:latin typeface="Cambria Math" panose="02040503050406030204" pitchFamily="18" charset="0"/>
                      </a:rPr>
                      <m:t>1.0</m:t>
                    </m:r>
                  </m:oMath>
                </a14:m>
                <a:r>
                  <a:rPr lang="en-IN" sz="2200" dirty="0"/>
                  <a:t> </a:t>
                </a:r>
                <a14:m>
                  <m:oMath xmlns:m="http://schemas.openxmlformats.org/officeDocument/2006/math">
                    <m:r>
                      <a:rPr lang="en-IN" sz="2200" b="0" i="0" smtClean="0">
                        <a:latin typeface="Cambria Math" panose="02040503050406030204" pitchFamily="18" charset="0"/>
                      </a:rPr>
                      <m:t>−</m:t>
                    </m:r>
                    <m:f>
                      <m:fPr>
                        <m:ctrlPr>
                          <a:rPr lang="en-IN" sz="2200" i="1" smtClean="0">
                            <a:latin typeface="Cambria Math" panose="02040503050406030204" pitchFamily="18" charset="0"/>
                          </a:rPr>
                        </m:ctrlPr>
                      </m:fPr>
                      <m:num>
                        <m:r>
                          <a:rPr lang="en-IN" sz="2200" b="0" i="1" smtClean="0">
                            <a:latin typeface="Cambria Math" panose="02040503050406030204" pitchFamily="18" charset="0"/>
                          </a:rPr>
                          <m:t>8</m:t>
                        </m:r>
                      </m:num>
                      <m:den>
                        <m:r>
                          <a:rPr lang="en-IN" sz="2200" b="0" i="1" smtClean="0">
                            <a:latin typeface="Cambria Math" panose="02040503050406030204" pitchFamily="18" charset="0"/>
                          </a:rPr>
                          <m:t>14</m:t>
                        </m:r>
                      </m:den>
                    </m:f>
                    <m:r>
                      <a:rPr lang="en-IN" sz="2200" b="0" i="1" smtClean="0">
                        <a:latin typeface="Cambria Math" panose="02040503050406030204" pitchFamily="18" charset="0"/>
                      </a:rPr>
                      <m:t> </m:t>
                    </m:r>
                    <m:r>
                      <m:rPr>
                        <m:sty m:val="p"/>
                      </m:rPr>
                      <a:rPr lang="en-IN" sz="2200" b="0" i="0" smtClean="0">
                        <a:latin typeface="Cambria Math" panose="02040503050406030204" pitchFamily="18" charset="0"/>
                      </a:rPr>
                      <m:t>x</m:t>
                    </m:r>
                    <m:r>
                      <a:rPr lang="en-IN" sz="2200" b="0" i="0" smtClean="0">
                        <a:latin typeface="Cambria Math" panose="02040503050406030204" pitchFamily="18" charset="0"/>
                      </a:rPr>
                      <m:t> </m:t>
                    </m:r>
                    <m:r>
                      <a:rPr lang="en-IN" sz="2200" b="0" i="1" smtClean="0">
                        <a:latin typeface="Cambria Math" panose="02040503050406030204" pitchFamily="18" charset="0"/>
                      </a:rPr>
                      <m:t>0.</m:t>
                    </m:r>
                  </m:oMath>
                </a14:m>
                <a:r>
                  <a:rPr lang="en-IN" sz="2200" dirty="0"/>
                  <a:t>8113 </a:t>
                </a:r>
                <a14:m>
                  <m:oMath xmlns:m="http://schemas.openxmlformats.org/officeDocument/2006/math">
                    <m:r>
                      <a:rPr lang="en-IN" sz="2200" b="0" i="1" smtClean="0">
                        <a:latin typeface="Cambria Math" panose="02040503050406030204" pitchFamily="18" charset="0"/>
                      </a:rPr>
                      <m:t>=0.0478</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3A90B2CD-6EBF-CFA9-9F36-8F933A19D052}"/>
                  </a:ext>
                </a:extLst>
              </p:cNvPr>
              <p:cNvSpPr txBox="1">
                <a:spLocks noRot="1" noChangeAspect="1" noMove="1" noResize="1" noEditPoints="1" noAdjustHandles="1" noChangeArrowheads="1" noChangeShapeType="1" noTextEdit="1"/>
              </p:cNvSpPr>
              <p:nvPr/>
            </p:nvSpPr>
            <p:spPr>
              <a:xfrm>
                <a:off x="872836" y="4184086"/>
                <a:ext cx="11718387" cy="2272545"/>
              </a:xfrm>
              <a:prstGeom prst="rect">
                <a:avLst/>
              </a:prstGeom>
              <a:blipFill>
                <a:blip r:embed="rId5"/>
                <a:stretch>
                  <a:fillRect l="-676" b="-1609"/>
                </a:stretch>
              </a:blipFill>
            </p:spPr>
            <p:txBody>
              <a:bodyPr/>
              <a:lstStyle/>
              <a:p>
                <a:r>
                  <a:rPr lang="en-IN">
                    <a:noFill/>
                  </a:rPr>
                  <a:t> </a:t>
                </a:r>
              </a:p>
            </p:txBody>
          </p:sp>
        </mc:Fallback>
      </mc:AlternateContent>
    </p:spTree>
    <p:extLst>
      <p:ext uri="{BB962C8B-B14F-4D97-AF65-F5344CB8AC3E}">
        <p14:creationId xmlns:p14="http://schemas.microsoft.com/office/powerpoint/2010/main" val="114573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ECE469C-D8BC-D6AB-05BE-1010B1F953C5}"/>
                  </a:ext>
                </a:extLst>
              </p:cNvPr>
              <p:cNvSpPr txBox="1"/>
              <p:nvPr/>
            </p:nvSpPr>
            <p:spPr>
              <a:xfrm>
                <a:off x="899885" y="1201381"/>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Weather</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0.2464</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0ECE469C-D8BC-D6AB-05BE-1010B1F953C5}"/>
                  </a:ext>
                </a:extLst>
              </p:cNvPr>
              <p:cNvSpPr txBox="1">
                <a:spLocks noRot="1" noChangeAspect="1" noMove="1" noResize="1" noEditPoints="1" noAdjustHandles="1" noChangeArrowheads="1" noChangeShapeType="1" noTextEdit="1"/>
              </p:cNvSpPr>
              <p:nvPr/>
            </p:nvSpPr>
            <p:spPr>
              <a:xfrm>
                <a:off x="899885" y="1201381"/>
                <a:ext cx="5805715" cy="539378"/>
              </a:xfrm>
              <a:prstGeom prst="rect">
                <a:avLst/>
              </a:prstGeom>
              <a:blipFill>
                <a:blip r:embed="rId2"/>
                <a:stretch>
                  <a:fillRect l="-1366" b="-224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2D07205-1F80-6CFA-36F1-E9719D4750FC}"/>
                  </a:ext>
                </a:extLst>
              </p:cNvPr>
              <p:cNvSpPr txBox="1"/>
              <p:nvPr/>
            </p:nvSpPr>
            <p:spPr>
              <a:xfrm>
                <a:off x="899885" y="1841404"/>
                <a:ext cx="43833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Temp</a:t>
                </a:r>
                <a:r>
                  <a:rPr lang="en-IN" sz="2200" dirty="0">
                    <a:latin typeface="Times New Roman" panose="02020603050405020304" pitchFamily="18" charset="0"/>
                    <a:cs typeface="Times New Roman" panose="02020603050405020304" pitchFamily="18" charset="0"/>
                  </a:rPr>
                  <a:t>) =</a:t>
                </a:r>
                <a14:m>
                  <m:oMath xmlns:m="http://schemas.openxmlformats.org/officeDocument/2006/math">
                    <m:r>
                      <a:rPr lang="en-IN" sz="2200" b="0" i="0" smtClean="0">
                        <a:latin typeface="Cambria Math" panose="02040503050406030204" pitchFamily="18" charset="0"/>
                      </a:rPr>
                      <m:t> </m:t>
                    </m:r>
                    <m:r>
                      <a:rPr lang="en-IN" sz="2200" b="0" i="1" smtClean="0">
                        <a:latin typeface="Cambria Math" panose="02040503050406030204" pitchFamily="18" charset="0"/>
                      </a:rPr>
                      <m:t>0.0289</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32D07205-1F80-6CFA-36F1-E9719D4750FC}"/>
                  </a:ext>
                </a:extLst>
              </p:cNvPr>
              <p:cNvSpPr txBox="1">
                <a:spLocks noRot="1" noChangeAspect="1" noMove="1" noResize="1" noEditPoints="1" noAdjustHandles="1" noChangeArrowheads="1" noChangeShapeType="1" noTextEdit="1"/>
              </p:cNvSpPr>
              <p:nvPr/>
            </p:nvSpPr>
            <p:spPr>
              <a:xfrm>
                <a:off x="899885" y="1841404"/>
                <a:ext cx="4383315" cy="539378"/>
              </a:xfrm>
              <a:prstGeom prst="rect">
                <a:avLst/>
              </a:prstGeom>
              <a:blipFill>
                <a:blip r:embed="rId3"/>
                <a:stretch>
                  <a:fillRect l="-1808" b="-224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45A04BE-8DBD-9793-2D39-71869450683C}"/>
                  </a:ext>
                </a:extLst>
              </p:cNvPr>
              <p:cNvSpPr txBox="1"/>
              <p:nvPr/>
            </p:nvSpPr>
            <p:spPr>
              <a:xfrm>
                <a:off x="899885" y="2502244"/>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Humidity</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m:t>
                    </m:r>
                    <m:r>
                      <a:rPr lang="en-IN" sz="2200" b="0" i="1" smtClean="0">
                        <a:latin typeface="Cambria Math" panose="02040503050406030204" pitchFamily="18" charset="0"/>
                      </a:rPr>
                      <m:t>1516</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C45A04BE-8DBD-9793-2D39-71869450683C}"/>
                  </a:ext>
                </a:extLst>
              </p:cNvPr>
              <p:cNvSpPr txBox="1">
                <a:spLocks noRot="1" noChangeAspect="1" noMove="1" noResize="1" noEditPoints="1" noAdjustHandles="1" noChangeArrowheads="1" noChangeShapeType="1" noTextEdit="1"/>
              </p:cNvSpPr>
              <p:nvPr/>
            </p:nvSpPr>
            <p:spPr>
              <a:xfrm>
                <a:off x="899885" y="2502244"/>
                <a:ext cx="5805715" cy="539378"/>
              </a:xfrm>
              <a:prstGeom prst="rect">
                <a:avLst/>
              </a:prstGeom>
              <a:blipFill>
                <a:blip r:embed="rId4"/>
                <a:stretch>
                  <a:fillRect l="-1366" b="-2247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438F72E-EC3B-BB70-E57D-5D09183EE0E5}"/>
                  </a:ext>
                </a:extLst>
              </p:cNvPr>
              <p:cNvSpPr txBox="1"/>
              <p:nvPr/>
            </p:nvSpPr>
            <p:spPr>
              <a:xfrm>
                <a:off x="899885" y="3224579"/>
                <a:ext cx="5805715" cy="539378"/>
              </a:xfrm>
              <a:prstGeom prst="rect">
                <a:avLst/>
              </a:prstGeom>
              <a:noFill/>
            </p:spPr>
            <p:txBody>
              <a:bodyPr wrap="square">
                <a:spAutoFit/>
              </a:bodyPr>
              <a:lstStyle/>
              <a:p>
                <a:pPr>
                  <a:lnSpc>
                    <a:spcPct val="150000"/>
                  </a:lnSpc>
                </a:pPr>
                <a:r>
                  <a:rPr lang="en-IN" sz="2200" i="1" dirty="0">
                    <a:latin typeface="Times New Roman" panose="02020603050405020304" pitchFamily="18" charset="0"/>
                    <a:cs typeface="Times New Roman" panose="02020603050405020304" pitchFamily="18" charset="0"/>
                  </a:rPr>
                  <a:t>Gain (S, Wind</a:t>
                </a:r>
                <a:r>
                  <a:rPr lang="en-IN" sz="2200" dirty="0">
                    <a:latin typeface="Times New Roman" panose="02020603050405020304" pitchFamily="18" charset="0"/>
                    <a:cs typeface="Times New Roman" panose="02020603050405020304" pitchFamily="18" charset="0"/>
                  </a:rPr>
                  <a:t>) = </a:t>
                </a:r>
                <a14:m>
                  <m:oMath xmlns:m="http://schemas.openxmlformats.org/officeDocument/2006/math">
                    <m:r>
                      <a:rPr lang="en-IN" sz="2200" b="0" i="1" smtClean="0">
                        <a:latin typeface="Cambria Math" panose="02040503050406030204" pitchFamily="18" charset="0"/>
                      </a:rPr>
                      <m:t>0.</m:t>
                    </m:r>
                    <m:r>
                      <a:rPr lang="en-IN" sz="2200" b="0" i="1" smtClean="0">
                        <a:latin typeface="Cambria Math" panose="02040503050406030204" pitchFamily="18" charset="0"/>
                      </a:rPr>
                      <m:t>0478</m:t>
                    </m:r>
                  </m:oMath>
                </a14:m>
                <a:endParaRPr lang="en-IN" sz="2200" baseline="-250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6438F72E-EC3B-BB70-E57D-5D09183EE0E5}"/>
                  </a:ext>
                </a:extLst>
              </p:cNvPr>
              <p:cNvSpPr txBox="1">
                <a:spLocks noRot="1" noChangeAspect="1" noMove="1" noResize="1" noEditPoints="1" noAdjustHandles="1" noChangeArrowheads="1" noChangeShapeType="1" noTextEdit="1"/>
              </p:cNvSpPr>
              <p:nvPr/>
            </p:nvSpPr>
            <p:spPr>
              <a:xfrm>
                <a:off x="899885" y="3224579"/>
                <a:ext cx="5805715" cy="539378"/>
              </a:xfrm>
              <a:prstGeom prst="rect">
                <a:avLst/>
              </a:prstGeom>
              <a:blipFill>
                <a:blip r:embed="rId5"/>
                <a:stretch>
                  <a:fillRect l="-1366" b="-22727"/>
                </a:stretch>
              </a:blipFill>
            </p:spPr>
            <p:txBody>
              <a:bodyPr/>
              <a:lstStyle/>
              <a:p>
                <a:r>
                  <a:rPr lang="en-IN">
                    <a:noFill/>
                  </a:rPr>
                  <a:t> </a:t>
                </a:r>
              </a:p>
            </p:txBody>
          </p:sp>
        </mc:Fallback>
      </mc:AlternateContent>
      <p:sp>
        <p:nvSpPr>
          <p:cNvPr id="7" name="Oval 6">
            <a:extLst>
              <a:ext uri="{FF2B5EF4-FFF2-40B4-BE49-F238E27FC236}">
                <a16:creationId xmlns:a16="http://schemas.microsoft.com/office/drawing/2014/main" id="{5F301B7F-4371-87C1-6749-1FADBC56BD1A}"/>
              </a:ext>
            </a:extLst>
          </p:cNvPr>
          <p:cNvSpPr/>
          <p:nvPr/>
        </p:nvSpPr>
        <p:spPr>
          <a:xfrm>
            <a:off x="7997370" y="796375"/>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687F4C9-8532-6FDC-7299-2521EFED41E4}"/>
              </a:ext>
            </a:extLst>
          </p:cNvPr>
          <p:cNvSpPr txBox="1"/>
          <p:nvPr/>
        </p:nvSpPr>
        <p:spPr>
          <a:xfrm>
            <a:off x="8142513" y="1161495"/>
            <a:ext cx="1016000" cy="369332"/>
          </a:xfrm>
          <a:prstGeom prst="rect">
            <a:avLst/>
          </a:prstGeom>
          <a:noFill/>
        </p:spPr>
        <p:txBody>
          <a:bodyPr wrap="square">
            <a:spAutoFit/>
          </a:bodyPr>
          <a:lstStyle/>
          <a:p>
            <a:r>
              <a:rPr lang="en-IN" sz="1800" i="1" dirty="0">
                <a:latin typeface="Times New Roman" panose="02020603050405020304" pitchFamily="18" charset="0"/>
                <a:cs typeface="Times New Roman" panose="02020603050405020304" pitchFamily="18" charset="0"/>
              </a:rPr>
              <a:t>Weather</a:t>
            </a:r>
            <a:endParaRPr lang="en-IN" dirty="0"/>
          </a:p>
        </p:txBody>
      </p:sp>
      <p:sp>
        <p:nvSpPr>
          <p:cNvPr id="10" name="Oval 9">
            <a:extLst>
              <a:ext uri="{FF2B5EF4-FFF2-40B4-BE49-F238E27FC236}">
                <a16:creationId xmlns:a16="http://schemas.microsoft.com/office/drawing/2014/main" id="{94EF0D50-4338-F43A-3D75-F2D76BED758B}"/>
              </a:ext>
            </a:extLst>
          </p:cNvPr>
          <p:cNvSpPr/>
          <p:nvPr/>
        </p:nvSpPr>
        <p:spPr>
          <a:xfrm>
            <a:off x="8251368" y="2172294"/>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249B48EE-7AE2-F24B-7FEF-49CA419716F4}"/>
              </a:ext>
            </a:extLst>
          </p:cNvPr>
          <p:cNvSpPr/>
          <p:nvPr/>
        </p:nvSpPr>
        <p:spPr>
          <a:xfrm>
            <a:off x="6647541" y="2118056"/>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B48F6DDE-90DD-980D-9FC8-05B6D76688D2}"/>
              </a:ext>
            </a:extLst>
          </p:cNvPr>
          <p:cNvSpPr/>
          <p:nvPr/>
        </p:nvSpPr>
        <p:spPr>
          <a:xfrm>
            <a:off x="9855195" y="2118056"/>
            <a:ext cx="1161143" cy="103242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1D5C6C8-4F75-339F-89D9-F2B47A213F35}"/>
              </a:ext>
            </a:extLst>
          </p:cNvPr>
          <p:cNvSpPr txBox="1"/>
          <p:nvPr/>
        </p:nvSpPr>
        <p:spPr>
          <a:xfrm>
            <a:off x="6792684" y="2449240"/>
            <a:ext cx="1016000" cy="369332"/>
          </a:xfrm>
          <a:prstGeom prst="rect">
            <a:avLst/>
          </a:prstGeom>
          <a:noFill/>
        </p:spPr>
        <p:txBody>
          <a:bodyPr wrap="square">
            <a:spAutoFit/>
          </a:bodyPr>
          <a:lstStyle/>
          <a:p>
            <a:r>
              <a:rPr lang="en-IN" sz="1800" i="1" dirty="0">
                <a:latin typeface="Times New Roman" panose="02020603050405020304" pitchFamily="18" charset="0"/>
                <a:cs typeface="Times New Roman" panose="02020603050405020304" pitchFamily="18" charset="0"/>
              </a:rPr>
              <a:t>Sunny</a:t>
            </a:r>
            <a:endParaRPr lang="en-IN" dirty="0"/>
          </a:p>
        </p:txBody>
      </p:sp>
      <p:sp>
        <p:nvSpPr>
          <p:cNvPr id="14" name="TextBox 13">
            <a:extLst>
              <a:ext uri="{FF2B5EF4-FFF2-40B4-BE49-F238E27FC236}">
                <a16:creationId xmlns:a16="http://schemas.microsoft.com/office/drawing/2014/main" id="{D79894A8-029E-47B6-D440-410A1126571E}"/>
              </a:ext>
            </a:extLst>
          </p:cNvPr>
          <p:cNvSpPr txBox="1"/>
          <p:nvPr/>
        </p:nvSpPr>
        <p:spPr>
          <a:xfrm>
            <a:off x="8396511" y="2446992"/>
            <a:ext cx="1016000" cy="369332"/>
          </a:xfrm>
          <a:prstGeom prst="rect">
            <a:avLst/>
          </a:prstGeom>
          <a:noFill/>
        </p:spPr>
        <p:txBody>
          <a:bodyPr wrap="square">
            <a:spAutoFit/>
          </a:bodyPr>
          <a:lstStyle/>
          <a:p>
            <a:r>
              <a:rPr lang="en-IN" i="1" dirty="0">
                <a:latin typeface="Times New Roman" panose="02020603050405020304" pitchFamily="18" charset="0"/>
                <a:cs typeface="Times New Roman" panose="02020603050405020304" pitchFamily="18" charset="0"/>
              </a:rPr>
              <a:t>Overcast</a:t>
            </a:r>
          </a:p>
        </p:txBody>
      </p:sp>
      <p:sp>
        <p:nvSpPr>
          <p:cNvPr id="15" name="TextBox 14">
            <a:extLst>
              <a:ext uri="{FF2B5EF4-FFF2-40B4-BE49-F238E27FC236}">
                <a16:creationId xmlns:a16="http://schemas.microsoft.com/office/drawing/2014/main" id="{2CF030ED-3910-6123-E2AF-7624F1404731}"/>
              </a:ext>
            </a:extLst>
          </p:cNvPr>
          <p:cNvSpPr txBox="1"/>
          <p:nvPr/>
        </p:nvSpPr>
        <p:spPr>
          <a:xfrm>
            <a:off x="10174509" y="2446992"/>
            <a:ext cx="1016000" cy="369332"/>
          </a:xfrm>
          <a:prstGeom prst="rect">
            <a:avLst/>
          </a:prstGeom>
          <a:noFill/>
        </p:spPr>
        <p:txBody>
          <a:bodyPr wrap="square">
            <a:spAutoFit/>
          </a:bodyPr>
          <a:lstStyle/>
          <a:p>
            <a:r>
              <a:rPr lang="en-IN" sz="1800" i="1" dirty="0">
                <a:latin typeface="Times New Roman" panose="02020603050405020304" pitchFamily="18" charset="0"/>
                <a:cs typeface="Times New Roman" panose="02020603050405020304" pitchFamily="18" charset="0"/>
              </a:rPr>
              <a:t>Rain</a:t>
            </a:r>
            <a:endParaRPr lang="en-IN" dirty="0"/>
          </a:p>
        </p:txBody>
      </p:sp>
      <p:cxnSp>
        <p:nvCxnSpPr>
          <p:cNvPr id="17" name="Straight Connector 16">
            <a:extLst>
              <a:ext uri="{FF2B5EF4-FFF2-40B4-BE49-F238E27FC236}">
                <a16:creationId xmlns:a16="http://schemas.microsoft.com/office/drawing/2014/main" id="{35F90E72-80C3-75A0-A5A3-63CE46012E6C}"/>
              </a:ext>
            </a:extLst>
          </p:cNvPr>
          <p:cNvCxnSpPr>
            <a:stCxn id="7" idx="3"/>
            <a:endCxn id="11" idx="7"/>
          </p:cNvCxnSpPr>
          <p:nvPr/>
        </p:nvCxnSpPr>
        <p:spPr>
          <a:xfrm flipH="1">
            <a:off x="7638639" y="1677605"/>
            <a:ext cx="528776" cy="59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215ACF-2576-A027-9C84-F33FE9750E4D}"/>
              </a:ext>
            </a:extLst>
          </p:cNvPr>
          <p:cNvCxnSpPr>
            <a:stCxn id="7" idx="5"/>
            <a:endCxn id="12" idx="1"/>
          </p:cNvCxnSpPr>
          <p:nvPr/>
        </p:nvCxnSpPr>
        <p:spPr>
          <a:xfrm>
            <a:off x="8988468" y="1677605"/>
            <a:ext cx="1036772" cy="59164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156E1D-14F9-5FBC-B1CE-0369EA55B598}"/>
              </a:ext>
            </a:extLst>
          </p:cNvPr>
          <p:cNvCxnSpPr>
            <a:stCxn id="7" idx="4"/>
            <a:endCxn id="10" idx="0"/>
          </p:cNvCxnSpPr>
          <p:nvPr/>
        </p:nvCxnSpPr>
        <p:spPr>
          <a:xfrm>
            <a:off x="8577942" y="1828800"/>
            <a:ext cx="253998" cy="34349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Diamond 22">
            <a:extLst>
              <a:ext uri="{FF2B5EF4-FFF2-40B4-BE49-F238E27FC236}">
                <a16:creationId xmlns:a16="http://schemas.microsoft.com/office/drawing/2014/main" id="{CC9D8B70-D444-74A0-EDBF-C4C08F4430E4}"/>
              </a:ext>
            </a:extLst>
          </p:cNvPr>
          <p:cNvSpPr/>
          <p:nvPr/>
        </p:nvSpPr>
        <p:spPr>
          <a:xfrm>
            <a:off x="7975595" y="4281715"/>
            <a:ext cx="1712687" cy="1494972"/>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4FA6C62-5784-AD1F-F641-BF9106088D87}"/>
              </a:ext>
            </a:extLst>
          </p:cNvPr>
          <p:cNvSpPr txBox="1"/>
          <p:nvPr/>
        </p:nvSpPr>
        <p:spPr>
          <a:xfrm>
            <a:off x="8294909" y="4780285"/>
            <a:ext cx="1074057" cy="400110"/>
          </a:xfrm>
          <a:prstGeom prst="rect">
            <a:avLst/>
          </a:prstGeom>
          <a:noFill/>
        </p:spPr>
        <p:txBody>
          <a:bodyPr wrap="square">
            <a:spAutoFit/>
          </a:bodyPr>
          <a:lstStyle/>
          <a:p>
            <a:pPr algn="ctr"/>
            <a:r>
              <a:rPr lang="en-IN" sz="2000" i="1" dirty="0">
                <a:latin typeface="Times New Roman" panose="02020603050405020304" pitchFamily="18" charset="0"/>
                <a:cs typeface="Times New Roman" panose="02020603050405020304" pitchFamily="18" charset="0"/>
              </a:rPr>
              <a:t>Yes</a:t>
            </a:r>
          </a:p>
        </p:txBody>
      </p:sp>
      <p:cxnSp>
        <p:nvCxnSpPr>
          <p:cNvPr id="27" name="Straight Connector 26">
            <a:extLst>
              <a:ext uri="{FF2B5EF4-FFF2-40B4-BE49-F238E27FC236}">
                <a16:creationId xmlns:a16="http://schemas.microsoft.com/office/drawing/2014/main" id="{DEC09F83-A219-342D-93D4-C13A1900F8AE}"/>
              </a:ext>
            </a:extLst>
          </p:cNvPr>
          <p:cNvCxnSpPr>
            <a:stCxn id="10" idx="4"/>
          </p:cNvCxnSpPr>
          <p:nvPr/>
        </p:nvCxnSpPr>
        <p:spPr>
          <a:xfrm flipH="1">
            <a:off x="8831939" y="3204719"/>
            <a:ext cx="1" cy="1076995"/>
          </a:xfrm>
          <a:prstGeom prst="line">
            <a:avLst/>
          </a:prstGeom>
          <a:ln w="25400"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482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56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15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D12769-F1B4-2602-AA10-D7BF03045A4D}"/>
              </a:ext>
            </a:extLst>
          </p:cNvPr>
          <p:cNvSpPr txBox="1"/>
          <p:nvPr/>
        </p:nvSpPr>
        <p:spPr>
          <a:xfrm>
            <a:off x="360218" y="335845"/>
            <a:ext cx="11471563" cy="6507935"/>
          </a:xfrm>
          <a:prstGeom prst="rect">
            <a:avLst/>
          </a:prstGeom>
          <a:noFill/>
        </p:spPr>
        <p:txBody>
          <a:bodyPr wrap="square">
            <a:spAutoFit/>
          </a:bodyPr>
          <a:lstStyle/>
          <a:p>
            <a:pPr algn="just">
              <a:lnSpc>
                <a:spcPct val="150000"/>
              </a:lnSpc>
            </a:pPr>
            <a:r>
              <a:rPr lang="en-US" sz="2000" b="1" i="0" dirty="0">
                <a:effectLst/>
                <a:latin typeface="Söhne"/>
              </a:rPr>
              <a:t>Attribute Selection Measures:</a:t>
            </a:r>
            <a:endParaRPr lang="en-US" sz="2000" b="0" i="0" dirty="0">
              <a:effectLst/>
              <a:latin typeface="Söhne"/>
            </a:endParaRPr>
          </a:p>
          <a:p>
            <a:pPr algn="just">
              <a:lnSpc>
                <a:spcPct val="150000"/>
              </a:lnSpc>
            </a:pPr>
            <a:r>
              <a:rPr lang="en-US" sz="2000" b="0" i="0" dirty="0">
                <a:effectLst/>
                <a:latin typeface="Söhne"/>
              </a:rPr>
              <a:t>Different algorithms use various measures to decide the best attribute for splitting. Some common measures include:</a:t>
            </a:r>
          </a:p>
          <a:p>
            <a:pPr algn="just">
              <a:lnSpc>
                <a:spcPct val="150000"/>
              </a:lnSpc>
              <a:buFont typeface="Arial" panose="020B0604020202020204" pitchFamily="34" charset="0"/>
              <a:buChar char="•"/>
            </a:pPr>
            <a:r>
              <a:rPr lang="en-US" sz="2000" b="1" i="0" dirty="0">
                <a:effectLst/>
                <a:latin typeface="Söhne"/>
              </a:rPr>
              <a:t> Information Gain:</a:t>
            </a:r>
            <a:r>
              <a:rPr lang="en-US" sz="2000" b="0" i="0" dirty="0">
                <a:effectLst/>
                <a:latin typeface="Söhne"/>
              </a:rPr>
              <a:t> Measures the reduction in entropy or impurity after a dataset is split.</a:t>
            </a:r>
          </a:p>
          <a:p>
            <a:pPr algn="just">
              <a:lnSpc>
                <a:spcPct val="150000"/>
              </a:lnSpc>
              <a:buFont typeface="Arial" panose="020B0604020202020204" pitchFamily="34" charset="0"/>
              <a:buChar char="•"/>
            </a:pPr>
            <a:r>
              <a:rPr lang="en-US" sz="2000" b="1" i="0" dirty="0">
                <a:effectLst/>
                <a:latin typeface="Söhne"/>
              </a:rPr>
              <a:t> Gini Impurity:</a:t>
            </a:r>
            <a:r>
              <a:rPr lang="en-US" sz="2000" b="0" i="0" dirty="0">
                <a:effectLst/>
                <a:latin typeface="Söhne"/>
              </a:rPr>
              <a:t> Measures the probability of incorrectly classifying a randomly chosen element in the dataset.</a:t>
            </a:r>
          </a:p>
          <a:p>
            <a:pPr algn="just">
              <a:lnSpc>
                <a:spcPct val="150000"/>
              </a:lnSpc>
              <a:buFont typeface="Arial" panose="020B0604020202020204" pitchFamily="34" charset="0"/>
              <a:buChar char="•"/>
            </a:pPr>
            <a:r>
              <a:rPr lang="en-US" sz="2000" b="1" i="0" dirty="0">
                <a:effectLst/>
                <a:latin typeface="Söhne"/>
              </a:rPr>
              <a:t> Mean Squared Error (MSE):</a:t>
            </a:r>
            <a:r>
              <a:rPr lang="en-US" sz="2000" b="0" i="0" dirty="0">
                <a:effectLst/>
                <a:latin typeface="Söhne"/>
              </a:rPr>
              <a:t> Used in regression tasks, it measures the average squared difference between the actual and predicted values.</a:t>
            </a:r>
          </a:p>
          <a:p>
            <a:pPr algn="just">
              <a:lnSpc>
                <a:spcPct val="150000"/>
              </a:lnSpc>
            </a:pPr>
            <a:r>
              <a:rPr lang="en-US" sz="2000" b="1" i="0" dirty="0">
                <a:effectLst/>
                <a:latin typeface="Söhne"/>
              </a:rPr>
              <a:t>Advantages of Decision Trees:</a:t>
            </a:r>
            <a:endParaRPr lang="en-US" sz="2000" b="0" i="0" dirty="0">
              <a:effectLst/>
              <a:latin typeface="Söhne"/>
            </a:endParaRPr>
          </a:p>
          <a:p>
            <a:pPr algn="just">
              <a:lnSpc>
                <a:spcPct val="150000"/>
              </a:lnSpc>
              <a:buFont typeface="+mj-lt"/>
              <a:buAutoNum type="arabicPeriod"/>
            </a:pPr>
            <a:r>
              <a:rPr lang="en-US" sz="2000" b="1" i="0" dirty="0">
                <a:effectLst/>
                <a:latin typeface="Söhne"/>
              </a:rPr>
              <a:t> Interpretability:</a:t>
            </a:r>
            <a:r>
              <a:rPr lang="en-US" sz="2000" b="0" i="0" dirty="0">
                <a:effectLst/>
                <a:latin typeface="Söhne"/>
              </a:rPr>
              <a:t> Decision trees are easy to understand and interpret, making them suitable for explaining complex decision-making processes.</a:t>
            </a:r>
          </a:p>
          <a:p>
            <a:pPr algn="just">
              <a:lnSpc>
                <a:spcPct val="150000"/>
              </a:lnSpc>
              <a:buFont typeface="+mj-lt"/>
              <a:buAutoNum type="arabicPeriod"/>
            </a:pPr>
            <a:r>
              <a:rPr lang="en-US" sz="2000" b="1" i="0" dirty="0">
                <a:effectLst/>
                <a:latin typeface="Söhne"/>
              </a:rPr>
              <a:t> Handling Non-Linearity:</a:t>
            </a:r>
            <a:r>
              <a:rPr lang="en-US" sz="2000" b="0" i="0" dirty="0">
                <a:effectLst/>
                <a:latin typeface="Söhne"/>
              </a:rPr>
              <a:t> They can capture non-linear relationships in the data without the need for complex mathematical transformations.</a:t>
            </a:r>
          </a:p>
          <a:p>
            <a:pPr algn="just">
              <a:lnSpc>
                <a:spcPct val="150000"/>
              </a:lnSpc>
              <a:buFont typeface="+mj-lt"/>
              <a:buAutoNum type="arabicPeriod"/>
            </a:pPr>
            <a:r>
              <a:rPr lang="en-US" sz="2000" b="1" i="0" dirty="0">
                <a:effectLst/>
                <a:latin typeface="Söhne"/>
              </a:rPr>
              <a:t> Variable Importance:</a:t>
            </a:r>
            <a:r>
              <a:rPr lang="en-US" sz="2000" b="0" i="0" dirty="0">
                <a:effectLst/>
                <a:latin typeface="Söhne"/>
              </a:rPr>
              <a:t> Decision trees provide a feature importance score, indicating the relevance of each feature in making predictions.</a:t>
            </a:r>
          </a:p>
        </p:txBody>
      </p:sp>
    </p:spTree>
    <p:extLst>
      <p:ext uri="{BB962C8B-B14F-4D97-AF65-F5344CB8AC3E}">
        <p14:creationId xmlns:p14="http://schemas.microsoft.com/office/powerpoint/2010/main" val="61846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A56249-409D-0438-D140-11FA726E7391}"/>
              </a:ext>
            </a:extLst>
          </p:cNvPr>
          <p:cNvSpPr txBox="1"/>
          <p:nvPr/>
        </p:nvSpPr>
        <p:spPr>
          <a:xfrm>
            <a:off x="436418" y="0"/>
            <a:ext cx="11319163" cy="4661276"/>
          </a:xfrm>
          <a:prstGeom prst="rect">
            <a:avLst/>
          </a:prstGeom>
          <a:noFill/>
        </p:spPr>
        <p:txBody>
          <a:bodyPr wrap="square">
            <a:spAutoFit/>
          </a:bodyPr>
          <a:lstStyle/>
          <a:p>
            <a:pPr algn="just">
              <a:lnSpc>
                <a:spcPct val="150000"/>
              </a:lnSpc>
            </a:pPr>
            <a:r>
              <a:rPr lang="en-US" sz="2000" b="1" i="0" dirty="0">
                <a:effectLst/>
                <a:latin typeface="Söhne"/>
              </a:rPr>
              <a:t>Disadvantages of Decision Trees:</a:t>
            </a:r>
            <a:endParaRPr lang="en-US" sz="2000" b="0" i="0" dirty="0">
              <a:effectLst/>
              <a:latin typeface="Söhne"/>
            </a:endParaRPr>
          </a:p>
          <a:p>
            <a:pPr algn="just">
              <a:lnSpc>
                <a:spcPct val="150000"/>
              </a:lnSpc>
              <a:buFont typeface="+mj-lt"/>
              <a:buAutoNum type="arabicPeriod"/>
            </a:pPr>
            <a:r>
              <a:rPr lang="en-US" sz="2000" b="1" i="0" dirty="0">
                <a:effectLst/>
                <a:latin typeface="Söhne"/>
              </a:rPr>
              <a:t> Overfitting:</a:t>
            </a:r>
            <a:r>
              <a:rPr lang="en-US" sz="2000" b="0" i="0" dirty="0">
                <a:effectLst/>
                <a:latin typeface="Söhne"/>
              </a:rPr>
              <a:t> Decision trees are prone to overfitting, capturing noise in the training data and performing poorly on unseen data.</a:t>
            </a:r>
          </a:p>
          <a:p>
            <a:pPr algn="just">
              <a:lnSpc>
                <a:spcPct val="150000"/>
              </a:lnSpc>
              <a:buFont typeface="+mj-lt"/>
              <a:buAutoNum type="arabicPeriod"/>
            </a:pPr>
            <a:r>
              <a:rPr lang="en-US" sz="2000" b="1" i="0" dirty="0">
                <a:effectLst/>
                <a:latin typeface="Söhne"/>
              </a:rPr>
              <a:t> Instability:</a:t>
            </a:r>
            <a:r>
              <a:rPr lang="en-US" sz="2000" b="0" i="0" dirty="0">
                <a:effectLst/>
                <a:latin typeface="Söhne"/>
              </a:rPr>
              <a:t> Small changes in the data can lead to different tree structures, making decision trees less stable.</a:t>
            </a:r>
          </a:p>
          <a:p>
            <a:pPr algn="just">
              <a:lnSpc>
                <a:spcPct val="150000"/>
              </a:lnSpc>
              <a:buFont typeface="+mj-lt"/>
              <a:buAutoNum type="arabicPeriod"/>
            </a:pPr>
            <a:r>
              <a:rPr lang="en-US" sz="2000" b="1" i="0" dirty="0">
                <a:effectLst/>
                <a:latin typeface="Söhne"/>
              </a:rPr>
              <a:t> Biased Toward Dominant Classes:</a:t>
            </a:r>
            <a:r>
              <a:rPr lang="en-US" sz="2000" b="0" i="0" dirty="0">
                <a:effectLst/>
                <a:latin typeface="Söhne"/>
              </a:rPr>
              <a:t> In classification tasks with imbalanced class distributions, decision trees can be biased toward the dominant class.</a:t>
            </a:r>
          </a:p>
          <a:p>
            <a:pPr algn="just">
              <a:lnSpc>
                <a:spcPct val="150000"/>
              </a:lnSpc>
            </a:pPr>
            <a:r>
              <a:rPr lang="en-US" sz="2000" b="1" i="0" dirty="0">
                <a:effectLst/>
                <a:latin typeface="Söhne"/>
              </a:rPr>
              <a:t>Ensemble Methods:</a:t>
            </a:r>
            <a:endParaRPr lang="en-US" sz="2000" b="0" i="0" dirty="0">
              <a:effectLst/>
              <a:latin typeface="Söhne"/>
            </a:endParaRPr>
          </a:p>
          <a:p>
            <a:pPr algn="just">
              <a:lnSpc>
                <a:spcPct val="150000"/>
              </a:lnSpc>
            </a:pPr>
            <a:r>
              <a:rPr lang="en-US" sz="2000" b="0" i="0" dirty="0">
                <a:effectLst/>
                <a:latin typeface="Söhne"/>
              </a:rPr>
              <a:t>Decision Trees are often used in ensemble methods like Random Forests and Gradient Boosting to improve overall predictive performance and mitigate the weaknesses of individual trees.</a:t>
            </a:r>
          </a:p>
        </p:txBody>
      </p:sp>
      <p:sp>
        <p:nvSpPr>
          <p:cNvPr id="7" name="TextBox 6">
            <a:extLst>
              <a:ext uri="{FF2B5EF4-FFF2-40B4-BE49-F238E27FC236}">
                <a16:creationId xmlns:a16="http://schemas.microsoft.com/office/drawing/2014/main" id="{5E26C3A1-A17A-1D43-DED1-DDC748EDF44D}"/>
              </a:ext>
            </a:extLst>
          </p:cNvPr>
          <p:cNvSpPr txBox="1"/>
          <p:nvPr/>
        </p:nvSpPr>
        <p:spPr>
          <a:xfrm>
            <a:off x="436418" y="4661276"/>
            <a:ext cx="11069781" cy="1891287"/>
          </a:xfrm>
          <a:prstGeom prst="rect">
            <a:avLst/>
          </a:prstGeom>
          <a:noFill/>
        </p:spPr>
        <p:txBody>
          <a:bodyPr wrap="square">
            <a:spAutoFit/>
          </a:bodyPr>
          <a:lstStyle/>
          <a:p>
            <a:pPr algn="just">
              <a:lnSpc>
                <a:spcPct val="150000"/>
              </a:lnSpc>
            </a:pPr>
            <a:r>
              <a:rPr lang="en-US" sz="2000" b="1" i="0" dirty="0">
                <a:effectLst/>
                <a:latin typeface="Söhne"/>
              </a:rPr>
              <a:t>Attribute Selection Measures used by ID3 Algorithm:</a:t>
            </a:r>
            <a:endParaRPr lang="en-US" sz="2000" b="0" i="0" dirty="0">
              <a:effectLst/>
              <a:latin typeface="Söhne"/>
            </a:endParaRPr>
          </a:p>
          <a:p>
            <a:pPr algn="just">
              <a:lnSpc>
                <a:spcPct val="150000"/>
              </a:lnSpc>
            </a:pPr>
            <a:r>
              <a:rPr lang="en-US" sz="2000" b="0" i="0" dirty="0">
                <a:effectLst/>
                <a:latin typeface="Söhne"/>
              </a:rPr>
              <a:t>ID3 (Iterative </a:t>
            </a:r>
            <a:r>
              <a:rPr lang="en-US" sz="2000" b="0" i="0" dirty="0" err="1">
                <a:effectLst/>
                <a:latin typeface="Söhne"/>
              </a:rPr>
              <a:t>Dichotomiser</a:t>
            </a:r>
            <a:r>
              <a:rPr lang="en-US" sz="2000" b="0" i="0" dirty="0">
                <a:effectLst/>
                <a:latin typeface="Söhne"/>
              </a:rPr>
              <a:t> 3) is one of the earliest decision tree algorithms. It uses the concept of entropy and information gain to determine the attribute to split on. Here are the attribute selection measures used by the ID3 algorithm:</a:t>
            </a:r>
          </a:p>
        </p:txBody>
      </p:sp>
    </p:spTree>
    <p:extLst>
      <p:ext uri="{BB962C8B-B14F-4D97-AF65-F5344CB8AC3E}">
        <p14:creationId xmlns:p14="http://schemas.microsoft.com/office/powerpoint/2010/main" val="7171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9942C-5E12-DB18-80E9-99EA97AB5158}"/>
              </a:ext>
            </a:extLst>
          </p:cNvPr>
          <p:cNvPicPr>
            <a:picLocks noChangeAspect="1"/>
          </p:cNvPicPr>
          <p:nvPr/>
        </p:nvPicPr>
        <p:blipFill>
          <a:blip r:embed="rId2"/>
          <a:stretch>
            <a:fillRect/>
          </a:stretch>
        </p:blipFill>
        <p:spPr>
          <a:xfrm>
            <a:off x="675668" y="2912012"/>
            <a:ext cx="9441941" cy="3834084"/>
          </a:xfrm>
          <a:prstGeom prst="rect">
            <a:avLst/>
          </a:prstGeom>
        </p:spPr>
      </p:pic>
      <p:pic>
        <p:nvPicPr>
          <p:cNvPr id="7" name="Picture 6">
            <a:extLst>
              <a:ext uri="{FF2B5EF4-FFF2-40B4-BE49-F238E27FC236}">
                <a16:creationId xmlns:a16="http://schemas.microsoft.com/office/drawing/2014/main" id="{9A800DD9-E8A4-1DDF-2FC6-2995B44182CE}"/>
              </a:ext>
            </a:extLst>
          </p:cNvPr>
          <p:cNvPicPr>
            <a:picLocks noChangeAspect="1"/>
          </p:cNvPicPr>
          <p:nvPr/>
        </p:nvPicPr>
        <p:blipFill>
          <a:blip r:embed="rId3"/>
          <a:stretch>
            <a:fillRect/>
          </a:stretch>
        </p:blipFill>
        <p:spPr>
          <a:xfrm>
            <a:off x="675669" y="287235"/>
            <a:ext cx="9435380" cy="2624777"/>
          </a:xfrm>
          <a:prstGeom prst="rect">
            <a:avLst/>
          </a:prstGeom>
        </p:spPr>
      </p:pic>
    </p:spTree>
    <p:extLst>
      <p:ext uri="{BB962C8B-B14F-4D97-AF65-F5344CB8AC3E}">
        <p14:creationId xmlns:p14="http://schemas.microsoft.com/office/powerpoint/2010/main" val="57586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5559E-D2CD-C525-3936-5C72CB78EE9A}"/>
              </a:ext>
            </a:extLst>
          </p:cNvPr>
          <p:cNvPicPr>
            <a:picLocks noChangeAspect="1"/>
          </p:cNvPicPr>
          <p:nvPr/>
        </p:nvPicPr>
        <p:blipFill>
          <a:blip r:embed="rId2"/>
          <a:stretch>
            <a:fillRect/>
          </a:stretch>
        </p:blipFill>
        <p:spPr>
          <a:xfrm>
            <a:off x="1168926" y="548641"/>
            <a:ext cx="9485413" cy="5401994"/>
          </a:xfrm>
          <a:prstGeom prst="rect">
            <a:avLst/>
          </a:prstGeom>
        </p:spPr>
      </p:pic>
    </p:spTree>
    <p:extLst>
      <p:ext uri="{BB962C8B-B14F-4D97-AF65-F5344CB8AC3E}">
        <p14:creationId xmlns:p14="http://schemas.microsoft.com/office/powerpoint/2010/main" val="3331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814B2B-C54F-F856-DC64-3AEA6125F3B0}"/>
              </a:ext>
            </a:extLst>
          </p:cNvPr>
          <p:cNvSpPr txBox="1"/>
          <p:nvPr/>
        </p:nvSpPr>
        <p:spPr>
          <a:xfrm>
            <a:off x="1869074" y="272533"/>
            <a:ext cx="1410286"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E</a:t>
            </a:r>
            <a:r>
              <a:rPr lang="en-US" sz="2400" b="1" i="0" dirty="0">
                <a:solidFill>
                  <a:srgbClr val="002060"/>
                </a:solidFill>
                <a:effectLst/>
                <a:latin typeface="Times New Roman" panose="02020603050405020304" pitchFamily="18" charset="0"/>
                <a:cs typeface="Times New Roman" panose="02020603050405020304" pitchFamily="18" charset="0"/>
              </a:rPr>
              <a:t>ntropy</a:t>
            </a:r>
            <a:endParaRPr lang="en-IN" sz="2400" b="1" dirty="0">
              <a:solidFill>
                <a:srgbClr val="002060"/>
              </a:solidFill>
            </a:endParaRPr>
          </a:p>
        </p:txBody>
      </p:sp>
      <p:sp>
        <p:nvSpPr>
          <p:cNvPr id="11" name="TextBox 10">
            <a:extLst>
              <a:ext uri="{FF2B5EF4-FFF2-40B4-BE49-F238E27FC236}">
                <a16:creationId xmlns:a16="http://schemas.microsoft.com/office/drawing/2014/main" id="{F056AEB2-CBA2-6B12-6D41-F4954CF5B067}"/>
              </a:ext>
            </a:extLst>
          </p:cNvPr>
          <p:cNvSpPr txBox="1"/>
          <p:nvPr/>
        </p:nvSpPr>
        <p:spPr>
          <a:xfrm>
            <a:off x="1869074" y="881798"/>
            <a:ext cx="9265958" cy="960328"/>
          </a:xfrm>
          <a:prstGeom prst="rect">
            <a:avLst/>
          </a:prstGeom>
          <a:noFill/>
        </p:spPr>
        <p:txBody>
          <a:bodyPr wrap="square">
            <a:spAutoFit/>
          </a:bodyPr>
          <a:lstStyle/>
          <a:p>
            <a:pPr algn="just">
              <a:lnSpc>
                <a:spcPct val="150000"/>
              </a:lnSpc>
            </a:pPr>
            <a:r>
              <a:rPr lang="en-US" sz="2000" b="1" i="0" dirty="0">
                <a:solidFill>
                  <a:srgbClr val="0F0F0F"/>
                </a:solidFill>
                <a:effectLst/>
                <a:latin typeface="Times New Roman" panose="02020603050405020304" pitchFamily="18" charset="0"/>
                <a:cs typeface="Times New Roman" panose="02020603050405020304" pitchFamily="18" charset="0"/>
              </a:rPr>
              <a:t>Definition:</a:t>
            </a:r>
            <a:r>
              <a:rPr lang="en-US" sz="2000" b="0" i="0" dirty="0">
                <a:solidFill>
                  <a:srgbClr val="0F0F0F"/>
                </a:solidFill>
                <a:effectLst/>
                <a:latin typeface="Times New Roman" panose="02020603050405020304" pitchFamily="18" charset="0"/>
                <a:cs typeface="Times New Roman" panose="02020603050405020304" pitchFamily="18" charset="0"/>
              </a:rPr>
              <a:t> Entropy is a concept used in various fields, including information theory, and statistics, with slightly different interpretations in each context.</a:t>
            </a: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59914DC-A141-673A-987E-73486D1C8E22}"/>
              </a:ext>
            </a:extLst>
          </p:cNvPr>
          <p:cNvPicPr>
            <a:picLocks noChangeAspect="1"/>
          </p:cNvPicPr>
          <p:nvPr/>
        </p:nvPicPr>
        <p:blipFill>
          <a:blip r:embed="rId2"/>
          <a:stretch>
            <a:fillRect/>
          </a:stretch>
        </p:blipFill>
        <p:spPr>
          <a:xfrm>
            <a:off x="1869074" y="1947655"/>
            <a:ext cx="9265958" cy="4346475"/>
          </a:xfrm>
          <a:prstGeom prst="rect">
            <a:avLst/>
          </a:prstGeom>
        </p:spPr>
      </p:pic>
    </p:spTree>
    <p:extLst>
      <p:ext uri="{BB962C8B-B14F-4D97-AF65-F5344CB8AC3E}">
        <p14:creationId xmlns:p14="http://schemas.microsoft.com/office/powerpoint/2010/main" val="293078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81CC6C-2F3B-AB0F-2EC6-7F4758E30E2D}"/>
              </a:ext>
            </a:extLst>
          </p:cNvPr>
          <p:cNvPicPr>
            <a:picLocks noChangeAspect="1"/>
          </p:cNvPicPr>
          <p:nvPr/>
        </p:nvPicPr>
        <p:blipFill>
          <a:blip r:embed="rId2"/>
          <a:stretch>
            <a:fillRect/>
          </a:stretch>
        </p:blipFill>
        <p:spPr>
          <a:xfrm>
            <a:off x="953761" y="437733"/>
            <a:ext cx="9281467" cy="4532473"/>
          </a:xfrm>
          <a:prstGeom prst="rect">
            <a:avLst/>
          </a:prstGeom>
        </p:spPr>
      </p:pic>
    </p:spTree>
    <p:extLst>
      <p:ext uri="{BB962C8B-B14F-4D97-AF65-F5344CB8AC3E}">
        <p14:creationId xmlns:p14="http://schemas.microsoft.com/office/powerpoint/2010/main" val="237589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88C08-F526-F4AB-46D7-F883F48AE56F}"/>
              </a:ext>
            </a:extLst>
          </p:cNvPr>
          <p:cNvPicPr>
            <a:picLocks noChangeAspect="1"/>
          </p:cNvPicPr>
          <p:nvPr/>
        </p:nvPicPr>
        <p:blipFill>
          <a:blip r:embed="rId2"/>
          <a:stretch>
            <a:fillRect/>
          </a:stretch>
        </p:blipFill>
        <p:spPr>
          <a:xfrm>
            <a:off x="643467" y="607073"/>
            <a:ext cx="10905066" cy="4618616"/>
          </a:xfrm>
          <a:prstGeom prst="rect">
            <a:avLst/>
          </a:prstGeom>
        </p:spPr>
      </p:pic>
    </p:spTree>
    <p:extLst>
      <p:ext uri="{BB962C8B-B14F-4D97-AF65-F5344CB8AC3E}">
        <p14:creationId xmlns:p14="http://schemas.microsoft.com/office/powerpoint/2010/main" val="173875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DD9343-020C-F772-2311-E019D61A784B}"/>
              </a:ext>
            </a:extLst>
          </p:cNvPr>
          <p:cNvGraphicFramePr>
            <a:graphicFrameLocks noGrp="1"/>
          </p:cNvGraphicFramePr>
          <p:nvPr>
            <p:extLst>
              <p:ext uri="{D42A27DB-BD31-4B8C-83A1-F6EECF244321}">
                <p14:modId xmlns:p14="http://schemas.microsoft.com/office/powerpoint/2010/main" val="462968390"/>
              </p:ext>
            </p:extLst>
          </p:nvPr>
        </p:nvGraphicFramePr>
        <p:xfrm>
          <a:off x="1420838" y="910882"/>
          <a:ext cx="9298744" cy="5405505"/>
        </p:xfrm>
        <a:graphic>
          <a:graphicData uri="http://schemas.openxmlformats.org/drawingml/2006/table">
            <a:tbl>
              <a:tblPr>
                <a:tableStyleId>{5C22544A-7EE6-4342-B048-85BDC9FD1C3A}</a:tableStyleId>
              </a:tblPr>
              <a:tblGrid>
                <a:gridCol w="1163101">
                  <a:extLst>
                    <a:ext uri="{9D8B030D-6E8A-4147-A177-3AD203B41FA5}">
                      <a16:colId xmlns:a16="http://schemas.microsoft.com/office/drawing/2014/main" val="2609252281"/>
                    </a:ext>
                  </a:extLst>
                </a:gridCol>
                <a:gridCol w="1671956">
                  <a:extLst>
                    <a:ext uri="{9D8B030D-6E8A-4147-A177-3AD203B41FA5}">
                      <a16:colId xmlns:a16="http://schemas.microsoft.com/office/drawing/2014/main" val="3119227293"/>
                    </a:ext>
                  </a:extLst>
                </a:gridCol>
                <a:gridCol w="1502337">
                  <a:extLst>
                    <a:ext uri="{9D8B030D-6E8A-4147-A177-3AD203B41FA5}">
                      <a16:colId xmlns:a16="http://schemas.microsoft.com/office/drawing/2014/main" val="242044212"/>
                    </a:ext>
                  </a:extLst>
                </a:gridCol>
                <a:gridCol w="1508396">
                  <a:extLst>
                    <a:ext uri="{9D8B030D-6E8A-4147-A177-3AD203B41FA5}">
                      <a16:colId xmlns:a16="http://schemas.microsoft.com/office/drawing/2014/main" val="4118292940"/>
                    </a:ext>
                  </a:extLst>
                </a:gridCol>
                <a:gridCol w="1508396">
                  <a:extLst>
                    <a:ext uri="{9D8B030D-6E8A-4147-A177-3AD203B41FA5}">
                      <a16:colId xmlns:a16="http://schemas.microsoft.com/office/drawing/2014/main" val="3028034284"/>
                    </a:ext>
                  </a:extLst>
                </a:gridCol>
                <a:gridCol w="1944558">
                  <a:extLst>
                    <a:ext uri="{9D8B030D-6E8A-4147-A177-3AD203B41FA5}">
                      <a16:colId xmlns:a16="http://schemas.microsoft.com/office/drawing/2014/main" val="348572760"/>
                    </a:ext>
                  </a:extLst>
                </a:gridCol>
              </a:tblGrid>
              <a:tr h="360367">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Day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Weather</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Temp</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Humidity</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a:effectLst/>
                          <a:latin typeface="Times New Roman" panose="02020603050405020304" pitchFamily="18" charset="0"/>
                          <a:cs typeface="Times New Roman" panose="02020603050405020304" pitchFamily="18" charset="0"/>
                        </a:rPr>
                        <a:t>Wind</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Play Tennis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553283346"/>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7069941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762931242"/>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Overcast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98818841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Rain</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78466109"/>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Rain</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Cool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007900129"/>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Rain</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Cool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51205114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Overcast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Cool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321191824"/>
                  </a:ext>
                </a:extLst>
              </a:tr>
              <a:tr h="360367">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Day 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99279783"/>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Cool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698559846"/>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Rain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2965084820"/>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Sunny</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1188804171"/>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Overcast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513493782"/>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Overcast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Hot</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Normal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Weak</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Yes</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3299747857"/>
                  </a:ext>
                </a:extLst>
              </a:tr>
              <a:tr h="360367">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Day 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Rain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Mild</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High</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a:effectLst/>
                          <a:latin typeface="Times New Roman" panose="02020603050405020304" pitchFamily="18" charset="0"/>
                          <a:cs typeface="Times New Roman" panose="02020603050405020304" pitchFamily="18" charset="0"/>
                        </a:rPr>
                        <a:t>Strong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tc>
                  <a:txBody>
                    <a:bodyPr/>
                    <a:lstStyle/>
                    <a:p>
                      <a:pPr algn="ctr" fontAlgn="ctr"/>
                      <a:r>
                        <a:rPr lang="en-IN" sz="1800" u="none" strike="noStrike" dirty="0">
                          <a:effectLst/>
                          <a:latin typeface="Times New Roman" panose="02020603050405020304" pitchFamily="18" charset="0"/>
                          <a:cs typeface="Times New Roman" panose="02020603050405020304" pitchFamily="18" charset="0"/>
                        </a:rPr>
                        <a:t>No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noFill/>
                  </a:tcPr>
                </a:tc>
                <a:extLst>
                  <a:ext uri="{0D108BD9-81ED-4DB2-BD59-A6C34878D82A}">
                    <a16:rowId xmlns:a16="http://schemas.microsoft.com/office/drawing/2014/main" val="575065215"/>
                  </a:ext>
                </a:extLst>
              </a:tr>
            </a:tbl>
          </a:graphicData>
        </a:graphic>
      </p:graphicFrame>
      <p:sp>
        <p:nvSpPr>
          <p:cNvPr id="4" name="TextBox 3">
            <a:extLst>
              <a:ext uri="{FF2B5EF4-FFF2-40B4-BE49-F238E27FC236}">
                <a16:creationId xmlns:a16="http://schemas.microsoft.com/office/drawing/2014/main" id="{9F41043D-0E90-3C09-3481-C9ADFC0188A3}"/>
              </a:ext>
            </a:extLst>
          </p:cNvPr>
          <p:cNvSpPr txBox="1"/>
          <p:nvPr/>
        </p:nvSpPr>
        <p:spPr>
          <a:xfrm>
            <a:off x="4621238" y="356947"/>
            <a:ext cx="609834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Example: ID3 Algorithm</a:t>
            </a:r>
          </a:p>
        </p:txBody>
      </p:sp>
    </p:spTree>
    <p:extLst>
      <p:ext uri="{BB962C8B-B14F-4D97-AF65-F5344CB8AC3E}">
        <p14:creationId xmlns:p14="http://schemas.microsoft.com/office/powerpoint/2010/main" val="2832440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1266</Words>
  <Application>Microsoft Office PowerPoint</Application>
  <PresentationFormat>Widescreen</PresentationFormat>
  <Paragraphs>175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Sanoj Kumar</dc:creator>
  <cp:lastModifiedBy>Dr Sanoj Kumar</cp:lastModifiedBy>
  <cp:revision>12</cp:revision>
  <dcterms:created xsi:type="dcterms:W3CDTF">2023-11-21T21:23:35Z</dcterms:created>
  <dcterms:modified xsi:type="dcterms:W3CDTF">2023-11-22T06:25:02Z</dcterms:modified>
</cp:coreProperties>
</file>