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5" d="100"/>
          <a:sy n="65" d="100"/>
        </p:scale>
        <p:origin x="9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A9C4D3A9-E162-458F-99C1-C59BB9F008F7}" type="datetimeFigureOut">
              <a:rPr lang="en-US" smtClean="0"/>
              <a:t>10/3/2023</a:t>
            </a:fld>
            <a:endParaRPr lang="en-US"/>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BCB4BB0A-BBBC-406F-92F4-ABB812577290}" type="slidenum">
              <a:rPr lang="en-US" smtClean="0"/>
              <a:t>‹#›</a:t>
            </a:fld>
            <a:endParaRPr lang="en-US"/>
          </a:p>
        </p:txBody>
      </p:sp>
    </p:spTree>
    <p:extLst>
      <p:ext uri="{BB962C8B-B14F-4D97-AF65-F5344CB8AC3E}">
        <p14:creationId xmlns:p14="http://schemas.microsoft.com/office/powerpoint/2010/main" val="69749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51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A9C4D3A9-E162-458F-99C1-C59BB9F008F7}" type="datetimeFigureOut">
              <a:rPr lang="en-US" smtClean="0"/>
              <a:t>10/3/2023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CB4BB0A-BBBC-406F-92F4-ABB812577290}" type="slidenum">
              <a:rPr lang="en-US" smtClean="0"/>
              <a:t>‹#›</a:t>
            </a:fld>
            <a:endParaRPr lang="en-US"/>
          </a:p>
        </p:txBody>
      </p:sp>
    </p:spTree>
    <p:extLst>
      <p:ext uri="{BB962C8B-B14F-4D97-AF65-F5344CB8AC3E}">
        <p14:creationId xmlns:p14="http://schemas.microsoft.com/office/powerpoint/2010/main" val="1443350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1519801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DEC1-8983-3A9E-74F1-92871A9F51D0}"/>
              </a:ext>
            </a:extLst>
          </p:cNvPr>
          <p:cNvSpPr>
            <a:spLocks noGrp="1"/>
          </p:cNvSpPr>
          <p:nvPr>
            <p:ph type="ctrTitle"/>
          </p:nvPr>
        </p:nvSpPr>
        <p:spPr/>
        <p:txBody>
          <a:bodyPr/>
          <a:lstStyle/>
          <a:p>
            <a:r>
              <a:rPr lang="en-US" dirty="0"/>
              <a:t>UNIT 3 Expert System</a:t>
            </a:r>
          </a:p>
        </p:txBody>
      </p:sp>
      <p:sp>
        <p:nvSpPr>
          <p:cNvPr id="3" name="Subtitle 2">
            <a:extLst>
              <a:ext uri="{FF2B5EF4-FFF2-40B4-BE49-F238E27FC236}">
                <a16:creationId xmlns:a16="http://schemas.microsoft.com/office/drawing/2014/main" id="{CF462096-B6F8-4D22-E4DB-791D93664B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81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ert Systems Vs Human Expert | Artificial Intelligence">
            <a:extLst>
              <a:ext uri="{FF2B5EF4-FFF2-40B4-BE49-F238E27FC236}">
                <a16:creationId xmlns:a16="http://schemas.microsoft.com/office/drawing/2014/main" id="{4C41C91E-3C1F-689F-7BE3-22787CA7C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070" y="1943664"/>
            <a:ext cx="8502697" cy="269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6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B6A0F-6BD8-9C9E-0339-2A5DC7A3D08A}"/>
              </a:ext>
            </a:extLst>
          </p:cNvPr>
          <p:cNvSpPr txBox="1"/>
          <p:nvPr/>
        </p:nvSpPr>
        <p:spPr>
          <a:xfrm>
            <a:off x="482395" y="835936"/>
            <a:ext cx="11227209" cy="5444054"/>
          </a:xfrm>
          <a:prstGeom prst="rect">
            <a:avLst/>
          </a:prstGeom>
          <a:noFill/>
        </p:spPr>
        <p:txBody>
          <a:bodyPr wrap="square">
            <a:spAutoFit/>
          </a:bodyPr>
          <a:lstStyle/>
          <a:p>
            <a:pPr algn="l" fontAlgn="base">
              <a:lnSpc>
                <a:spcPct val="150000"/>
              </a:lnSpc>
            </a:pPr>
            <a:r>
              <a:rPr lang="en-US" b="1" i="0" dirty="0">
                <a:solidFill>
                  <a:srgbClr val="273239"/>
                </a:solidFill>
                <a:effectLst/>
                <a:latin typeface="Times New Roman" panose="02020603050405020304" pitchFamily="18" charset="0"/>
                <a:cs typeface="Times New Roman" panose="02020603050405020304" pitchFamily="18" charset="0"/>
              </a:rPr>
              <a:t>Advantages :</a:t>
            </a:r>
            <a:r>
              <a:rPr lang="en-US" b="0" i="0" dirty="0">
                <a:solidFill>
                  <a:srgbClr val="273239"/>
                </a:solidFill>
                <a:effectLst/>
                <a:latin typeface="Times New Roman" panose="02020603050405020304" pitchFamily="18" charset="0"/>
                <a:cs typeface="Times New Roman" panose="02020603050405020304" pitchFamily="18" charset="0"/>
              </a:rPr>
              <a:t> </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Low accessibility cost.</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Fast response.</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Not affected by emotions, unlike humans.</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Low error rate.</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Capable of explaining how they reached a solution.</a:t>
            </a:r>
          </a:p>
          <a:p>
            <a:pPr algn="l" fontAlgn="base">
              <a:lnSpc>
                <a:spcPct val="150000"/>
              </a:lnSpc>
            </a:pP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lnSpc>
                <a:spcPct val="150000"/>
              </a:lnSpc>
            </a:pPr>
            <a:r>
              <a:rPr lang="en-US" b="1" i="0" dirty="0">
                <a:solidFill>
                  <a:srgbClr val="273239"/>
                </a:solidFill>
                <a:effectLst/>
                <a:latin typeface="Times New Roman" panose="02020603050405020304" pitchFamily="18" charset="0"/>
                <a:cs typeface="Times New Roman" panose="02020603050405020304" pitchFamily="18" charset="0"/>
              </a:rPr>
              <a:t>Disadvantages :</a:t>
            </a:r>
            <a:r>
              <a:rPr lang="en-US" b="0" i="0" dirty="0">
                <a:solidFill>
                  <a:srgbClr val="273239"/>
                </a:solidFill>
                <a:effectLst/>
                <a:latin typeface="Times New Roman" panose="02020603050405020304" pitchFamily="18" charset="0"/>
                <a:cs typeface="Times New Roman" panose="02020603050405020304" pitchFamily="18" charset="0"/>
              </a:rPr>
              <a:t> </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expert system has no emotions.</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Common sense is the main issue of the expert system.</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is developed for a specific domain.</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needs to be updated manually. It does not learn itself.</a:t>
            </a:r>
          </a:p>
          <a:p>
            <a:pPr algn="l"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Not capable to explain the logic behind the decision.</a:t>
            </a:r>
          </a:p>
        </p:txBody>
      </p:sp>
    </p:spTree>
    <p:extLst>
      <p:ext uri="{BB962C8B-B14F-4D97-AF65-F5344CB8AC3E}">
        <p14:creationId xmlns:p14="http://schemas.microsoft.com/office/powerpoint/2010/main" val="422449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B6D74-2BBB-1BBE-CB37-E4D2D0834A21}"/>
              </a:ext>
            </a:extLst>
          </p:cNvPr>
          <p:cNvSpPr txBox="1"/>
          <p:nvPr/>
        </p:nvSpPr>
        <p:spPr>
          <a:xfrm>
            <a:off x="290666" y="149576"/>
            <a:ext cx="11610668" cy="6558847"/>
          </a:xfrm>
          <a:prstGeom prst="rect">
            <a:avLst/>
          </a:prstGeom>
          <a:noFill/>
        </p:spPr>
        <p:txBody>
          <a:bodyPr wrap="square">
            <a:spAutoFit/>
          </a:bodyPr>
          <a:lstStyle/>
          <a:p>
            <a:r>
              <a:rPr lang="en-US" b="1" dirty="0">
                <a:solidFill>
                  <a:schemeClr val="accent1"/>
                </a:solidFill>
              </a:rPr>
              <a:t>Applications :</a:t>
            </a:r>
          </a:p>
          <a:p>
            <a:r>
              <a:rPr lang="en-US" dirty="0"/>
              <a:t>The application of an expert system can be found in almost all areas of business or government. They include areas such as –</a:t>
            </a:r>
          </a:p>
          <a:p>
            <a:endParaRPr lang="en-US" dirty="0"/>
          </a:p>
          <a:p>
            <a:pPr marL="285750" indent="-285750">
              <a:lnSpc>
                <a:spcPct val="150000"/>
              </a:lnSpc>
              <a:buFont typeface="Arial" panose="020B0604020202020204" pitchFamily="34" charset="0"/>
              <a:buChar char="•"/>
            </a:pPr>
            <a:r>
              <a:rPr lang="en-US" dirty="0"/>
              <a:t>Different types of medical diagnosis like internal medicine, blood diseases and show on.</a:t>
            </a:r>
          </a:p>
          <a:p>
            <a:pPr marL="285750" indent="-285750">
              <a:lnSpc>
                <a:spcPct val="150000"/>
              </a:lnSpc>
              <a:buFont typeface="Arial" panose="020B0604020202020204" pitchFamily="34" charset="0"/>
              <a:buChar char="•"/>
            </a:pPr>
            <a:r>
              <a:rPr lang="en-US" dirty="0"/>
              <a:t>Diagnosis of the complex electronic and electromechanical system.</a:t>
            </a:r>
          </a:p>
          <a:p>
            <a:pPr marL="285750" indent="-285750">
              <a:lnSpc>
                <a:spcPct val="150000"/>
              </a:lnSpc>
              <a:buFont typeface="Arial" panose="020B0604020202020204" pitchFamily="34" charset="0"/>
              <a:buChar char="•"/>
            </a:pPr>
            <a:r>
              <a:rPr lang="en-US" dirty="0"/>
              <a:t>Diagnosis of a software development project.</a:t>
            </a:r>
          </a:p>
          <a:p>
            <a:pPr marL="285750" indent="-285750">
              <a:lnSpc>
                <a:spcPct val="150000"/>
              </a:lnSpc>
              <a:buFont typeface="Arial" panose="020B0604020202020204" pitchFamily="34" charset="0"/>
              <a:buChar char="•"/>
            </a:pPr>
            <a:r>
              <a:rPr lang="en-US" dirty="0"/>
              <a:t>Planning experiment in biology, chemistry and molecular genetics.</a:t>
            </a:r>
          </a:p>
          <a:p>
            <a:pPr marL="285750" indent="-285750">
              <a:lnSpc>
                <a:spcPct val="150000"/>
              </a:lnSpc>
              <a:buFont typeface="Arial" panose="020B0604020202020204" pitchFamily="34" charset="0"/>
              <a:buChar char="•"/>
            </a:pPr>
            <a:r>
              <a:rPr lang="en-US" dirty="0"/>
              <a:t>Forecasting crop damage.</a:t>
            </a:r>
          </a:p>
          <a:p>
            <a:pPr marL="285750" indent="-285750">
              <a:lnSpc>
                <a:spcPct val="150000"/>
              </a:lnSpc>
              <a:buFont typeface="Arial" panose="020B0604020202020204" pitchFamily="34" charset="0"/>
              <a:buChar char="•"/>
            </a:pPr>
            <a:r>
              <a:rPr lang="en-US" dirty="0"/>
              <a:t>Diagnosis of the diesel-electric locomotive system.</a:t>
            </a:r>
          </a:p>
          <a:p>
            <a:pPr marL="285750" indent="-285750">
              <a:lnSpc>
                <a:spcPct val="150000"/>
              </a:lnSpc>
              <a:buFont typeface="Arial" panose="020B0604020202020204" pitchFamily="34" charset="0"/>
              <a:buChar char="•"/>
            </a:pPr>
            <a:r>
              <a:rPr lang="en-US" dirty="0"/>
              <a:t>Identification of chemical compound structure.</a:t>
            </a:r>
          </a:p>
          <a:p>
            <a:pPr marL="285750" indent="-285750">
              <a:lnSpc>
                <a:spcPct val="150000"/>
              </a:lnSpc>
              <a:buFont typeface="Arial" panose="020B0604020202020204" pitchFamily="34" charset="0"/>
              <a:buChar char="•"/>
            </a:pPr>
            <a:r>
              <a:rPr lang="en-US" dirty="0"/>
              <a:t>Scheduling of customer order, computer resources and various manufacturing task.</a:t>
            </a:r>
          </a:p>
          <a:p>
            <a:pPr marL="285750" indent="-285750">
              <a:lnSpc>
                <a:spcPct val="150000"/>
              </a:lnSpc>
              <a:buFont typeface="Arial" panose="020B0604020202020204" pitchFamily="34" charset="0"/>
              <a:buChar char="•"/>
            </a:pPr>
            <a:r>
              <a:rPr lang="en-US" dirty="0"/>
              <a:t>Assessment of geologic structure from dip meter logs.</a:t>
            </a:r>
          </a:p>
          <a:p>
            <a:pPr marL="285750" indent="-285750">
              <a:lnSpc>
                <a:spcPct val="150000"/>
              </a:lnSpc>
              <a:buFont typeface="Arial" panose="020B0604020202020204" pitchFamily="34" charset="0"/>
              <a:buChar char="•"/>
            </a:pPr>
            <a:r>
              <a:rPr lang="en-US" dirty="0"/>
              <a:t>Assessment of space structure through satellite and robot.</a:t>
            </a:r>
          </a:p>
          <a:p>
            <a:pPr marL="285750" indent="-285750">
              <a:lnSpc>
                <a:spcPct val="150000"/>
              </a:lnSpc>
              <a:buFont typeface="Arial" panose="020B0604020202020204" pitchFamily="34" charset="0"/>
              <a:buChar char="•"/>
            </a:pPr>
            <a:r>
              <a:rPr lang="en-US" dirty="0"/>
              <a:t>The design of VLSI system.</a:t>
            </a:r>
          </a:p>
          <a:p>
            <a:pPr marL="285750" indent="-285750">
              <a:lnSpc>
                <a:spcPct val="150000"/>
              </a:lnSpc>
              <a:buFont typeface="Arial" panose="020B0604020202020204" pitchFamily="34" charset="0"/>
              <a:buChar char="•"/>
            </a:pPr>
            <a:r>
              <a:rPr lang="en-US" dirty="0"/>
              <a:t>Teaching students specialize task.</a:t>
            </a:r>
          </a:p>
          <a:p>
            <a:pPr marL="285750" indent="-285750">
              <a:lnSpc>
                <a:spcPct val="150000"/>
              </a:lnSpc>
              <a:buFont typeface="Arial" panose="020B0604020202020204" pitchFamily="34" charset="0"/>
              <a:buChar char="•"/>
            </a:pPr>
            <a:r>
              <a:rPr lang="en-US" dirty="0"/>
              <a:t>Assessment of log including civil case evaluation, product liability etc.</a:t>
            </a:r>
          </a:p>
        </p:txBody>
      </p:sp>
    </p:spTree>
    <p:extLst>
      <p:ext uri="{BB962C8B-B14F-4D97-AF65-F5344CB8AC3E}">
        <p14:creationId xmlns:p14="http://schemas.microsoft.com/office/powerpoint/2010/main" val="337487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5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79A295-E099-094D-4BC7-9EA61AF7AB26}"/>
              </a:ext>
            </a:extLst>
          </p:cNvPr>
          <p:cNvSpPr txBox="1"/>
          <p:nvPr/>
        </p:nvSpPr>
        <p:spPr>
          <a:xfrm>
            <a:off x="202175" y="1179724"/>
            <a:ext cx="11787649" cy="3693319"/>
          </a:xfrm>
          <a:prstGeom prst="rect">
            <a:avLst/>
          </a:prstGeom>
          <a:noFill/>
        </p:spPr>
        <p:txBody>
          <a:bodyPr wrap="square">
            <a:spAutoFit/>
          </a:bodyPr>
          <a:lstStyle/>
          <a:p>
            <a:r>
              <a:rPr lang="en-US" sz="2000" b="1" dirty="0">
                <a:solidFill>
                  <a:schemeClr val="accent1"/>
                </a:solidFill>
              </a:rPr>
              <a:t>Expert Systems</a:t>
            </a:r>
          </a:p>
          <a:p>
            <a:endParaRPr lang="en-US" dirty="0"/>
          </a:p>
          <a:p>
            <a:pPr marL="285750" indent="-285750" algn="just">
              <a:buFont typeface="Arial" panose="020B0604020202020204" pitchFamily="34" charset="0"/>
              <a:buChar char="•"/>
            </a:pPr>
            <a:r>
              <a:rPr lang="en-US" sz="2000" dirty="0"/>
              <a:t>Artificial Intelligence is a piece of software that simulates the </a:t>
            </a:r>
            <a:r>
              <a:rPr lang="en-US" sz="2000" dirty="0" err="1"/>
              <a:t>behaviour</a:t>
            </a:r>
            <a:r>
              <a:rPr lang="en-US" sz="2000" dirty="0"/>
              <a:t> and judgement of a human or an organization that has experts in a particular domain is known as an expert system.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It does this by acquiring relevant knowledge from its knowledge base and interpreting it according to the user’s problem.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data in the knowledge base is added by humans that are expert in a particular domain and this software is used by a non-expert user to acquire some information. It is widely used in many areas such as medical diagnosis, accounting, coding, games etc. </a:t>
            </a:r>
          </a:p>
          <a:p>
            <a:endParaRPr lang="en-US" dirty="0"/>
          </a:p>
        </p:txBody>
      </p:sp>
    </p:spTree>
    <p:extLst>
      <p:ext uri="{BB962C8B-B14F-4D97-AF65-F5344CB8AC3E}">
        <p14:creationId xmlns:p14="http://schemas.microsoft.com/office/powerpoint/2010/main" val="395739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7776C-6A69-6175-2D2A-83DD1388A105}"/>
              </a:ext>
            </a:extLst>
          </p:cNvPr>
          <p:cNvSpPr txBox="1"/>
          <p:nvPr/>
        </p:nvSpPr>
        <p:spPr>
          <a:xfrm>
            <a:off x="276531" y="1397675"/>
            <a:ext cx="11507429"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An expert system is AI software that uses knowledge stored in a knowledge base to solve problems that would usually require a human expert thus preserving a human expert’s knowledge in its knowledge base.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They can advise users as well as provide explanations to them about how they reached a particular conclusion or advice. Knowledge Engineering is the term used to define the process of building an Expert System and its practitioners are called Knowledge Engineers.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primary role of a knowledge engineer is to make sure that the computer possesses all the knowledge required to solve a problem.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knowledge engineer must choose one or more forms in which to represent the required knowledge as a symbolic pattern in the memory of the computer.</a:t>
            </a:r>
          </a:p>
        </p:txBody>
      </p:sp>
    </p:spTree>
    <p:extLst>
      <p:ext uri="{BB962C8B-B14F-4D97-AF65-F5344CB8AC3E}">
        <p14:creationId xmlns:p14="http://schemas.microsoft.com/office/powerpoint/2010/main" val="275376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50EEF-EAC5-69DC-6B46-DDA458847047}"/>
              </a:ext>
            </a:extLst>
          </p:cNvPr>
          <p:cNvSpPr txBox="1"/>
          <p:nvPr/>
        </p:nvSpPr>
        <p:spPr>
          <a:xfrm>
            <a:off x="188042" y="197346"/>
            <a:ext cx="12003958" cy="6420347"/>
          </a:xfrm>
          <a:prstGeom prst="rect">
            <a:avLst/>
          </a:prstGeom>
          <a:noFill/>
        </p:spPr>
        <p:txBody>
          <a:bodyPr wrap="square">
            <a:spAutoFit/>
          </a:bodyPr>
          <a:lstStyle/>
          <a:p>
            <a:r>
              <a:rPr lang="en-US" b="1" dirty="0">
                <a:solidFill>
                  <a:schemeClr val="accent1"/>
                </a:solidFill>
              </a:rPr>
              <a:t>Example : There are many examples of an expert system. Some of them are given below –</a:t>
            </a:r>
          </a:p>
          <a:p>
            <a:endParaRPr lang="en-US" dirty="0"/>
          </a:p>
          <a:p>
            <a:pPr>
              <a:lnSpc>
                <a:spcPct val="150000"/>
              </a:lnSpc>
            </a:pPr>
            <a:r>
              <a:rPr lang="en-US" b="1" dirty="0"/>
              <a:t>MYCIN – </a:t>
            </a:r>
          </a:p>
          <a:p>
            <a:pPr>
              <a:lnSpc>
                <a:spcPct val="150000"/>
              </a:lnSpc>
            </a:pPr>
            <a:r>
              <a:rPr lang="en-US" dirty="0"/>
              <a:t>One of the earliest expert systems based on backward chaining. It can identify various bacteria that can cause severe infections and can also recommend drugs based on the person’s weight.</a:t>
            </a:r>
          </a:p>
          <a:p>
            <a:pPr>
              <a:lnSpc>
                <a:spcPct val="150000"/>
              </a:lnSpc>
            </a:pPr>
            <a:r>
              <a:rPr lang="en-US" b="1" dirty="0"/>
              <a:t>DENDRAL –</a:t>
            </a:r>
          </a:p>
          <a:p>
            <a:pPr>
              <a:lnSpc>
                <a:spcPct val="150000"/>
              </a:lnSpc>
            </a:pPr>
            <a:r>
              <a:rPr lang="en-US" dirty="0"/>
              <a:t>It was an artificial intelligence-based expert system used for chemical analysis. It used a substance’s spectrographic data to predict its molecular structure.</a:t>
            </a:r>
          </a:p>
          <a:p>
            <a:pPr>
              <a:lnSpc>
                <a:spcPct val="150000"/>
              </a:lnSpc>
            </a:pPr>
            <a:r>
              <a:rPr lang="en-US" b="1" dirty="0"/>
              <a:t>R1/XCON – </a:t>
            </a:r>
          </a:p>
          <a:p>
            <a:pPr>
              <a:lnSpc>
                <a:spcPct val="150000"/>
              </a:lnSpc>
            </a:pPr>
            <a:r>
              <a:rPr lang="en-US" dirty="0"/>
              <a:t>It could select specific software to generate a computer system wished by the user.</a:t>
            </a:r>
          </a:p>
          <a:p>
            <a:pPr>
              <a:lnSpc>
                <a:spcPct val="150000"/>
              </a:lnSpc>
            </a:pPr>
            <a:r>
              <a:rPr lang="en-US" b="1" dirty="0"/>
              <a:t>PXDES – </a:t>
            </a:r>
          </a:p>
          <a:p>
            <a:pPr>
              <a:lnSpc>
                <a:spcPct val="150000"/>
              </a:lnSpc>
            </a:pPr>
            <a:r>
              <a:rPr lang="en-US" dirty="0"/>
              <a:t>It could easily determine the type and the degree of lung cancer in a patient based on the data.</a:t>
            </a:r>
          </a:p>
          <a:p>
            <a:pPr>
              <a:lnSpc>
                <a:spcPct val="150000"/>
              </a:lnSpc>
            </a:pPr>
            <a:r>
              <a:rPr lang="en-US" b="1" dirty="0" err="1"/>
              <a:t>CaDet</a:t>
            </a:r>
            <a:r>
              <a:rPr lang="en-US" b="1" dirty="0"/>
              <a:t> – </a:t>
            </a:r>
          </a:p>
          <a:p>
            <a:pPr>
              <a:lnSpc>
                <a:spcPct val="150000"/>
              </a:lnSpc>
            </a:pPr>
            <a:r>
              <a:rPr lang="en-US" dirty="0"/>
              <a:t>It is a clinical support system that could identify cancer in its early stages in patients.</a:t>
            </a:r>
          </a:p>
          <a:p>
            <a:pPr>
              <a:lnSpc>
                <a:spcPct val="150000"/>
              </a:lnSpc>
            </a:pPr>
            <a:r>
              <a:rPr lang="en-US" b="1" dirty="0" err="1"/>
              <a:t>DXplain</a:t>
            </a:r>
            <a:r>
              <a:rPr lang="en-US" b="1" dirty="0"/>
              <a:t> – </a:t>
            </a:r>
          </a:p>
          <a:p>
            <a:pPr>
              <a:lnSpc>
                <a:spcPct val="150000"/>
              </a:lnSpc>
            </a:pPr>
            <a:r>
              <a:rPr lang="en-US" dirty="0"/>
              <a:t>It was also a clinical support system that could suggest a variety of diseases based on the findings of the doctor.</a:t>
            </a:r>
          </a:p>
        </p:txBody>
      </p:sp>
    </p:spTree>
    <p:extLst>
      <p:ext uri="{BB962C8B-B14F-4D97-AF65-F5344CB8AC3E}">
        <p14:creationId xmlns:p14="http://schemas.microsoft.com/office/powerpoint/2010/main" val="64098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77B3F-2B7A-55E5-8B61-D182B695A896}"/>
              </a:ext>
            </a:extLst>
          </p:cNvPr>
          <p:cNvSpPr txBox="1"/>
          <p:nvPr/>
        </p:nvSpPr>
        <p:spPr>
          <a:xfrm>
            <a:off x="114300" y="265159"/>
            <a:ext cx="6098458" cy="369332"/>
          </a:xfrm>
          <a:prstGeom prst="rect">
            <a:avLst/>
          </a:prstGeom>
          <a:noFill/>
        </p:spPr>
        <p:txBody>
          <a:bodyPr wrap="square">
            <a:spAutoFit/>
          </a:bodyPr>
          <a:lstStyle/>
          <a:p>
            <a:r>
              <a:rPr lang="en-US" b="1" dirty="0">
                <a:solidFill>
                  <a:schemeClr val="accent1"/>
                </a:solidFill>
              </a:rPr>
              <a:t>Components of an Expert System : </a:t>
            </a:r>
          </a:p>
        </p:txBody>
      </p:sp>
      <p:pic>
        <p:nvPicPr>
          <p:cNvPr id="1026" name="Picture 2">
            <a:extLst>
              <a:ext uri="{FF2B5EF4-FFF2-40B4-BE49-F238E27FC236}">
                <a16:creationId xmlns:a16="http://schemas.microsoft.com/office/drawing/2014/main" id="{DEDA0B97-FD04-E914-81F9-2FD0C7633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82" y="2056170"/>
            <a:ext cx="9385812" cy="235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0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75B8B-1F16-8EEC-BC09-A2717EFA8626}"/>
              </a:ext>
            </a:extLst>
          </p:cNvPr>
          <p:cNvSpPr txBox="1"/>
          <p:nvPr/>
        </p:nvSpPr>
        <p:spPr>
          <a:xfrm>
            <a:off x="232286" y="335845"/>
            <a:ext cx="11713907" cy="5355312"/>
          </a:xfrm>
          <a:prstGeom prst="rect">
            <a:avLst/>
          </a:prstGeom>
          <a:noFill/>
        </p:spPr>
        <p:txBody>
          <a:bodyPr wrap="square">
            <a:spAutoFit/>
          </a:bodyPr>
          <a:lstStyle/>
          <a:p>
            <a:r>
              <a:rPr lang="en-US" b="1" dirty="0">
                <a:solidFill>
                  <a:schemeClr val="accent1"/>
                </a:solidFill>
              </a:rPr>
              <a:t>Knowledge Base – </a:t>
            </a:r>
          </a:p>
          <a:p>
            <a:r>
              <a:rPr lang="en-US" dirty="0"/>
              <a:t>The knowledge base represents facts and rules. It consists of knowledge in a particular domain as well as rules to solve a problem, procedures and intrinsic data relevant to the domain.</a:t>
            </a:r>
          </a:p>
          <a:p>
            <a:endParaRPr lang="en-US" dirty="0"/>
          </a:p>
          <a:p>
            <a:r>
              <a:rPr lang="en-US" b="1" dirty="0">
                <a:solidFill>
                  <a:schemeClr val="accent1"/>
                </a:solidFill>
              </a:rPr>
              <a:t>Inference Engine –</a:t>
            </a:r>
          </a:p>
          <a:p>
            <a:r>
              <a:rPr lang="en-US" dirty="0"/>
              <a:t>The function of the inference engine is to fetch the relevant knowledge from the knowledge base, interpret it and to find a solution relevant to the user’s problem. The inference engine acquires the rules from its knowledge base and applies them to the known facts to infer new facts. Inference engines can also include an explanation and debugging abilities.</a:t>
            </a:r>
          </a:p>
          <a:p>
            <a:endParaRPr lang="en-US" b="1" dirty="0">
              <a:solidFill>
                <a:schemeClr val="accent1"/>
              </a:solidFill>
            </a:endParaRPr>
          </a:p>
          <a:p>
            <a:r>
              <a:rPr lang="en-US" b="1" dirty="0">
                <a:solidFill>
                  <a:schemeClr val="accent1"/>
                </a:solidFill>
              </a:rPr>
              <a:t>Knowledge Acquisition and Learning Module –</a:t>
            </a:r>
          </a:p>
          <a:p>
            <a:r>
              <a:rPr lang="en-US" dirty="0"/>
              <a:t>The function of this component is to allow the expert system to acquire more and more knowledge from various sources and store it in the knowledge base.</a:t>
            </a:r>
          </a:p>
          <a:p>
            <a:endParaRPr lang="en-US" dirty="0"/>
          </a:p>
          <a:p>
            <a:r>
              <a:rPr lang="en-US" b="1" dirty="0">
                <a:solidFill>
                  <a:schemeClr val="accent1"/>
                </a:solidFill>
              </a:rPr>
              <a:t>User Interface –</a:t>
            </a:r>
          </a:p>
          <a:p>
            <a:r>
              <a:rPr lang="en-US" dirty="0"/>
              <a:t>This module makes it possible for a non-expert user to interact with the expert system and find a solution to the problem.</a:t>
            </a:r>
          </a:p>
          <a:p>
            <a:endParaRPr lang="en-US" dirty="0"/>
          </a:p>
          <a:p>
            <a:r>
              <a:rPr lang="en-US" b="1" dirty="0">
                <a:solidFill>
                  <a:schemeClr val="accent1"/>
                </a:solidFill>
              </a:rPr>
              <a:t>Explanation Module –</a:t>
            </a:r>
          </a:p>
          <a:p>
            <a:r>
              <a:rPr lang="en-US" dirty="0"/>
              <a:t>This module helps the expert system to give the user an explanation about how the expert system reached a particular conclusion.</a:t>
            </a:r>
          </a:p>
        </p:txBody>
      </p:sp>
    </p:spTree>
    <p:extLst>
      <p:ext uri="{BB962C8B-B14F-4D97-AF65-F5344CB8AC3E}">
        <p14:creationId xmlns:p14="http://schemas.microsoft.com/office/powerpoint/2010/main" val="101560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7A3B9-7A68-B907-A70B-4EC779BD9BEF}"/>
              </a:ext>
            </a:extLst>
          </p:cNvPr>
          <p:cNvSpPr txBox="1"/>
          <p:nvPr/>
        </p:nvSpPr>
        <p:spPr>
          <a:xfrm>
            <a:off x="483010" y="358225"/>
            <a:ext cx="11418938" cy="3416320"/>
          </a:xfrm>
          <a:prstGeom prst="rect">
            <a:avLst/>
          </a:prstGeom>
          <a:noFill/>
        </p:spPr>
        <p:txBody>
          <a:bodyPr wrap="square">
            <a:spAutoFit/>
          </a:bodyPr>
          <a:lstStyle/>
          <a:p>
            <a:r>
              <a:rPr lang="en-US" dirty="0"/>
              <a:t>The Inference Engine generally uses two strategies for acquiring knowledge from the Knowledge Base, namely – </a:t>
            </a:r>
          </a:p>
          <a:p>
            <a:endParaRPr lang="en-US" dirty="0"/>
          </a:p>
          <a:p>
            <a:r>
              <a:rPr lang="en-US" b="1" dirty="0"/>
              <a:t>Forward Chaining</a:t>
            </a:r>
          </a:p>
          <a:p>
            <a:r>
              <a:rPr lang="en-US" b="1" dirty="0"/>
              <a:t>Backward Chaining</a:t>
            </a:r>
          </a:p>
          <a:p>
            <a:endParaRPr lang="en-US" dirty="0"/>
          </a:p>
          <a:p>
            <a:r>
              <a:rPr lang="en-US" b="1" dirty="0">
                <a:solidFill>
                  <a:schemeClr val="accent1"/>
                </a:solidFill>
              </a:rPr>
              <a:t>Forward Chaining – </a:t>
            </a:r>
          </a:p>
          <a:p>
            <a:endParaRPr lang="en-US" dirty="0"/>
          </a:p>
          <a:p>
            <a:r>
              <a:rPr lang="en-US" dirty="0"/>
              <a:t>Forward Chaining is a strategic process used by the Expert System to answer the questions – What will happen next. This strategy is mostly used for managing tasks like creating a conclusion, result or effect. Example – prediction or share market movement status.</a:t>
            </a:r>
          </a:p>
          <a:p>
            <a:r>
              <a:rPr lang="en-US" dirty="0"/>
              <a:t> </a:t>
            </a:r>
          </a:p>
          <a:p>
            <a:endParaRPr lang="en-US" dirty="0"/>
          </a:p>
        </p:txBody>
      </p:sp>
      <p:pic>
        <p:nvPicPr>
          <p:cNvPr id="2050" name="Picture 2">
            <a:extLst>
              <a:ext uri="{FF2B5EF4-FFF2-40B4-BE49-F238E27FC236}">
                <a16:creationId xmlns:a16="http://schemas.microsoft.com/office/drawing/2014/main" id="{C702AFCA-7922-03FF-FD16-2CB6304B5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3619807"/>
            <a:ext cx="7067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34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59FE0-2453-2B69-355D-1D907077430F}"/>
              </a:ext>
            </a:extLst>
          </p:cNvPr>
          <p:cNvSpPr txBox="1"/>
          <p:nvPr/>
        </p:nvSpPr>
        <p:spPr>
          <a:xfrm>
            <a:off x="365021" y="319067"/>
            <a:ext cx="11566423" cy="1477328"/>
          </a:xfrm>
          <a:prstGeom prst="rect">
            <a:avLst/>
          </a:prstGeom>
          <a:noFill/>
        </p:spPr>
        <p:txBody>
          <a:bodyPr wrap="square">
            <a:spAutoFit/>
          </a:bodyPr>
          <a:lstStyle/>
          <a:p>
            <a:r>
              <a:rPr lang="en-US" b="1" i="0" dirty="0">
                <a:solidFill>
                  <a:schemeClr val="accent1"/>
                </a:solidFill>
                <a:effectLst/>
                <a:latin typeface="Nunito" pitchFamily="2" charset="0"/>
              </a:rPr>
              <a:t>Backward Chaining – </a:t>
            </a:r>
          </a:p>
          <a:p>
            <a:br>
              <a:rPr lang="en-US" dirty="0"/>
            </a:br>
            <a:r>
              <a:rPr lang="en-US" b="0" i="0" dirty="0">
                <a:solidFill>
                  <a:srgbClr val="273239"/>
                </a:solidFill>
                <a:effectLst/>
                <a:latin typeface="Nunito" pitchFamily="2" charset="0"/>
              </a:rPr>
              <a:t>Backward Chaining is a strategy used by the Expert System to answer the questions – Why this has happened. This strategy is mostly used to find out the root cause or reason behind it, considering what has already happened. Example – diagnosis of stomach pain, blood cancer or dengue, etc.  </a:t>
            </a:r>
            <a:endParaRPr lang="en-US" dirty="0"/>
          </a:p>
        </p:txBody>
      </p:sp>
      <p:pic>
        <p:nvPicPr>
          <p:cNvPr id="4" name="Picture 3">
            <a:extLst>
              <a:ext uri="{FF2B5EF4-FFF2-40B4-BE49-F238E27FC236}">
                <a16:creationId xmlns:a16="http://schemas.microsoft.com/office/drawing/2014/main" id="{D6460B69-8639-7570-2590-4E9711A859B2}"/>
              </a:ext>
            </a:extLst>
          </p:cNvPr>
          <p:cNvPicPr>
            <a:picLocks noChangeAspect="1"/>
          </p:cNvPicPr>
          <p:nvPr/>
        </p:nvPicPr>
        <p:blipFill>
          <a:blip r:embed="rId2"/>
          <a:stretch>
            <a:fillRect/>
          </a:stretch>
        </p:blipFill>
        <p:spPr>
          <a:xfrm>
            <a:off x="2385244" y="2557924"/>
            <a:ext cx="7067550" cy="2686050"/>
          </a:xfrm>
          <a:prstGeom prst="rect">
            <a:avLst/>
          </a:prstGeom>
        </p:spPr>
      </p:pic>
    </p:spTree>
    <p:extLst>
      <p:ext uri="{BB962C8B-B14F-4D97-AF65-F5344CB8AC3E}">
        <p14:creationId xmlns:p14="http://schemas.microsoft.com/office/powerpoint/2010/main" val="7156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6F8EC-C0CD-47D6-1C24-86582FD2C77F}"/>
              </a:ext>
            </a:extLst>
          </p:cNvPr>
          <p:cNvSpPr txBox="1"/>
          <p:nvPr/>
        </p:nvSpPr>
        <p:spPr>
          <a:xfrm>
            <a:off x="275917" y="871875"/>
            <a:ext cx="11640165" cy="4342856"/>
          </a:xfrm>
          <a:prstGeom prst="rect">
            <a:avLst/>
          </a:prstGeom>
          <a:noFill/>
        </p:spPr>
        <p:txBody>
          <a:bodyPr wrap="square">
            <a:spAutoFit/>
          </a:bodyPr>
          <a:lstStyle/>
          <a:p>
            <a:r>
              <a:rPr lang="en-US" b="1" dirty="0">
                <a:solidFill>
                  <a:schemeClr val="accent1"/>
                </a:solidFill>
              </a:rPr>
              <a:t>Characteristics of an Expert System : </a:t>
            </a:r>
          </a:p>
          <a:p>
            <a:endParaRPr lang="en-US" dirty="0"/>
          </a:p>
          <a:p>
            <a:pPr marL="285750" indent="-285750">
              <a:lnSpc>
                <a:spcPct val="150000"/>
              </a:lnSpc>
              <a:buFont typeface="Arial" panose="020B0604020202020204" pitchFamily="34" charset="0"/>
              <a:buChar char="•"/>
            </a:pPr>
            <a:r>
              <a:rPr lang="en-US" dirty="0"/>
              <a:t>Human experts are perishable, but an expert system is permanent.</a:t>
            </a:r>
          </a:p>
          <a:p>
            <a:pPr marL="285750" indent="-285750">
              <a:lnSpc>
                <a:spcPct val="150000"/>
              </a:lnSpc>
              <a:buFont typeface="Arial" panose="020B0604020202020204" pitchFamily="34" charset="0"/>
              <a:buChar char="•"/>
            </a:pPr>
            <a:r>
              <a:rPr lang="en-US" dirty="0"/>
              <a:t>It helps to distribute the expertise of a human.</a:t>
            </a:r>
          </a:p>
          <a:p>
            <a:pPr marL="285750" indent="-285750">
              <a:lnSpc>
                <a:spcPct val="150000"/>
              </a:lnSpc>
              <a:buFont typeface="Arial" panose="020B0604020202020204" pitchFamily="34" charset="0"/>
              <a:buChar char="•"/>
            </a:pPr>
            <a:r>
              <a:rPr lang="en-US" dirty="0"/>
              <a:t>One expert system may contain knowledge from more than one human experts thus making the solutions more efficient.</a:t>
            </a:r>
          </a:p>
          <a:p>
            <a:pPr marL="285750" indent="-285750">
              <a:lnSpc>
                <a:spcPct val="150000"/>
              </a:lnSpc>
              <a:buFont typeface="Arial" panose="020B0604020202020204" pitchFamily="34" charset="0"/>
              <a:buChar char="•"/>
            </a:pPr>
            <a:r>
              <a:rPr lang="en-US" dirty="0"/>
              <a:t>It decreases the cost of consulting an expert for various domains such as medical diagnosis.</a:t>
            </a:r>
          </a:p>
          <a:p>
            <a:pPr marL="285750" indent="-285750">
              <a:lnSpc>
                <a:spcPct val="150000"/>
              </a:lnSpc>
              <a:buFont typeface="Arial" panose="020B0604020202020204" pitchFamily="34" charset="0"/>
              <a:buChar char="•"/>
            </a:pPr>
            <a:r>
              <a:rPr lang="en-US" dirty="0"/>
              <a:t>They use a knowledge base and inference engine.</a:t>
            </a:r>
          </a:p>
          <a:p>
            <a:pPr marL="285750" indent="-285750">
              <a:lnSpc>
                <a:spcPct val="150000"/>
              </a:lnSpc>
              <a:buFont typeface="Arial" panose="020B0604020202020204" pitchFamily="34" charset="0"/>
              <a:buChar char="•"/>
            </a:pPr>
            <a:r>
              <a:rPr lang="en-US" dirty="0"/>
              <a:t>Expert systems can solve complex problems by deducing new facts through existing facts of knowledge, represented mostly as if-then rules rather than through conventional procedural code.</a:t>
            </a:r>
          </a:p>
          <a:p>
            <a:pPr marL="285750" indent="-285750">
              <a:lnSpc>
                <a:spcPct val="150000"/>
              </a:lnSpc>
              <a:buFont typeface="Arial" panose="020B0604020202020204" pitchFamily="34" charset="0"/>
              <a:buChar char="•"/>
            </a:pPr>
            <a:r>
              <a:rPr lang="en-US" dirty="0"/>
              <a:t>Expert systems were among the first truly successful forms of artificial intelligence (AI) software.</a:t>
            </a:r>
          </a:p>
        </p:txBody>
      </p:sp>
    </p:spTree>
    <p:extLst>
      <p:ext uri="{BB962C8B-B14F-4D97-AF65-F5344CB8AC3E}">
        <p14:creationId xmlns:p14="http://schemas.microsoft.com/office/powerpoint/2010/main" val="330631271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4F966D9-1D91-48A2-B7DB-CE5021B004DA}" vid="{E4689CB6-D770-4E2B-8CAB-A76E00E823CC}"/>
    </a:ext>
  </a:extLst>
</a:theme>
</file>

<file path=docProps/app.xml><?xml version="1.0" encoding="utf-8"?>
<Properties xmlns="http://schemas.openxmlformats.org/officeDocument/2006/extended-properties" xmlns:vt="http://schemas.openxmlformats.org/officeDocument/2006/docPropsVTypes">
  <Template>Theme1</Template>
  <TotalTime>1083</TotalTime>
  <Words>1063</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Nunito</vt:lpstr>
      <vt:lpstr>Times New Roman</vt:lpstr>
      <vt:lpstr>Theme1</vt:lpstr>
      <vt:lpstr>UNIT 3 Expert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Expert System</dc:title>
  <dc:creator>Mitali Chugh</dc:creator>
  <cp:lastModifiedBy>Mitali Chugh</cp:lastModifiedBy>
  <cp:revision>4</cp:revision>
  <dcterms:created xsi:type="dcterms:W3CDTF">2023-10-03T10:39:19Z</dcterms:created>
  <dcterms:modified xsi:type="dcterms:W3CDTF">2023-10-04T04:43:03Z</dcterms:modified>
</cp:coreProperties>
</file>