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8" r:id="rId6"/>
    <p:sldId id="279" r:id="rId7"/>
    <p:sldId id="259" r:id="rId8"/>
    <p:sldId id="260"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7C18-6196-4E48-A5D1-F0538AAFB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BF0150-480A-44B1-9B43-6C0EB945AE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F29FA9-C6D5-4537-9BDF-C011018E9815}"/>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5" name="Footer Placeholder 4">
            <a:extLst>
              <a:ext uri="{FF2B5EF4-FFF2-40B4-BE49-F238E27FC236}">
                <a16:creationId xmlns:a16="http://schemas.microsoft.com/office/drawing/2014/main" id="{A79FAC42-39CC-45D2-9ABF-48E8B9ABA6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FB4D28-B5A5-4F3D-9910-956663EC4DA6}"/>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12667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CD83-5DC3-4E5F-A406-0B00A6F5A7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2A67EA-0CC9-49D4-9956-F1F0999A2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70F1D-7B05-4B9D-9952-6C137445410B}"/>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5" name="Footer Placeholder 4">
            <a:extLst>
              <a:ext uri="{FF2B5EF4-FFF2-40B4-BE49-F238E27FC236}">
                <a16:creationId xmlns:a16="http://schemas.microsoft.com/office/drawing/2014/main" id="{753E0D79-9987-4CA8-B548-59A5C5483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688EB0-E542-407C-B0AB-6528BDCB45EC}"/>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405864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FEF32-18D0-4F06-B226-D9D13EFC64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D8387B-F899-4E4B-B844-6093F90050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D04B9-166B-4189-9C52-41E3C249BAA2}"/>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5" name="Footer Placeholder 4">
            <a:extLst>
              <a:ext uri="{FF2B5EF4-FFF2-40B4-BE49-F238E27FC236}">
                <a16:creationId xmlns:a16="http://schemas.microsoft.com/office/drawing/2014/main" id="{944A89D2-ADE3-4985-82EF-08B5A4120E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61296-02BD-4AE2-9D17-81111B8A2743}"/>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386442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630D-16C9-4703-9167-7AF5B796CB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BC76E0-90E7-4546-816D-DC93B0384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E5C734-EDDB-43C7-91B3-3A6AA9738369}"/>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5" name="Footer Placeholder 4">
            <a:extLst>
              <a:ext uri="{FF2B5EF4-FFF2-40B4-BE49-F238E27FC236}">
                <a16:creationId xmlns:a16="http://schemas.microsoft.com/office/drawing/2014/main" id="{1886F48B-29F6-48C7-9AC3-482AA46495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0AB48-4725-469D-9F15-69A8B2DCBC9C}"/>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19438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F803-5288-4220-8B6A-A083E4B560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24E915-A489-481D-8B98-C61D8BDC8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4F57AE-5906-4C1F-A3A5-7325C8A8BB2F}"/>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5" name="Footer Placeholder 4">
            <a:extLst>
              <a:ext uri="{FF2B5EF4-FFF2-40B4-BE49-F238E27FC236}">
                <a16:creationId xmlns:a16="http://schemas.microsoft.com/office/drawing/2014/main" id="{C6E99128-3F76-456C-9122-6F489BD72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526D0-8C1D-4C88-A0CA-FC581EB5EF37}"/>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162561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3DAB-ED44-4E29-8E3A-4DA02E9C37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3FDDDC-9073-445A-803D-6960213B4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C7C34E-4327-4EE8-A6EC-6B2279EF43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D57FC9-3493-49E0-A58E-50C9217B2105}"/>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6" name="Footer Placeholder 5">
            <a:extLst>
              <a:ext uri="{FF2B5EF4-FFF2-40B4-BE49-F238E27FC236}">
                <a16:creationId xmlns:a16="http://schemas.microsoft.com/office/drawing/2014/main" id="{D81D865E-910C-4B2C-9057-8DE4F38083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99C30F-62A7-4882-8CD1-CE4110E94BDD}"/>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59084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47B5-8008-4574-A709-8EDD52F8DE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A305C7-3E2E-4531-8182-78A2B1CE74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21EF4-211A-4EF4-8CF1-EB5461A759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58610B-7206-4DAF-9650-ECA18C999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FCC725-E69A-4100-A5DE-AF412389EA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121FC8-D990-4792-92DB-01BB94E38293}"/>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8" name="Footer Placeholder 7">
            <a:extLst>
              <a:ext uri="{FF2B5EF4-FFF2-40B4-BE49-F238E27FC236}">
                <a16:creationId xmlns:a16="http://schemas.microsoft.com/office/drawing/2014/main" id="{AA009AAB-12B6-4843-9044-C8419BA04C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FFD09B-4FE7-4E6E-BAB6-FDCFB2031A7E}"/>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107422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F1DC-3007-42A0-B80E-8DF037396A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FA7E97-9BB0-4A69-B817-28A87B61A8C6}"/>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4" name="Footer Placeholder 3">
            <a:extLst>
              <a:ext uri="{FF2B5EF4-FFF2-40B4-BE49-F238E27FC236}">
                <a16:creationId xmlns:a16="http://schemas.microsoft.com/office/drawing/2014/main" id="{34354A00-1CDB-4B19-A4D6-A9287A0C80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03E275-C9C9-4AD6-9123-629F650DD0BF}"/>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337282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BF547-24F7-4072-94D7-FFCE151BFF6E}"/>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3" name="Footer Placeholder 2">
            <a:extLst>
              <a:ext uri="{FF2B5EF4-FFF2-40B4-BE49-F238E27FC236}">
                <a16:creationId xmlns:a16="http://schemas.microsoft.com/office/drawing/2014/main" id="{52D12D2D-0EA3-4159-8DD9-85C8301A4D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17F709-7119-453F-A27B-9E5538C8835E}"/>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281271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512E-9D24-41CE-9621-D29734891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6D324D-4224-4B10-B6E6-45927D8503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E0C3F5-8B2F-4A94-BB9B-D8638304C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17325-43EC-4FA5-AF07-FC5BC92434EE}"/>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6" name="Footer Placeholder 5">
            <a:extLst>
              <a:ext uri="{FF2B5EF4-FFF2-40B4-BE49-F238E27FC236}">
                <a16:creationId xmlns:a16="http://schemas.microsoft.com/office/drawing/2014/main" id="{B2970EEE-97E5-4682-BB07-D7EB00A6CF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B21ACF-EC9D-40F3-9FB8-475FFA199F51}"/>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309908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121-C3FE-47CE-B09A-57ABC8D55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1283D0-362B-4F86-8638-BEE0D3A02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005500-C16F-4557-843E-AD444D19E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E8847-F2DD-4DC2-BA2F-03084DF5564D}"/>
              </a:ext>
            </a:extLst>
          </p:cNvPr>
          <p:cNvSpPr>
            <a:spLocks noGrp="1"/>
          </p:cNvSpPr>
          <p:nvPr>
            <p:ph type="dt" sz="half" idx="10"/>
          </p:nvPr>
        </p:nvSpPr>
        <p:spPr/>
        <p:txBody>
          <a:bodyPr/>
          <a:lstStyle/>
          <a:p>
            <a:fld id="{9BB381ED-FB2A-4C10-A56C-486F077F8B7D}" type="datetimeFigureOut">
              <a:rPr lang="en-IN" smtClean="0"/>
              <a:t>12-10-2023</a:t>
            </a:fld>
            <a:endParaRPr lang="en-IN"/>
          </a:p>
        </p:txBody>
      </p:sp>
      <p:sp>
        <p:nvSpPr>
          <p:cNvPr id="6" name="Footer Placeholder 5">
            <a:extLst>
              <a:ext uri="{FF2B5EF4-FFF2-40B4-BE49-F238E27FC236}">
                <a16:creationId xmlns:a16="http://schemas.microsoft.com/office/drawing/2014/main" id="{6C6AF6C4-1CDB-454D-9B1E-9DBCCB3F19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9C7B57-907E-4BF3-96DF-788B33311773}"/>
              </a:ext>
            </a:extLst>
          </p:cNvPr>
          <p:cNvSpPr>
            <a:spLocks noGrp="1"/>
          </p:cNvSpPr>
          <p:nvPr>
            <p:ph type="sldNum" sz="quarter" idx="12"/>
          </p:nvPr>
        </p:nvSpPr>
        <p:spPr/>
        <p:txBody>
          <a:bodyPr/>
          <a:lstStyle/>
          <a:p>
            <a:fld id="{0F0419D5-89C8-4679-B65E-654C35808C44}" type="slidenum">
              <a:rPr lang="en-IN" smtClean="0"/>
              <a:t>‹#›</a:t>
            </a:fld>
            <a:endParaRPr lang="en-IN"/>
          </a:p>
        </p:txBody>
      </p:sp>
    </p:spTree>
    <p:extLst>
      <p:ext uri="{BB962C8B-B14F-4D97-AF65-F5344CB8AC3E}">
        <p14:creationId xmlns:p14="http://schemas.microsoft.com/office/powerpoint/2010/main" val="316318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AAC8D-1E07-421A-A530-EBCAFB9E5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EC2A27-DECE-4589-8E02-E5D35C7FA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E074E-BD30-44B3-8FAF-EC4B8A050C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381ED-FB2A-4C10-A56C-486F077F8B7D}" type="datetimeFigureOut">
              <a:rPr lang="en-IN" smtClean="0"/>
              <a:t>12-10-2023</a:t>
            </a:fld>
            <a:endParaRPr lang="en-IN"/>
          </a:p>
        </p:txBody>
      </p:sp>
      <p:sp>
        <p:nvSpPr>
          <p:cNvPr id="5" name="Footer Placeholder 4">
            <a:extLst>
              <a:ext uri="{FF2B5EF4-FFF2-40B4-BE49-F238E27FC236}">
                <a16:creationId xmlns:a16="http://schemas.microsoft.com/office/drawing/2014/main" id="{79B19071-1517-4F2D-9E68-A948B4670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5EA0F8-CC99-43C1-8A05-CE90F4A98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419D5-89C8-4679-B65E-654C35808C44}" type="slidenum">
              <a:rPr lang="en-IN" smtClean="0"/>
              <a:t>‹#›</a:t>
            </a:fld>
            <a:endParaRPr lang="en-IN"/>
          </a:p>
        </p:txBody>
      </p:sp>
    </p:spTree>
    <p:extLst>
      <p:ext uri="{BB962C8B-B14F-4D97-AF65-F5344CB8AC3E}">
        <p14:creationId xmlns:p14="http://schemas.microsoft.com/office/powerpoint/2010/main" val="410112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9A2-98D5-4945-A522-0BE7B711FA30}"/>
              </a:ext>
            </a:extLst>
          </p:cNvPr>
          <p:cNvSpPr>
            <a:spLocks noGrp="1"/>
          </p:cNvSpPr>
          <p:nvPr>
            <p:ph type="ctrTitle"/>
          </p:nvPr>
        </p:nvSpPr>
        <p:spPr/>
        <p:txBody>
          <a:bodyPr/>
          <a:lstStyle/>
          <a:p>
            <a:r>
              <a:rPr lang="en-IN" dirty="0">
                <a:latin typeface="Algerian" panose="04020705040A02060702" pitchFamily="82" charset="0"/>
              </a:rPr>
              <a:t>Software Design and Coding</a:t>
            </a:r>
          </a:p>
        </p:txBody>
      </p:sp>
      <p:sp>
        <p:nvSpPr>
          <p:cNvPr id="3" name="Subtitle 2">
            <a:extLst>
              <a:ext uri="{FF2B5EF4-FFF2-40B4-BE49-F238E27FC236}">
                <a16:creationId xmlns:a16="http://schemas.microsoft.com/office/drawing/2014/main" id="{42E0F4B2-6297-45CA-BC4B-53FFF559F31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922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3B4B-6980-4839-86ED-058F7DC7ACE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873B812-9A00-460D-B5EC-67D65ECE9408}"/>
              </a:ext>
            </a:extLst>
          </p:cNvPr>
          <p:cNvPicPr>
            <a:picLocks noGrp="1" noChangeAspect="1"/>
          </p:cNvPicPr>
          <p:nvPr>
            <p:ph idx="1"/>
          </p:nvPr>
        </p:nvPicPr>
        <p:blipFill>
          <a:blip r:embed="rId2"/>
          <a:stretch>
            <a:fillRect/>
          </a:stretch>
        </p:blipFill>
        <p:spPr>
          <a:xfrm>
            <a:off x="1497723" y="626166"/>
            <a:ext cx="8906062" cy="5136011"/>
          </a:xfrm>
          <a:prstGeom prst="rect">
            <a:avLst/>
          </a:prstGeom>
        </p:spPr>
      </p:pic>
    </p:spTree>
    <p:extLst>
      <p:ext uri="{BB962C8B-B14F-4D97-AF65-F5344CB8AC3E}">
        <p14:creationId xmlns:p14="http://schemas.microsoft.com/office/powerpoint/2010/main" val="63052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AA8B7-855D-41A4-8D4D-F7D9EFDDA262}"/>
              </a:ext>
            </a:extLst>
          </p:cNvPr>
          <p:cNvSpPr>
            <a:spLocks noGrp="1"/>
          </p:cNvSpPr>
          <p:nvPr>
            <p:ph idx="1"/>
          </p:nvPr>
        </p:nvSpPr>
        <p:spPr>
          <a:xfrm>
            <a:off x="838200" y="139148"/>
            <a:ext cx="10515600" cy="6589643"/>
          </a:xfrm>
        </p:spPr>
        <p:txBody>
          <a:bodyPr>
            <a:normAutofit/>
          </a:bodyPr>
          <a:lstStyle/>
          <a:p>
            <a:pPr algn="just"/>
            <a:r>
              <a:rPr lang="en-GB" sz="2400" b="1" dirty="0">
                <a:latin typeface="Times New Roman" panose="02020603050405020304" pitchFamily="18" charset="0"/>
                <a:cs typeface="Times New Roman" panose="02020603050405020304" pitchFamily="18" charset="0"/>
              </a:rPr>
              <a:t>No Direct Coupling: </a:t>
            </a:r>
            <a:r>
              <a:rPr lang="en-GB" sz="2400" dirty="0">
                <a:latin typeface="Times New Roman" panose="02020603050405020304" pitchFamily="18" charset="0"/>
                <a:cs typeface="Times New Roman" panose="02020603050405020304" pitchFamily="18" charset="0"/>
              </a:rPr>
              <a:t>There is no direct coupling between M1 and M2</a:t>
            </a:r>
          </a:p>
          <a:p>
            <a:pPr algn="just"/>
            <a:r>
              <a:rPr lang="en-GB" sz="2400" b="1" dirty="0">
                <a:latin typeface="Times New Roman" panose="02020603050405020304" pitchFamily="18" charset="0"/>
                <a:cs typeface="Times New Roman" panose="02020603050405020304" pitchFamily="18" charset="0"/>
              </a:rPr>
              <a:t>Data Coupling: </a:t>
            </a:r>
            <a:r>
              <a:rPr lang="en-GB" sz="2400" dirty="0">
                <a:latin typeface="Times New Roman" panose="02020603050405020304" pitchFamily="18" charset="0"/>
                <a:cs typeface="Times New Roman" panose="02020603050405020304" pitchFamily="18" charset="0"/>
              </a:rPr>
              <a:t>When data of one module is passed to another module, this is called data coupling.</a:t>
            </a:r>
          </a:p>
          <a:p>
            <a:pPr algn="just"/>
            <a:r>
              <a:rPr lang="en-GB" sz="2400" b="1" dirty="0">
                <a:latin typeface="Times New Roman" panose="02020603050405020304" pitchFamily="18" charset="0"/>
                <a:cs typeface="Times New Roman" panose="02020603050405020304" pitchFamily="18" charset="0"/>
              </a:rPr>
              <a:t>Stamp Coupling: </a:t>
            </a:r>
            <a:r>
              <a:rPr lang="en-GB" sz="2400" dirty="0">
                <a:latin typeface="Times New Roman" panose="02020603050405020304" pitchFamily="18" charset="0"/>
                <a:cs typeface="Times New Roman" panose="02020603050405020304" pitchFamily="18" charset="0"/>
              </a:rPr>
              <a:t>Two modules are stamp coupled if they communicate using composite data items such as structure, objects, etc. </a:t>
            </a:r>
          </a:p>
          <a:p>
            <a:pPr algn="just"/>
            <a:r>
              <a:rPr lang="en-GB" sz="2400" b="1" dirty="0">
                <a:latin typeface="Times New Roman" panose="02020603050405020304" pitchFamily="18" charset="0"/>
                <a:cs typeface="Times New Roman" panose="02020603050405020304" pitchFamily="18" charset="0"/>
              </a:rPr>
              <a:t>Control Coupling: </a:t>
            </a:r>
            <a:r>
              <a:rPr lang="en-GB" sz="2400" dirty="0">
                <a:latin typeface="Times New Roman" panose="02020603050405020304" pitchFamily="18" charset="0"/>
                <a:cs typeface="Times New Roman" panose="02020603050405020304" pitchFamily="18" charset="0"/>
              </a:rPr>
              <a:t>Control Coupling exists among two modules if data from one module is used to direct the structure of instruction execution in another.</a:t>
            </a:r>
          </a:p>
          <a:p>
            <a:pPr algn="just"/>
            <a:r>
              <a:rPr lang="en-GB" sz="2400" b="1" dirty="0">
                <a:latin typeface="Times New Roman" panose="02020603050405020304" pitchFamily="18" charset="0"/>
                <a:cs typeface="Times New Roman" panose="02020603050405020304" pitchFamily="18" charset="0"/>
              </a:rPr>
              <a:t>External Coupling: </a:t>
            </a:r>
            <a:r>
              <a:rPr lang="en-GB" sz="2400" dirty="0">
                <a:latin typeface="Times New Roman" panose="02020603050405020304" pitchFamily="18" charset="0"/>
                <a:cs typeface="Times New Roman" panose="02020603050405020304" pitchFamily="18" charset="0"/>
              </a:rPr>
              <a:t>External Coupling arises when two modules share an externally imposed data format, communication protocols, or device interface. This is related to communication to external tools and devices.</a:t>
            </a:r>
          </a:p>
          <a:p>
            <a:pPr algn="just"/>
            <a:r>
              <a:rPr lang="en-GB" sz="2400" b="1" dirty="0">
                <a:latin typeface="Times New Roman" panose="02020603050405020304" pitchFamily="18" charset="0"/>
                <a:cs typeface="Times New Roman" panose="02020603050405020304" pitchFamily="18" charset="0"/>
              </a:rPr>
              <a:t>Common Coupling: </a:t>
            </a:r>
            <a:r>
              <a:rPr lang="en-GB" sz="2400" dirty="0">
                <a:latin typeface="Times New Roman" panose="02020603050405020304" pitchFamily="18" charset="0"/>
                <a:cs typeface="Times New Roman" panose="02020603050405020304" pitchFamily="18" charset="0"/>
              </a:rPr>
              <a:t>Two modules are common coupled if they share information through some global data items.</a:t>
            </a:r>
          </a:p>
          <a:p>
            <a:pPr algn="just"/>
            <a:r>
              <a:rPr lang="en-GB" sz="2400" b="1" dirty="0">
                <a:latin typeface="Times New Roman" panose="02020603050405020304" pitchFamily="18" charset="0"/>
                <a:cs typeface="Times New Roman" panose="02020603050405020304" pitchFamily="18" charset="0"/>
              </a:rPr>
              <a:t>Content Coupling: </a:t>
            </a:r>
            <a:r>
              <a:rPr lang="en-GB" sz="2400" dirty="0">
                <a:latin typeface="Times New Roman" panose="02020603050405020304" pitchFamily="18" charset="0"/>
                <a:cs typeface="Times New Roman" panose="02020603050405020304" pitchFamily="18" charset="0"/>
              </a:rPr>
              <a:t>Content Coupling exists among two modules if they share code, e.g., a branch from one module into another module.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36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FE123-2D80-4FD2-BD2E-47487AB22C32}"/>
              </a:ext>
            </a:extLst>
          </p:cNvPr>
          <p:cNvSpPr>
            <a:spLocks noGrp="1"/>
          </p:cNvSpPr>
          <p:nvPr>
            <p:ph idx="1"/>
          </p:nvPr>
        </p:nvSpPr>
        <p:spPr>
          <a:xfrm>
            <a:off x="838200" y="205546"/>
            <a:ext cx="10515600" cy="6423853"/>
          </a:xfrm>
        </p:spPr>
        <p:txBody>
          <a:bodyPr/>
          <a:lstStyle/>
          <a:p>
            <a:pPr marL="0" indent="0">
              <a:buNone/>
            </a:pPr>
            <a:r>
              <a:rPr lang="en-GB" b="1" dirty="0">
                <a:latin typeface="Times New Roman" panose="02020603050405020304" pitchFamily="18" charset="0"/>
                <a:cs typeface="Times New Roman" panose="02020603050405020304" pitchFamily="18" charset="0"/>
              </a:rPr>
              <a:t>Module Cohesion</a:t>
            </a:r>
          </a:p>
          <a:p>
            <a:pPr marL="0" indent="0" algn="just">
              <a:buNone/>
            </a:pPr>
            <a:r>
              <a:rPr lang="en-GB" sz="2400" dirty="0">
                <a:solidFill>
                  <a:srgbClr val="333333"/>
                </a:solidFill>
                <a:latin typeface="Times New Roman" panose="02020603050405020304" pitchFamily="18" charset="0"/>
                <a:cs typeface="Times New Roman" panose="02020603050405020304" pitchFamily="18" charset="0"/>
              </a:rPr>
              <a:t>In computer programming, cohesion defines to the degree to which the elements of a module belong together. Thus, cohesion measures the strength of relationships between pieces of functionality within a given module. Cohesion is an ordinal type of measurement and is generally described as "high cohesion" or "low cohesion."</a:t>
            </a:r>
            <a:endParaRPr lang="en-IN" sz="2400" dirty="0">
              <a:solidFill>
                <a:srgbClr val="33333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5ECD84-4EAA-418A-BB74-6EE35B2D8162}"/>
              </a:ext>
            </a:extLst>
          </p:cNvPr>
          <p:cNvPicPr>
            <a:picLocks noChangeAspect="1"/>
          </p:cNvPicPr>
          <p:nvPr/>
        </p:nvPicPr>
        <p:blipFill>
          <a:blip r:embed="rId2"/>
          <a:stretch>
            <a:fillRect/>
          </a:stretch>
        </p:blipFill>
        <p:spPr>
          <a:xfrm>
            <a:off x="2395331" y="2458365"/>
            <a:ext cx="5823501" cy="3878452"/>
          </a:xfrm>
          <a:prstGeom prst="rect">
            <a:avLst/>
          </a:prstGeom>
        </p:spPr>
      </p:pic>
    </p:spTree>
    <p:extLst>
      <p:ext uri="{BB962C8B-B14F-4D97-AF65-F5344CB8AC3E}">
        <p14:creationId xmlns:p14="http://schemas.microsoft.com/office/powerpoint/2010/main" val="326607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88B978-E4F7-40D4-ABED-9B8A90FC26BF}"/>
              </a:ext>
            </a:extLst>
          </p:cNvPr>
          <p:cNvPicPr>
            <a:picLocks noGrp="1" noChangeAspect="1"/>
          </p:cNvPicPr>
          <p:nvPr>
            <p:ph idx="1"/>
          </p:nvPr>
        </p:nvPicPr>
        <p:blipFill>
          <a:blip r:embed="rId2"/>
          <a:stretch>
            <a:fillRect/>
          </a:stretch>
        </p:blipFill>
        <p:spPr>
          <a:xfrm>
            <a:off x="2483169" y="606287"/>
            <a:ext cx="6541686" cy="5451406"/>
          </a:xfrm>
          <a:prstGeom prst="rect">
            <a:avLst/>
          </a:prstGeom>
        </p:spPr>
      </p:pic>
    </p:spTree>
    <p:extLst>
      <p:ext uri="{BB962C8B-B14F-4D97-AF65-F5344CB8AC3E}">
        <p14:creationId xmlns:p14="http://schemas.microsoft.com/office/powerpoint/2010/main" val="242138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18132B-AD3F-4DAA-9C59-EC3AA0D1FF64}"/>
              </a:ext>
            </a:extLst>
          </p:cNvPr>
          <p:cNvSpPr>
            <a:spLocks noGrp="1"/>
          </p:cNvSpPr>
          <p:nvPr>
            <p:ph idx="1"/>
          </p:nvPr>
        </p:nvSpPr>
        <p:spPr>
          <a:xfrm>
            <a:off x="838200" y="168964"/>
            <a:ext cx="10515600" cy="6549887"/>
          </a:xfrm>
        </p:spPr>
        <p:txBody>
          <a:bodyPr>
            <a:normAutofit fontScale="85000" lnSpcReduction="20000"/>
          </a:bodyPr>
          <a:lstStyle/>
          <a:p>
            <a:pPr algn="just"/>
            <a:r>
              <a:rPr lang="en-GB" b="1" dirty="0">
                <a:latin typeface="Times New Roman" panose="02020603050405020304" pitchFamily="18" charset="0"/>
                <a:cs typeface="Times New Roman" panose="02020603050405020304" pitchFamily="18" charset="0"/>
              </a:rPr>
              <a:t>Functional Cohesion: </a:t>
            </a:r>
            <a:r>
              <a:rPr lang="en-GB" dirty="0">
                <a:latin typeface="Times New Roman" panose="02020603050405020304" pitchFamily="18" charset="0"/>
                <a:cs typeface="Times New Roman" panose="02020603050405020304" pitchFamily="18" charset="0"/>
              </a:rPr>
              <a:t>Functional Cohesion is said to exist if the different elements of a module, cooperate to achieve a single function.</a:t>
            </a:r>
          </a:p>
          <a:p>
            <a:pPr algn="just"/>
            <a:r>
              <a:rPr lang="en-GB" b="1" dirty="0">
                <a:latin typeface="Times New Roman" panose="02020603050405020304" pitchFamily="18" charset="0"/>
                <a:cs typeface="Times New Roman" panose="02020603050405020304" pitchFamily="18" charset="0"/>
              </a:rPr>
              <a:t>Sequential Cohesion: </a:t>
            </a:r>
            <a:r>
              <a:rPr lang="en-GB" dirty="0">
                <a:latin typeface="Times New Roman" panose="02020603050405020304" pitchFamily="18" charset="0"/>
                <a:cs typeface="Times New Roman" panose="02020603050405020304" pitchFamily="18" charset="0"/>
              </a:rPr>
              <a:t>A module is said to possess sequential cohesion if the element of a module form the components of the sequence, where the output from one component of the sequence is input to the next.</a:t>
            </a:r>
          </a:p>
          <a:p>
            <a:pPr algn="just"/>
            <a:r>
              <a:rPr lang="en-GB" b="1" dirty="0">
                <a:latin typeface="Times New Roman" panose="02020603050405020304" pitchFamily="18" charset="0"/>
                <a:cs typeface="Times New Roman" panose="02020603050405020304" pitchFamily="18" charset="0"/>
              </a:rPr>
              <a:t>Communicational Cohesion: </a:t>
            </a:r>
            <a:r>
              <a:rPr lang="en-GB" dirty="0">
                <a:latin typeface="Times New Roman" panose="02020603050405020304" pitchFamily="18" charset="0"/>
                <a:cs typeface="Times New Roman" panose="02020603050405020304" pitchFamily="18" charset="0"/>
              </a:rPr>
              <a:t>A module is said to have communicational cohesion, if all tasks of the module refer to or update the same data structure, e.g., the set of functions defined on an array or a stack.</a:t>
            </a:r>
          </a:p>
          <a:p>
            <a:pPr algn="just"/>
            <a:r>
              <a:rPr lang="en-GB" b="1" dirty="0">
                <a:latin typeface="Times New Roman" panose="02020603050405020304" pitchFamily="18" charset="0"/>
                <a:cs typeface="Times New Roman" panose="02020603050405020304" pitchFamily="18" charset="0"/>
              </a:rPr>
              <a:t>Procedural Cohesion: </a:t>
            </a:r>
            <a:r>
              <a:rPr lang="en-GB" dirty="0">
                <a:latin typeface="Times New Roman" panose="02020603050405020304" pitchFamily="18" charset="0"/>
                <a:cs typeface="Times New Roman" panose="02020603050405020304" pitchFamily="18" charset="0"/>
              </a:rPr>
              <a:t>A module is said to be procedural cohesion if the set of purpose of the module are all parts of a procedure in which particular sequence of steps has to be carried out for achieving a goal, e.g., the algorithm for decoding a message.</a:t>
            </a:r>
          </a:p>
          <a:p>
            <a:pPr algn="just"/>
            <a:r>
              <a:rPr lang="en-GB" b="1" dirty="0">
                <a:latin typeface="Times New Roman" panose="02020603050405020304" pitchFamily="18" charset="0"/>
                <a:cs typeface="Times New Roman" panose="02020603050405020304" pitchFamily="18" charset="0"/>
              </a:rPr>
              <a:t>Temporal Cohesion: </a:t>
            </a:r>
            <a:r>
              <a:rPr lang="en-GB" dirty="0">
                <a:latin typeface="Times New Roman" panose="02020603050405020304" pitchFamily="18" charset="0"/>
                <a:cs typeface="Times New Roman" panose="02020603050405020304" pitchFamily="18" charset="0"/>
              </a:rPr>
              <a:t>When a module includes functions that are associated by the fact that all the methods must be executed in the same time, the module is said to exhibit temporal cohesion.</a:t>
            </a:r>
          </a:p>
          <a:p>
            <a:pPr algn="just"/>
            <a:r>
              <a:rPr lang="en-GB" b="1" dirty="0">
                <a:latin typeface="Times New Roman" panose="02020603050405020304" pitchFamily="18" charset="0"/>
                <a:cs typeface="Times New Roman" panose="02020603050405020304" pitchFamily="18" charset="0"/>
              </a:rPr>
              <a:t>Logical Cohesion: </a:t>
            </a:r>
            <a:r>
              <a:rPr lang="en-GB" dirty="0">
                <a:latin typeface="Times New Roman" panose="02020603050405020304" pitchFamily="18" charset="0"/>
                <a:cs typeface="Times New Roman" panose="02020603050405020304" pitchFamily="18" charset="0"/>
              </a:rPr>
              <a:t>A module is said to be logically cohesive if all the elements of the module perform a similar operation. For example Error handling, data input and data output, etc.</a:t>
            </a:r>
          </a:p>
          <a:p>
            <a:pPr algn="just"/>
            <a:r>
              <a:rPr lang="en-GB" b="1" dirty="0">
                <a:latin typeface="Times New Roman" panose="02020603050405020304" pitchFamily="18" charset="0"/>
                <a:cs typeface="Times New Roman" panose="02020603050405020304" pitchFamily="18" charset="0"/>
              </a:rPr>
              <a:t>Coincidental Cohesion: </a:t>
            </a:r>
            <a:r>
              <a:rPr lang="en-GB" dirty="0">
                <a:latin typeface="Times New Roman" panose="02020603050405020304" pitchFamily="18" charset="0"/>
                <a:cs typeface="Times New Roman" panose="02020603050405020304" pitchFamily="18" charset="0"/>
              </a:rPr>
              <a:t>A module is said to have coincidental cohesion if it performs a set of tasks that are associated with each other very loosely, if at all.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30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ED1D-A60F-42F4-80D5-AD4E1C3AE942}"/>
              </a:ext>
            </a:extLst>
          </p:cNvPr>
          <p:cNvSpPr>
            <a:spLocks noGrp="1"/>
          </p:cNvSpPr>
          <p:nvPr>
            <p:ph type="title"/>
          </p:nvPr>
        </p:nvSpPr>
        <p:spPr>
          <a:xfrm>
            <a:off x="838200" y="365126"/>
            <a:ext cx="10515600" cy="315912"/>
          </a:xfrm>
        </p:spPr>
        <p:txBody>
          <a:bodyPr>
            <a:normAutofit fontScale="90000"/>
          </a:bodyPr>
          <a:lstStyle/>
          <a:p>
            <a:r>
              <a:rPr lang="en-IN" sz="2800" b="1" i="0" dirty="0">
                <a:solidFill>
                  <a:srgbClr val="610B38"/>
                </a:solidFill>
                <a:effectLst/>
                <a:latin typeface="Times New Roman" panose="02020603050405020304" pitchFamily="18" charset="0"/>
                <a:cs typeface="Times New Roman" panose="02020603050405020304" pitchFamily="18" charset="0"/>
              </a:rPr>
              <a:t>Function Oriented Design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610868-9D2D-4708-A334-0ED3C373E19D}"/>
              </a:ext>
            </a:extLst>
          </p:cNvPr>
          <p:cNvSpPr>
            <a:spLocks noGrp="1"/>
          </p:cNvSpPr>
          <p:nvPr>
            <p:ph idx="1"/>
          </p:nvPr>
        </p:nvSpPr>
        <p:spPr>
          <a:xfrm>
            <a:off x="838200" y="805070"/>
            <a:ext cx="10515600" cy="5371893"/>
          </a:xfrm>
        </p:spPr>
        <p:txBody>
          <a:bodyPr/>
          <a:lstStyle/>
          <a:p>
            <a:pPr algn="just"/>
            <a:r>
              <a:rPr lang="en-GB" dirty="0">
                <a:latin typeface="Times New Roman" panose="02020603050405020304" pitchFamily="18" charset="0"/>
                <a:cs typeface="Times New Roman" panose="02020603050405020304" pitchFamily="18" charset="0"/>
              </a:rPr>
              <a:t>Function Oriented design is a method to software design where the model is decomposed into a set of interacting units or modules where each unit or module has a clearly defined function. Thus, the system is designed from a functional viewpoint.</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D6E15C-6077-4713-A4BE-CF1CA9D0347B}"/>
              </a:ext>
            </a:extLst>
          </p:cNvPr>
          <p:cNvPicPr>
            <a:picLocks noChangeAspect="1"/>
          </p:cNvPicPr>
          <p:nvPr/>
        </p:nvPicPr>
        <p:blipFill>
          <a:blip r:embed="rId2"/>
          <a:stretch>
            <a:fillRect/>
          </a:stretch>
        </p:blipFill>
        <p:spPr>
          <a:xfrm>
            <a:off x="3639792" y="2669692"/>
            <a:ext cx="4514850" cy="3705225"/>
          </a:xfrm>
          <a:prstGeom prst="rect">
            <a:avLst/>
          </a:prstGeom>
        </p:spPr>
      </p:pic>
    </p:spTree>
    <p:extLst>
      <p:ext uri="{BB962C8B-B14F-4D97-AF65-F5344CB8AC3E}">
        <p14:creationId xmlns:p14="http://schemas.microsoft.com/office/powerpoint/2010/main" val="2958544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6903-0316-42A7-99E0-233A2217CC8A}"/>
              </a:ext>
            </a:extLst>
          </p:cNvPr>
          <p:cNvSpPr>
            <a:spLocks noGrp="1"/>
          </p:cNvSpPr>
          <p:nvPr>
            <p:ph type="title"/>
          </p:nvPr>
        </p:nvSpPr>
        <p:spPr>
          <a:xfrm>
            <a:off x="838200" y="365126"/>
            <a:ext cx="10515600" cy="469762"/>
          </a:xfrm>
        </p:spPr>
        <p:txBody>
          <a:bodyPr>
            <a:noAutofit/>
          </a:bodyPr>
          <a:lstStyle/>
          <a:p>
            <a:r>
              <a:rPr lang="en-IN" sz="3200" b="1" dirty="0">
                <a:solidFill>
                  <a:srgbClr val="610B38"/>
                </a:solidFill>
                <a:latin typeface="Times New Roman" panose="02020603050405020304" pitchFamily="18" charset="0"/>
                <a:cs typeface="Times New Roman" panose="02020603050405020304" pitchFamily="18" charset="0"/>
              </a:rPr>
              <a:t>User Interface Design</a:t>
            </a:r>
          </a:p>
        </p:txBody>
      </p:sp>
      <p:sp>
        <p:nvSpPr>
          <p:cNvPr id="3" name="Content Placeholder 2">
            <a:extLst>
              <a:ext uri="{FF2B5EF4-FFF2-40B4-BE49-F238E27FC236}">
                <a16:creationId xmlns:a16="http://schemas.microsoft.com/office/drawing/2014/main" id="{E09AAE27-3350-4E04-BA0C-06E47DB5988D}"/>
              </a:ext>
            </a:extLst>
          </p:cNvPr>
          <p:cNvSpPr>
            <a:spLocks noGrp="1"/>
          </p:cNvSpPr>
          <p:nvPr>
            <p:ph idx="1"/>
          </p:nvPr>
        </p:nvSpPr>
        <p:spPr>
          <a:xfrm>
            <a:off x="838200" y="964096"/>
            <a:ext cx="10515600" cy="5615608"/>
          </a:xfrm>
        </p:spPr>
        <p:txBody>
          <a:bodyPr/>
          <a:lstStyle/>
          <a:p>
            <a:pPr algn="just"/>
            <a:r>
              <a:rPr lang="en-GB" b="0" i="0" dirty="0">
                <a:solidFill>
                  <a:srgbClr val="333333"/>
                </a:solidFill>
                <a:effectLst/>
                <a:latin typeface="Times New Roman" panose="02020603050405020304" pitchFamily="18" charset="0"/>
                <a:cs typeface="Times New Roman" panose="02020603050405020304" pitchFamily="18" charset="0"/>
              </a:rPr>
              <a:t>The visual part of a computer application or operating system through which a client interacts with a computer or software. It determines how commands are given to the computer or the program and how data is displayed on the screen.</a:t>
            </a:r>
          </a:p>
          <a:p>
            <a:pPr marL="0" indent="0" algn="just">
              <a:buNone/>
            </a:pPr>
            <a:r>
              <a:rPr lang="en-GB" b="1" i="0" dirty="0">
                <a:solidFill>
                  <a:srgbClr val="610B38"/>
                </a:solidFill>
                <a:effectLst/>
                <a:latin typeface="Times New Roman" panose="02020603050405020304" pitchFamily="18" charset="0"/>
                <a:cs typeface="Times New Roman" panose="02020603050405020304" pitchFamily="18" charset="0"/>
              </a:rPr>
              <a:t>Types of User Interface</a:t>
            </a:r>
          </a:p>
          <a:p>
            <a:pPr lvl="1" algn="just">
              <a:buFont typeface="Wingdings" panose="05000000000000000000" pitchFamily="2" charset="2"/>
              <a:buChar char="Ø"/>
            </a:pPr>
            <a:r>
              <a:rPr lang="en-GB" b="0" i="0" dirty="0">
                <a:solidFill>
                  <a:srgbClr val="000000"/>
                </a:solidFill>
                <a:effectLst/>
                <a:latin typeface="Times New Roman" panose="02020603050405020304" pitchFamily="18" charset="0"/>
                <a:cs typeface="Times New Roman" panose="02020603050405020304" pitchFamily="18" charset="0"/>
              </a:rPr>
              <a:t>Text-Based User Interface or Command Line Interface</a:t>
            </a:r>
          </a:p>
          <a:p>
            <a:pPr lvl="1" algn="just">
              <a:buFont typeface="Wingdings" panose="05000000000000000000" pitchFamily="2" charset="2"/>
              <a:buChar char="Ø"/>
            </a:pPr>
            <a:r>
              <a:rPr lang="en-GB" b="0" i="0" dirty="0">
                <a:solidFill>
                  <a:srgbClr val="000000"/>
                </a:solidFill>
                <a:effectLst/>
                <a:latin typeface="Times New Roman" panose="02020603050405020304" pitchFamily="18" charset="0"/>
                <a:cs typeface="Times New Roman" panose="02020603050405020304" pitchFamily="18" charset="0"/>
              </a:rPr>
              <a:t>Graphical User Interface (GUI)</a:t>
            </a:r>
          </a:p>
        </p:txBody>
      </p:sp>
    </p:spTree>
    <p:extLst>
      <p:ext uri="{BB962C8B-B14F-4D97-AF65-F5344CB8AC3E}">
        <p14:creationId xmlns:p14="http://schemas.microsoft.com/office/powerpoint/2010/main" val="3943879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5885-61C1-4CE3-98A5-7D077D5E5F63}"/>
              </a:ext>
            </a:extLst>
          </p:cNvPr>
          <p:cNvSpPr>
            <a:spLocks noGrp="1"/>
          </p:cNvSpPr>
          <p:nvPr>
            <p:ph type="title"/>
          </p:nvPr>
        </p:nvSpPr>
        <p:spPr>
          <a:xfrm>
            <a:off x="838200" y="365126"/>
            <a:ext cx="10515600" cy="767936"/>
          </a:xfrm>
        </p:spPr>
        <p:txBody>
          <a:bodyPr/>
          <a:lstStyle/>
          <a:p>
            <a:r>
              <a:rPr lang="en-IN" b="1" dirty="0">
                <a:latin typeface="Times New Roman" panose="02020603050405020304" pitchFamily="18" charset="0"/>
                <a:cs typeface="Times New Roman" panose="02020603050405020304" pitchFamily="18" charset="0"/>
              </a:rPr>
              <a:t>UI Design Principles</a:t>
            </a:r>
          </a:p>
        </p:txBody>
      </p:sp>
      <p:pic>
        <p:nvPicPr>
          <p:cNvPr id="4" name="Content Placeholder 3">
            <a:extLst>
              <a:ext uri="{FF2B5EF4-FFF2-40B4-BE49-F238E27FC236}">
                <a16:creationId xmlns:a16="http://schemas.microsoft.com/office/drawing/2014/main" id="{938945E9-0321-47D3-9A64-809F07CEB42D}"/>
              </a:ext>
            </a:extLst>
          </p:cNvPr>
          <p:cNvPicPr>
            <a:picLocks noGrp="1" noChangeAspect="1"/>
          </p:cNvPicPr>
          <p:nvPr>
            <p:ph idx="1"/>
          </p:nvPr>
        </p:nvPicPr>
        <p:blipFill>
          <a:blip r:embed="rId2"/>
          <a:stretch>
            <a:fillRect/>
          </a:stretch>
        </p:blipFill>
        <p:spPr>
          <a:xfrm>
            <a:off x="2176670" y="1948179"/>
            <a:ext cx="7181022" cy="4077177"/>
          </a:xfrm>
          <a:prstGeom prst="rect">
            <a:avLst/>
          </a:prstGeom>
        </p:spPr>
      </p:pic>
    </p:spTree>
    <p:extLst>
      <p:ext uri="{BB962C8B-B14F-4D97-AF65-F5344CB8AC3E}">
        <p14:creationId xmlns:p14="http://schemas.microsoft.com/office/powerpoint/2010/main" val="150514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D5D4-0E7D-44D3-A239-6946EA15F4F2}"/>
              </a:ext>
            </a:extLst>
          </p:cNvPr>
          <p:cNvSpPr>
            <a:spLocks noGrp="1"/>
          </p:cNvSpPr>
          <p:nvPr>
            <p:ph type="title"/>
          </p:nvPr>
        </p:nvSpPr>
        <p:spPr>
          <a:xfrm>
            <a:off x="838200" y="201336"/>
            <a:ext cx="10515600" cy="479701"/>
          </a:xfrm>
        </p:spPr>
        <p:txBody>
          <a:bodyPr>
            <a:normAutofit fontScale="90000"/>
          </a:bodyPr>
          <a:lstStyle/>
          <a:p>
            <a:r>
              <a:rPr lang="en-IN" b="1" dirty="0">
                <a:latin typeface="Times New Roman" panose="02020603050405020304" pitchFamily="18" charset="0"/>
                <a:cs typeface="Times New Roman" panose="02020603050405020304" pitchFamily="18" charset="0"/>
              </a:rPr>
              <a:t>Coding</a:t>
            </a:r>
          </a:p>
        </p:txBody>
      </p:sp>
      <p:sp>
        <p:nvSpPr>
          <p:cNvPr id="3" name="Content Placeholder 2">
            <a:extLst>
              <a:ext uri="{FF2B5EF4-FFF2-40B4-BE49-F238E27FC236}">
                <a16:creationId xmlns:a16="http://schemas.microsoft.com/office/drawing/2014/main" id="{F9A90B4C-EBD8-403D-BAFD-04E7DF661117}"/>
              </a:ext>
            </a:extLst>
          </p:cNvPr>
          <p:cNvSpPr>
            <a:spLocks noGrp="1"/>
          </p:cNvSpPr>
          <p:nvPr>
            <p:ph idx="1"/>
          </p:nvPr>
        </p:nvSpPr>
        <p:spPr>
          <a:xfrm>
            <a:off x="838200" y="844826"/>
            <a:ext cx="10515600" cy="5811838"/>
          </a:xfrm>
        </p:spPr>
        <p:txBody>
          <a:bodyPr>
            <a:normAutofit/>
          </a:bodyPr>
          <a:lstStyle/>
          <a:p>
            <a:pPr algn="just"/>
            <a:r>
              <a:rPr lang="en-GB" sz="2400" dirty="0">
                <a:latin typeface="Times New Roman" panose="02020603050405020304" pitchFamily="18" charset="0"/>
                <a:cs typeface="Times New Roman" panose="02020603050405020304" pitchFamily="18" charset="0"/>
              </a:rPr>
              <a:t>The coding is the process of transforming the design of a system into a computer language format. </a:t>
            </a:r>
          </a:p>
          <a:p>
            <a:pPr algn="just"/>
            <a:r>
              <a:rPr lang="en-GB" sz="2400" dirty="0">
                <a:latin typeface="Times New Roman" panose="02020603050405020304" pitchFamily="18" charset="0"/>
                <a:cs typeface="Times New Roman" panose="02020603050405020304" pitchFamily="18" charset="0"/>
              </a:rPr>
              <a:t>This coding phase of software development is concerned with software translating design specification into the source code. </a:t>
            </a:r>
          </a:p>
          <a:p>
            <a:pPr algn="just"/>
            <a:r>
              <a:rPr lang="en-GB" sz="2400" dirty="0">
                <a:latin typeface="Times New Roman" panose="02020603050405020304" pitchFamily="18" charset="0"/>
                <a:cs typeface="Times New Roman" panose="02020603050405020304" pitchFamily="18" charset="0"/>
              </a:rPr>
              <a:t>It is necessary to write source code &amp; internal documentation so that conformance of the code to its specification can be easily verified.</a:t>
            </a:r>
          </a:p>
          <a:p>
            <a:pPr algn="just"/>
            <a:r>
              <a:rPr lang="en-GB" sz="2400" b="1" dirty="0">
                <a:latin typeface="Times New Roman" panose="02020603050405020304" pitchFamily="18" charset="0"/>
                <a:cs typeface="Times New Roman" panose="02020603050405020304" pitchFamily="18" charset="0"/>
              </a:rPr>
              <a:t>Goals of Coding</a:t>
            </a:r>
          </a:p>
          <a:p>
            <a:pPr lvl="1"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To translate the design of system into a computer language format</a:t>
            </a:r>
          </a:p>
          <a:p>
            <a:pPr lvl="1"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To reduce the cost of later phases</a:t>
            </a:r>
          </a:p>
          <a:p>
            <a:pPr lvl="1"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Making the program more readable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954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D7DD-B370-42F7-8C92-8089AA73EC5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99AD31F-517C-4371-86AC-71B744106D9D}"/>
              </a:ext>
            </a:extLst>
          </p:cNvPr>
          <p:cNvPicPr>
            <a:picLocks noGrp="1" noChangeAspect="1"/>
          </p:cNvPicPr>
          <p:nvPr>
            <p:ph idx="1"/>
          </p:nvPr>
        </p:nvPicPr>
        <p:blipFill>
          <a:blip r:embed="rId2"/>
          <a:stretch>
            <a:fillRect/>
          </a:stretch>
        </p:blipFill>
        <p:spPr>
          <a:xfrm>
            <a:off x="3409122" y="864018"/>
            <a:ext cx="5207690" cy="5129963"/>
          </a:xfrm>
          <a:prstGeom prst="rect">
            <a:avLst/>
          </a:prstGeom>
        </p:spPr>
      </p:pic>
    </p:spTree>
    <p:extLst>
      <p:ext uri="{BB962C8B-B14F-4D97-AF65-F5344CB8AC3E}">
        <p14:creationId xmlns:p14="http://schemas.microsoft.com/office/powerpoint/2010/main" val="37989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D265-F3EA-4755-8D53-B85E2D82CBCD}"/>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9C60F6D6-6E3A-483D-AE13-11B5885B222B}"/>
              </a:ext>
            </a:extLst>
          </p:cNvPr>
          <p:cNvPicPr>
            <a:picLocks noGrp="1" noChangeAspect="1"/>
          </p:cNvPicPr>
          <p:nvPr>
            <p:ph idx="1"/>
          </p:nvPr>
        </p:nvPicPr>
        <p:blipFill>
          <a:blip r:embed="rId2"/>
          <a:stretch>
            <a:fillRect/>
          </a:stretch>
        </p:blipFill>
        <p:spPr>
          <a:xfrm>
            <a:off x="2389530" y="1222634"/>
            <a:ext cx="7893743" cy="4412732"/>
          </a:xfrm>
          <a:prstGeom prst="rect">
            <a:avLst/>
          </a:prstGeom>
        </p:spPr>
      </p:pic>
    </p:spTree>
    <p:extLst>
      <p:ext uri="{BB962C8B-B14F-4D97-AF65-F5344CB8AC3E}">
        <p14:creationId xmlns:p14="http://schemas.microsoft.com/office/powerpoint/2010/main" val="100117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87A0-2E19-49E1-99E8-E9D03A4DB28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361A915-E69B-44FC-9063-06BCAB04AC21}"/>
              </a:ext>
            </a:extLst>
          </p:cNvPr>
          <p:cNvPicPr>
            <a:picLocks noGrp="1" noChangeAspect="1"/>
          </p:cNvPicPr>
          <p:nvPr>
            <p:ph idx="1"/>
          </p:nvPr>
        </p:nvPicPr>
        <p:blipFill>
          <a:blip r:embed="rId2"/>
          <a:stretch>
            <a:fillRect/>
          </a:stretch>
        </p:blipFill>
        <p:spPr>
          <a:xfrm>
            <a:off x="3071191" y="528501"/>
            <a:ext cx="4992963" cy="6180999"/>
          </a:xfrm>
          <a:prstGeom prst="rect">
            <a:avLst/>
          </a:prstGeom>
        </p:spPr>
      </p:pic>
    </p:spTree>
    <p:extLst>
      <p:ext uri="{BB962C8B-B14F-4D97-AF65-F5344CB8AC3E}">
        <p14:creationId xmlns:p14="http://schemas.microsoft.com/office/powerpoint/2010/main" val="270075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7690-308E-4C47-B3B5-82721365F47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EAF8083-921A-426E-AAE1-25348719A95A}"/>
              </a:ext>
            </a:extLst>
          </p:cNvPr>
          <p:cNvPicPr>
            <a:picLocks noGrp="1" noChangeAspect="1"/>
          </p:cNvPicPr>
          <p:nvPr>
            <p:ph idx="1"/>
          </p:nvPr>
        </p:nvPicPr>
        <p:blipFill>
          <a:blip r:embed="rId2"/>
          <a:stretch>
            <a:fillRect/>
          </a:stretch>
        </p:blipFill>
        <p:spPr>
          <a:xfrm>
            <a:off x="2653748" y="563243"/>
            <a:ext cx="6476586" cy="5517607"/>
          </a:xfrm>
          <a:prstGeom prst="rect">
            <a:avLst/>
          </a:prstGeom>
        </p:spPr>
      </p:pic>
    </p:spTree>
    <p:extLst>
      <p:ext uri="{BB962C8B-B14F-4D97-AF65-F5344CB8AC3E}">
        <p14:creationId xmlns:p14="http://schemas.microsoft.com/office/powerpoint/2010/main" val="2506714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C06E-3E39-45AD-91F2-726E9C892A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06E513A-67A1-4EB5-B0D6-B862B65955FD}"/>
              </a:ext>
            </a:extLst>
          </p:cNvPr>
          <p:cNvPicPr>
            <a:picLocks noGrp="1" noChangeAspect="1"/>
          </p:cNvPicPr>
          <p:nvPr>
            <p:ph idx="1"/>
          </p:nvPr>
        </p:nvPicPr>
        <p:blipFill>
          <a:blip r:embed="rId2"/>
          <a:stretch>
            <a:fillRect/>
          </a:stretch>
        </p:blipFill>
        <p:spPr>
          <a:xfrm>
            <a:off x="2266122" y="474552"/>
            <a:ext cx="6296853" cy="5908895"/>
          </a:xfrm>
          <a:prstGeom prst="rect">
            <a:avLst/>
          </a:prstGeom>
        </p:spPr>
      </p:pic>
    </p:spTree>
    <p:extLst>
      <p:ext uri="{BB962C8B-B14F-4D97-AF65-F5344CB8AC3E}">
        <p14:creationId xmlns:p14="http://schemas.microsoft.com/office/powerpoint/2010/main" val="1712600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C0BA-5AC4-22E7-706C-A354C39D6F4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7EE4CA4-12EF-2776-6181-DA19FFA80975}"/>
              </a:ext>
            </a:extLst>
          </p:cNvPr>
          <p:cNvPicPr>
            <a:picLocks noGrp="1" noChangeAspect="1"/>
          </p:cNvPicPr>
          <p:nvPr>
            <p:ph idx="1"/>
          </p:nvPr>
        </p:nvPicPr>
        <p:blipFill>
          <a:blip r:embed="rId2"/>
          <a:stretch>
            <a:fillRect/>
          </a:stretch>
        </p:blipFill>
        <p:spPr>
          <a:xfrm>
            <a:off x="2013173" y="312561"/>
            <a:ext cx="6464248" cy="6696961"/>
          </a:xfrm>
          <a:prstGeom prst="rect">
            <a:avLst/>
          </a:prstGeom>
        </p:spPr>
      </p:pic>
    </p:spTree>
    <p:extLst>
      <p:ext uri="{BB962C8B-B14F-4D97-AF65-F5344CB8AC3E}">
        <p14:creationId xmlns:p14="http://schemas.microsoft.com/office/powerpoint/2010/main" val="2517702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A9011-1E89-4EFE-BD31-DF87C1787693}"/>
              </a:ext>
            </a:extLst>
          </p:cNvPr>
          <p:cNvSpPr>
            <a:spLocks noGrp="1"/>
          </p:cNvSpPr>
          <p:nvPr>
            <p:ph idx="1"/>
          </p:nvPr>
        </p:nvSpPr>
        <p:spPr>
          <a:xfrm>
            <a:off x="377687" y="178904"/>
            <a:ext cx="10976113" cy="6520070"/>
          </a:xfrm>
        </p:spPr>
        <p:txBody>
          <a:bodyPr>
            <a:normAutofit/>
          </a:bodyPr>
          <a:lstStyle/>
          <a:p>
            <a:pPr marL="0" indent="0" algn="l" fontAlgn="base">
              <a:buNone/>
            </a:pPr>
            <a:r>
              <a:rPr lang="en-GB" b="1" i="0" dirty="0">
                <a:solidFill>
                  <a:srgbClr val="273239"/>
                </a:solidFill>
                <a:effectLst/>
                <a:latin typeface="Times New Roman" panose="02020603050405020304" pitchFamily="18" charset="0"/>
                <a:cs typeface="Times New Roman" panose="02020603050405020304" pitchFamily="18" charset="0"/>
              </a:rPr>
              <a:t>Conceptual design of</a:t>
            </a:r>
            <a:r>
              <a:rPr lang="en-GB" b="0" i="0" dirty="0">
                <a:solidFill>
                  <a:srgbClr val="273239"/>
                </a:solidFill>
                <a:effectLst/>
                <a:latin typeface="Times New Roman" panose="02020603050405020304" pitchFamily="18" charset="0"/>
                <a:cs typeface="Times New Roman" panose="02020603050405020304" pitchFamily="18" charset="0"/>
              </a:rPr>
              <a:t> </a:t>
            </a:r>
            <a:r>
              <a:rPr lang="en-GB" b="1" i="0" dirty="0">
                <a:solidFill>
                  <a:srgbClr val="273239"/>
                </a:solidFill>
                <a:effectLst/>
                <a:latin typeface="Times New Roman" panose="02020603050405020304" pitchFamily="18" charset="0"/>
                <a:cs typeface="Times New Roman" panose="02020603050405020304" pitchFamily="18" charset="0"/>
              </a:rPr>
              <a:t>the system:</a:t>
            </a:r>
            <a:r>
              <a:rPr lang="en-GB" b="0" i="0" dirty="0">
                <a:solidFill>
                  <a:srgbClr val="273239"/>
                </a:solidFill>
                <a:effectLst/>
                <a:latin typeface="Times New Roman" panose="02020603050405020304" pitchFamily="18" charset="0"/>
                <a:cs typeface="Times New Roman" panose="02020603050405020304" pitchFamily="18" charset="0"/>
              </a:rPr>
              <a:t> </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Written in simple language i.e. customer understandable language.</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Detailed explanation about system characteristics.</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Describes the functionality of the system.</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It is independent of implementation.</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Linked with requirement document.</a:t>
            </a:r>
          </a:p>
          <a:p>
            <a:pPr marL="0" indent="0" algn="l" fontAlgn="base">
              <a:buNone/>
            </a:pPr>
            <a:r>
              <a:rPr lang="en-GB" b="1" i="0" dirty="0">
                <a:solidFill>
                  <a:srgbClr val="273239"/>
                </a:solidFill>
                <a:effectLst/>
                <a:latin typeface="Times New Roman" panose="02020603050405020304" pitchFamily="18" charset="0"/>
                <a:cs typeface="Times New Roman" panose="02020603050405020304" pitchFamily="18" charset="0"/>
              </a:rPr>
              <a:t>Technical Design of the system:</a:t>
            </a:r>
            <a:r>
              <a:rPr lang="en-GB" b="0" i="0" dirty="0">
                <a:solidFill>
                  <a:srgbClr val="273239"/>
                </a:solidFill>
                <a:effectLst/>
                <a:latin typeface="Times New Roman" panose="02020603050405020304" pitchFamily="18" charset="0"/>
                <a:cs typeface="Times New Roman" panose="02020603050405020304" pitchFamily="18" charset="0"/>
              </a:rPr>
              <a:t> </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Hardware component and design.</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Functionality and hierarchy of software components.</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Software architecture</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Network architecture</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Data structure and flow of data.</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I/O component of the system.</a:t>
            </a:r>
          </a:p>
          <a:p>
            <a:pPr lvl="1" fontAlgn="base">
              <a:buFont typeface="Wingdings" panose="05000000000000000000" pitchFamily="2" charset="2"/>
              <a:buChar char="Ø"/>
            </a:pPr>
            <a:r>
              <a:rPr lang="en-GB" b="0" i="0" dirty="0">
                <a:solidFill>
                  <a:srgbClr val="273239"/>
                </a:solidFill>
                <a:effectLst/>
                <a:latin typeface="Times New Roman" panose="02020603050405020304" pitchFamily="18" charset="0"/>
                <a:cs typeface="Times New Roman" panose="02020603050405020304" pitchFamily="18" charset="0"/>
              </a:rPr>
              <a:t>Shows interface.</a:t>
            </a:r>
          </a:p>
          <a:p>
            <a:pPr marL="0" indent="0">
              <a:buNone/>
            </a:pPr>
            <a:endParaRPr lang="en-IN" dirty="0"/>
          </a:p>
        </p:txBody>
      </p:sp>
    </p:spTree>
    <p:extLst>
      <p:ext uri="{BB962C8B-B14F-4D97-AF65-F5344CB8AC3E}">
        <p14:creationId xmlns:p14="http://schemas.microsoft.com/office/powerpoint/2010/main" val="267208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349F-E142-5FE0-A4B0-BEF148E6E674}"/>
              </a:ext>
            </a:extLst>
          </p:cNvPr>
          <p:cNvSpPr>
            <a:spLocks noGrp="1"/>
          </p:cNvSpPr>
          <p:nvPr>
            <p:ph type="title"/>
          </p:nvPr>
        </p:nvSpPr>
        <p:spPr>
          <a:xfrm>
            <a:off x="838200" y="365126"/>
            <a:ext cx="10515600" cy="687820"/>
          </a:xfrm>
        </p:spPr>
        <p:txBody>
          <a:bodyPr>
            <a:normAutofit fontScale="90000"/>
          </a:bodyPr>
          <a:lstStyle/>
          <a:p>
            <a:r>
              <a:rPr lang="en-US" b="1" dirty="0">
                <a:latin typeface="Times New Roman" panose="02020603050405020304" pitchFamily="18" charset="0"/>
                <a:cs typeface="Times New Roman" panose="02020603050405020304" pitchFamily="18" charset="0"/>
              </a:rPr>
              <a:t>Design Process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883B6D-FD96-5F24-31E7-F6259F0E65AE}"/>
              </a:ext>
            </a:extLst>
          </p:cNvPr>
          <p:cNvSpPr>
            <a:spLocks noGrp="1"/>
          </p:cNvSpPr>
          <p:nvPr>
            <p:ph idx="1"/>
          </p:nvPr>
        </p:nvSpPr>
        <p:spPr>
          <a:xfrm>
            <a:off x="838200" y="1191491"/>
            <a:ext cx="10515600" cy="544483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Software design process can be perceived as series of well-defined steps. Though it varies according to design approach (function oriented or object oriented.</a:t>
            </a:r>
          </a:p>
          <a:p>
            <a:pPr marL="0" indent="0" algn="just">
              <a:buNone/>
            </a:pPr>
            <a:r>
              <a:rPr lang="en-US" dirty="0">
                <a:latin typeface="Times New Roman" panose="02020603050405020304" pitchFamily="18" charset="0"/>
                <a:cs typeface="Times New Roman" panose="02020603050405020304" pitchFamily="18" charset="0"/>
              </a:rPr>
              <a:t>It may have the following steps involved: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solution design is created from requirement or previous used system and/or system sequence diagram. </a:t>
            </a:r>
          </a:p>
          <a:p>
            <a:pPr algn="just"/>
            <a:r>
              <a:rPr lang="en-US" dirty="0">
                <a:latin typeface="Times New Roman" panose="02020603050405020304" pitchFamily="18" charset="0"/>
                <a:cs typeface="Times New Roman" panose="02020603050405020304" pitchFamily="18" charset="0"/>
              </a:rPr>
              <a:t>Objects are identified and grouped into classes on behalf of similarity in attribute characteristics. </a:t>
            </a:r>
          </a:p>
          <a:p>
            <a:pPr algn="just"/>
            <a:r>
              <a:rPr lang="en-US" dirty="0">
                <a:latin typeface="Times New Roman" panose="02020603050405020304" pitchFamily="18" charset="0"/>
                <a:cs typeface="Times New Roman" panose="02020603050405020304" pitchFamily="18" charset="0"/>
              </a:rPr>
              <a:t>Class hierarchy and relation among them are defined. </a:t>
            </a:r>
          </a:p>
          <a:p>
            <a:pPr algn="just"/>
            <a:r>
              <a:rPr lang="en-US" dirty="0">
                <a:latin typeface="Times New Roman" panose="02020603050405020304" pitchFamily="18" charset="0"/>
                <a:cs typeface="Times New Roman" panose="02020603050405020304" pitchFamily="18" charset="0"/>
              </a:rPr>
              <a:t>Application framework is defined.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82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03FC-6EA2-3D62-A6D8-F9E5A1372F20}"/>
              </a:ext>
            </a:extLst>
          </p:cNvPr>
          <p:cNvSpPr>
            <a:spLocks noGrp="1"/>
          </p:cNvSpPr>
          <p:nvPr>
            <p:ph type="title"/>
          </p:nvPr>
        </p:nvSpPr>
        <p:spPr>
          <a:xfrm>
            <a:off x="838200" y="365126"/>
            <a:ext cx="10515600" cy="632402"/>
          </a:xfrm>
        </p:spPr>
        <p:txBody>
          <a:bodyPr>
            <a:normAutofit fontScale="90000"/>
          </a:bodyPr>
          <a:lstStyle/>
          <a:p>
            <a:r>
              <a:rPr lang="en-IN" b="1" dirty="0">
                <a:latin typeface="Times New Roman" panose="02020603050405020304" pitchFamily="18" charset="0"/>
                <a:cs typeface="Times New Roman" panose="02020603050405020304" pitchFamily="18" charset="0"/>
              </a:rPr>
              <a:t>Design Approaches</a:t>
            </a:r>
          </a:p>
        </p:txBody>
      </p:sp>
      <p:sp>
        <p:nvSpPr>
          <p:cNvPr id="5" name="Content Placeholder 4">
            <a:extLst>
              <a:ext uri="{FF2B5EF4-FFF2-40B4-BE49-F238E27FC236}">
                <a16:creationId xmlns:a16="http://schemas.microsoft.com/office/drawing/2014/main" id="{6C86B788-EB2E-C626-391B-D3734F798358}"/>
              </a:ext>
            </a:extLst>
          </p:cNvPr>
          <p:cNvSpPr>
            <a:spLocks noGrp="1"/>
          </p:cNvSpPr>
          <p:nvPr>
            <p:ph idx="1"/>
          </p:nvPr>
        </p:nvSpPr>
        <p:spPr>
          <a:xfrm>
            <a:off x="838200" y="1246909"/>
            <a:ext cx="10515600" cy="4930054"/>
          </a:xfrm>
        </p:spPr>
        <p:txBody>
          <a:bodyPr>
            <a:normAutofit/>
          </a:bodyPr>
          <a:lstStyle/>
          <a:p>
            <a:r>
              <a:rPr lang="en-IN" dirty="0">
                <a:latin typeface="Times New Roman" panose="02020603050405020304" pitchFamily="18" charset="0"/>
                <a:cs typeface="Times New Roman" panose="02020603050405020304" pitchFamily="18" charset="0"/>
              </a:rPr>
              <a:t>Top down Design: </a:t>
            </a:r>
          </a:p>
          <a:p>
            <a:endParaRPr lang="en-IN"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Top-down design takes the whole software system as one entity and then decomposes it to achieve more than one sub-system or component based on some characteristics. Each sub- system or component is then treated as a system and decomposed further. This process keeps on running until the lowest level of system in the top-down hierarchy is achieved.</a:t>
            </a:r>
          </a:p>
          <a:p>
            <a:pPr marL="0" indent="0" algn="just">
              <a:buNone/>
            </a:pPr>
            <a:r>
              <a:rPr lang="en-US" sz="2400" dirty="0">
                <a:latin typeface="Times New Roman" panose="02020603050405020304" pitchFamily="18" charset="0"/>
                <a:cs typeface="Times New Roman" panose="02020603050405020304" pitchFamily="18" charset="0"/>
              </a:rPr>
              <a:t>Top-down design starts with a generalized model of system and keeps on defining the more specific part of it. When all components are composed the whole system comes into existence. </a:t>
            </a:r>
          </a:p>
          <a:p>
            <a:pPr marL="0" indent="0" algn="just">
              <a:buNone/>
            </a:pPr>
            <a:r>
              <a:rPr lang="en-US" sz="2400" dirty="0">
                <a:latin typeface="Times New Roman" panose="02020603050405020304" pitchFamily="18" charset="0"/>
                <a:cs typeface="Times New Roman" panose="02020603050405020304" pitchFamily="18" charset="0"/>
              </a:rPr>
              <a:t>Top-down design is more suitable when the software solution needs to be designed from scratch and specific details are unknown.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5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E1DFF-392A-743D-9B67-E722E670ABC9}"/>
              </a:ext>
            </a:extLst>
          </p:cNvPr>
          <p:cNvSpPr>
            <a:spLocks noGrp="1"/>
          </p:cNvSpPr>
          <p:nvPr>
            <p:ph idx="1"/>
          </p:nvPr>
        </p:nvSpPr>
        <p:spPr>
          <a:xfrm>
            <a:off x="838200" y="387927"/>
            <a:ext cx="10515600" cy="5789036"/>
          </a:xfrm>
        </p:spPr>
        <p:txBody>
          <a:bodyPr/>
          <a:lstStyle/>
          <a:p>
            <a:pPr algn="just"/>
            <a:r>
              <a:rPr lang="en-IN" b="1" dirty="0">
                <a:latin typeface="Times New Roman" panose="02020603050405020304" pitchFamily="18" charset="0"/>
                <a:cs typeface="Times New Roman" panose="02020603050405020304" pitchFamily="18" charset="0"/>
              </a:rPr>
              <a:t>Bottom-Up Design: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bottom up design model starts with most specific and basic components. It proceeds with composing higher level of components by using basic or lower level components. </a:t>
            </a:r>
          </a:p>
          <a:p>
            <a:pPr marL="0" indent="0" algn="just">
              <a:buNone/>
            </a:pPr>
            <a:r>
              <a:rPr lang="en-US" dirty="0">
                <a:latin typeface="Times New Roman" panose="02020603050405020304" pitchFamily="18" charset="0"/>
                <a:cs typeface="Times New Roman" panose="02020603050405020304" pitchFamily="18" charset="0"/>
              </a:rPr>
              <a:t>It keeps creating higher level components until the desired system is not evolved as one single component. With each higher level, the amount of abstraction is increased. </a:t>
            </a:r>
          </a:p>
          <a:p>
            <a:pPr marL="0" indent="0" algn="just">
              <a:buNone/>
            </a:pPr>
            <a:r>
              <a:rPr lang="en-US" dirty="0">
                <a:latin typeface="Times New Roman" panose="02020603050405020304" pitchFamily="18" charset="0"/>
                <a:cs typeface="Times New Roman" panose="02020603050405020304" pitchFamily="18" charset="0"/>
              </a:rPr>
              <a:t>Bottom-up strategy is more suitable when a system needs to be created from some existing system, where the basic primitives can be used in the newer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45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1BABDF-8B50-460E-AC5C-061E4A862125}"/>
              </a:ext>
            </a:extLst>
          </p:cNvPr>
          <p:cNvSpPr>
            <a:spLocks noGrp="1"/>
          </p:cNvSpPr>
          <p:nvPr>
            <p:ph idx="1"/>
          </p:nvPr>
        </p:nvSpPr>
        <p:spPr>
          <a:xfrm>
            <a:off x="838200" y="327991"/>
            <a:ext cx="10515600" cy="5848972"/>
          </a:xfrm>
        </p:spPr>
        <p:txBody>
          <a:bodyPr/>
          <a:lstStyle/>
          <a:p>
            <a:pPr algn="l" fontAlgn="base"/>
            <a:r>
              <a:rPr lang="en-GB" b="1" i="0" dirty="0">
                <a:solidFill>
                  <a:srgbClr val="273239"/>
                </a:solidFill>
                <a:effectLst/>
                <a:latin typeface="Times New Roman" panose="02020603050405020304" pitchFamily="18" charset="0"/>
                <a:cs typeface="Times New Roman" panose="02020603050405020304" pitchFamily="18" charset="0"/>
              </a:rPr>
              <a:t>Modularization:</a:t>
            </a:r>
            <a:r>
              <a:rPr lang="en-GB" b="0" i="0" dirty="0">
                <a:solidFill>
                  <a:srgbClr val="273239"/>
                </a:solidFill>
                <a:effectLst/>
                <a:latin typeface="Times New Roman" panose="02020603050405020304" pitchFamily="18" charset="0"/>
                <a:cs typeface="Times New Roman" panose="02020603050405020304" pitchFamily="18" charset="0"/>
              </a:rPr>
              <a:t> Modularization is the process of dividing a software system into multiple independent modules where each module works independently. There are many advantages of Modularization in software engineering. Some of these are given below: </a:t>
            </a:r>
          </a:p>
          <a:p>
            <a:pPr lvl="1" fontAlgn="base">
              <a:buFont typeface="Wingdings" panose="05000000000000000000" pitchFamily="2" charset="2"/>
              <a:buChar char="Ø"/>
            </a:pPr>
            <a:r>
              <a:rPr lang="en-GB" sz="2800" b="0" i="0" dirty="0">
                <a:solidFill>
                  <a:srgbClr val="273239"/>
                </a:solidFill>
                <a:effectLst/>
                <a:latin typeface="Times New Roman" panose="02020603050405020304" pitchFamily="18" charset="0"/>
                <a:cs typeface="Times New Roman" panose="02020603050405020304" pitchFamily="18" charset="0"/>
              </a:rPr>
              <a:t>Easy to understand the system.</a:t>
            </a:r>
          </a:p>
          <a:p>
            <a:pPr lvl="1" fontAlgn="base">
              <a:buFont typeface="Wingdings" panose="05000000000000000000" pitchFamily="2" charset="2"/>
              <a:buChar char="Ø"/>
            </a:pPr>
            <a:r>
              <a:rPr lang="en-GB" sz="2800" b="0" i="0" dirty="0">
                <a:solidFill>
                  <a:srgbClr val="273239"/>
                </a:solidFill>
                <a:effectLst/>
                <a:latin typeface="Times New Roman" panose="02020603050405020304" pitchFamily="18" charset="0"/>
                <a:cs typeface="Times New Roman" panose="02020603050405020304" pitchFamily="18" charset="0"/>
              </a:rPr>
              <a:t>System maintenance is easy.</a:t>
            </a:r>
          </a:p>
          <a:p>
            <a:pPr lvl="1" fontAlgn="base">
              <a:buFont typeface="Wingdings" panose="05000000000000000000" pitchFamily="2" charset="2"/>
              <a:buChar char="Ø"/>
            </a:pPr>
            <a:r>
              <a:rPr lang="en-GB" sz="2800" b="0" i="0" dirty="0">
                <a:solidFill>
                  <a:srgbClr val="273239"/>
                </a:solidFill>
                <a:effectLst/>
                <a:latin typeface="Times New Roman" panose="02020603050405020304" pitchFamily="18" charset="0"/>
                <a:cs typeface="Times New Roman" panose="02020603050405020304" pitchFamily="18" charset="0"/>
              </a:rPr>
              <a:t>A module can be used many times as their requirements. No need to write it again and again.</a:t>
            </a:r>
          </a:p>
          <a:p>
            <a:endParaRPr lang="en-IN" dirty="0"/>
          </a:p>
        </p:txBody>
      </p:sp>
    </p:spTree>
    <p:extLst>
      <p:ext uri="{BB962C8B-B14F-4D97-AF65-F5344CB8AC3E}">
        <p14:creationId xmlns:p14="http://schemas.microsoft.com/office/powerpoint/2010/main" val="208086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99012-FDCD-453E-9919-E18A2202BB77}"/>
              </a:ext>
            </a:extLst>
          </p:cNvPr>
          <p:cNvSpPr>
            <a:spLocks noGrp="1"/>
          </p:cNvSpPr>
          <p:nvPr>
            <p:ph idx="1"/>
          </p:nvPr>
        </p:nvSpPr>
        <p:spPr>
          <a:xfrm>
            <a:off x="838200" y="218661"/>
            <a:ext cx="10515600" cy="5958302"/>
          </a:xfrm>
        </p:spPr>
        <p:txBody>
          <a:bodyPr/>
          <a:lstStyle/>
          <a:p>
            <a:pPr marL="0" indent="0" algn="just">
              <a:buNone/>
            </a:pPr>
            <a:r>
              <a:rPr lang="en-GB" b="1" i="0" dirty="0">
                <a:effectLst/>
                <a:latin typeface="Times New Roman" panose="02020603050405020304" pitchFamily="18" charset="0"/>
                <a:cs typeface="Times New Roman" panose="02020603050405020304" pitchFamily="18" charset="0"/>
              </a:rPr>
              <a:t>Module Coupling</a:t>
            </a:r>
          </a:p>
          <a:p>
            <a:pPr marL="0" indent="0" algn="just">
              <a:buNone/>
            </a:pPr>
            <a:r>
              <a:rPr lang="en-GB" sz="2400" b="0" i="0" dirty="0">
                <a:solidFill>
                  <a:srgbClr val="333333"/>
                </a:solidFill>
                <a:effectLst/>
                <a:latin typeface="Times New Roman" panose="02020603050405020304" pitchFamily="18" charset="0"/>
                <a:cs typeface="Times New Roman" panose="02020603050405020304" pitchFamily="18" charset="0"/>
              </a:rPr>
              <a:t>In software engineering, the coupling is the degree of interdependence between software modules. Two modules that are tightly coupled are strongly dependent on each other. However, two modules that are loosely coupled are not dependent on each other. </a:t>
            </a:r>
            <a:r>
              <a:rPr lang="en-GB" sz="2400" b="1" i="0" dirty="0">
                <a:solidFill>
                  <a:srgbClr val="333333"/>
                </a:solidFill>
                <a:effectLst/>
                <a:latin typeface="Times New Roman" panose="02020603050405020304" pitchFamily="18" charset="0"/>
                <a:cs typeface="Times New Roman" panose="02020603050405020304" pitchFamily="18" charset="0"/>
              </a:rPr>
              <a:t>Uncoupled modules</a:t>
            </a:r>
            <a:r>
              <a:rPr lang="en-GB" sz="2400" b="0" i="0" dirty="0">
                <a:solidFill>
                  <a:srgbClr val="333333"/>
                </a:solidFill>
                <a:effectLst/>
                <a:latin typeface="Times New Roman" panose="02020603050405020304" pitchFamily="18" charset="0"/>
                <a:cs typeface="Times New Roman" panose="02020603050405020304" pitchFamily="18" charset="0"/>
              </a:rPr>
              <a:t> have no interdependence at all within them.</a:t>
            </a:r>
          </a:p>
          <a:p>
            <a:endParaRPr lang="en-IN" dirty="0"/>
          </a:p>
        </p:txBody>
      </p:sp>
      <p:pic>
        <p:nvPicPr>
          <p:cNvPr id="4" name="Picture 3">
            <a:extLst>
              <a:ext uri="{FF2B5EF4-FFF2-40B4-BE49-F238E27FC236}">
                <a16:creationId xmlns:a16="http://schemas.microsoft.com/office/drawing/2014/main" id="{B701B4FF-94D6-4957-A2FA-AA7E86ABB355}"/>
              </a:ext>
            </a:extLst>
          </p:cNvPr>
          <p:cNvPicPr>
            <a:picLocks noChangeAspect="1"/>
          </p:cNvPicPr>
          <p:nvPr/>
        </p:nvPicPr>
        <p:blipFill>
          <a:blip r:embed="rId2"/>
          <a:stretch>
            <a:fillRect/>
          </a:stretch>
        </p:blipFill>
        <p:spPr>
          <a:xfrm>
            <a:off x="2355574" y="2512943"/>
            <a:ext cx="6677439" cy="3338720"/>
          </a:xfrm>
          <a:prstGeom prst="rect">
            <a:avLst/>
          </a:prstGeom>
        </p:spPr>
      </p:pic>
    </p:spTree>
    <p:extLst>
      <p:ext uri="{BB962C8B-B14F-4D97-AF65-F5344CB8AC3E}">
        <p14:creationId xmlns:p14="http://schemas.microsoft.com/office/powerpoint/2010/main" val="85934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AFFD1-41E6-40B4-BB41-89811DD59F45}"/>
              </a:ext>
            </a:extLst>
          </p:cNvPr>
          <p:cNvSpPr>
            <a:spLocks noGrp="1"/>
          </p:cNvSpPr>
          <p:nvPr>
            <p:ph idx="1"/>
          </p:nvPr>
        </p:nvSpPr>
        <p:spPr>
          <a:xfrm>
            <a:off x="457200" y="168965"/>
            <a:ext cx="10896600" cy="6007998"/>
          </a:xfrm>
        </p:spPr>
        <p:txBody>
          <a:bodyPr/>
          <a:lstStyle/>
          <a:p>
            <a:pPr algn="just"/>
            <a:r>
              <a:rPr lang="en-GB" dirty="0">
                <a:latin typeface="Times New Roman" panose="02020603050405020304" pitchFamily="18" charset="0"/>
                <a:cs typeface="Times New Roman" panose="02020603050405020304" pitchFamily="18" charset="0"/>
              </a:rPr>
              <a:t>A good design is the one that has low coupling. </a:t>
            </a:r>
          </a:p>
          <a:p>
            <a:pPr algn="just"/>
            <a:r>
              <a:rPr lang="en-GB" dirty="0">
                <a:latin typeface="Times New Roman" panose="02020603050405020304" pitchFamily="18" charset="0"/>
                <a:cs typeface="Times New Roman" panose="02020603050405020304" pitchFamily="18" charset="0"/>
              </a:rPr>
              <a:t>Coupling is measured by the number of relations between the modules. That is, the coupling increases as the number of calls between modules increase or the amount of shared data is large. </a:t>
            </a:r>
          </a:p>
          <a:p>
            <a:pPr algn="just"/>
            <a:r>
              <a:rPr lang="en-GB" dirty="0">
                <a:latin typeface="Times New Roman" panose="02020603050405020304" pitchFamily="18" charset="0"/>
                <a:cs typeface="Times New Roman" panose="02020603050405020304" pitchFamily="18" charset="0"/>
              </a:rPr>
              <a:t>Thus, it can be said that a design with high coupling will have more errors.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912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1244</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Calibri Light</vt:lpstr>
      <vt:lpstr>Times New Roman</vt:lpstr>
      <vt:lpstr>Wingdings</vt:lpstr>
      <vt:lpstr>Office Theme</vt:lpstr>
      <vt:lpstr>Software Design and Coding</vt:lpstr>
      <vt:lpstr>PowerPoint Presentation</vt:lpstr>
      <vt:lpstr>PowerPoint Presentation</vt:lpstr>
      <vt:lpstr>Design Process</vt:lpstr>
      <vt:lpstr>Design Approaches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Oriented Design</vt:lpstr>
      <vt:lpstr>User Interface Design</vt:lpstr>
      <vt:lpstr>UI Design Principles</vt:lpstr>
      <vt:lpstr>Coding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Cohesion and Coupling</dc:title>
  <dc:creator>sonali vyas</dc:creator>
  <cp:lastModifiedBy>Dr. Sonali Vyas</cp:lastModifiedBy>
  <cp:revision>38</cp:revision>
  <dcterms:created xsi:type="dcterms:W3CDTF">2021-12-10T05:44:03Z</dcterms:created>
  <dcterms:modified xsi:type="dcterms:W3CDTF">2023-10-12T04:04:31Z</dcterms:modified>
</cp:coreProperties>
</file>