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355" r:id="rId2"/>
    <p:sldId id="366" r:id="rId3"/>
    <p:sldId id="367" r:id="rId4"/>
    <p:sldId id="368" r:id="rId5"/>
    <p:sldId id="369" r:id="rId6"/>
    <p:sldId id="370" r:id="rId7"/>
    <p:sldId id="371" r:id="rId8"/>
    <p:sldId id="372" r:id="rId9"/>
    <p:sldId id="373" r:id="rId10"/>
    <p:sldId id="374" r:id="rId11"/>
    <p:sldId id="375" r:id="rId12"/>
    <p:sldId id="376" r:id="rId13"/>
    <p:sldId id="377" r:id="rId14"/>
    <p:sldId id="378" r:id="rId15"/>
    <p:sldId id="379" r:id="rId16"/>
    <p:sldId id="380" r:id="rId17"/>
    <p:sldId id="381" r:id="rId18"/>
    <p:sldId id="386" r:id="rId19"/>
    <p:sldId id="382" r:id="rId20"/>
    <p:sldId id="383" r:id="rId21"/>
    <p:sldId id="384" r:id="rId22"/>
    <p:sldId id="385" r:id="rId23"/>
    <p:sldId id="387" r:id="rId24"/>
    <p:sldId id="358" r:id="rId25"/>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snapToGrid="0" snapToObjects="1">
      <p:cViewPr varScale="1">
        <p:scale>
          <a:sx n="63" d="100"/>
          <a:sy n="63" d="100"/>
        </p:scale>
        <p:origin x="744" y="6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11/8/2023</a:t>
            </a:fld>
            <a:endParaRPr lang="en-US"/>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11/8/2023</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11/8/2023</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11/8/2023</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11/8/2023</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532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2735"/>
            <a:ext cx="10972800" cy="1253613"/>
          </a:xfrm>
        </p:spPr>
        <p:txBody>
          <a:bodyPr/>
          <a:lstStyle/>
          <a:p>
            <a:r>
              <a:rPr lang="en-IN" b="1" dirty="0"/>
              <a:t>Hash Function</a:t>
            </a:r>
            <a:endParaRPr lang="en-IN" dirty="0"/>
          </a:p>
        </p:txBody>
      </p:sp>
      <p:sp>
        <p:nvSpPr>
          <p:cNvPr id="3" name="Content Placeholder 2"/>
          <p:cNvSpPr>
            <a:spLocks noGrp="1"/>
          </p:cNvSpPr>
          <p:nvPr>
            <p:ph idx="1"/>
          </p:nvPr>
        </p:nvSpPr>
        <p:spPr>
          <a:xfrm>
            <a:off x="762000" y="1504335"/>
            <a:ext cx="10972800" cy="4774229"/>
          </a:xfrm>
        </p:spPr>
        <p:txBody>
          <a:bodyPr>
            <a:normAutofit lnSpcReduction="10000"/>
          </a:bodyPr>
          <a:lstStyle/>
          <a:p>
            <a:r>
              <a:rPr lang="en-US" sz="2800" dirty="0"/>
              <a:t>The two heuristic methods are</a:t>
            </a:r>
            <a:r>
              <a:rPr lang="en-US" sz="2800" i="1" dirty="0"/>
              <a:t> </a:t>
            </a:r>
            <a:r>
              <a:rPr lang="en-US" sz="2800" b="1" i="1" dirty="0"/>
              <a:t>hashing by division</a:t>
            </a:r>
            <a:r>
              <a:rPr lang="en-US" sz="2800" dirty="0"/>
              <a:t> and </a:t>
            </a:r>
            <a:r>
              <a:rPr lang="en-US" sz="2800" b="1" i="1" dirty="0"/>
              <a:t>hashing by multiplication</a:t>
            </a:r>
            <a:r>
              <a:rPr lang="en-US" sz="2800" dirty="0"/>
              <a:t> which are as follows</a:t>
            </a:r>
            <a:r>
              <a:rPr lang="en-US" sz="2800" dirty="0" smtClean="0"/>
              <a:t>:</a:t>
            </a:r>
          </a:p>
          <a:p>
            <a:endParaRPr lang="en-US" sz="2800" dirty="0"/>
          </a:p>
          <a:p>
            <a:r>
              <a:rPr lang="en-US" sz="2800" b="1" dirty="0"/>
              <a:t>The mod </a:t>
            </a:r>
            <a:r>
              <a:rPr lang="en-US" sz="2800" b="1" dirty="0" smtClean="0"/>
              <a:t>method (The division Method):</a:t>
            </a:r>
            <a:r>
              <a:rPr lang="en-US" sz="2800" dirty="0" smtClean="0"/>
              <a:t> </a:t>
            </a:r>
            <a:endParaRPr lang="en-US" sz="2800" dirty="0"/>
          </a:p>
          <a:p>
            <a:pPr lvl="1"/>
            <a:r>
              <a:rPr lang="en-US" dirty="0"/>
              <a:t>In this method for creating hash functions, we map a key into one of the slots of table by taking the remainder of key divided by </a:t>
            </a:r>
            <a:r>
              <a:rPr lang="en-US" dirty="0" err="1"/>
              <a:t>table_size</a:t>
            </a:r>
            <a:r>
              <a:rPr lang="en-US" dirty="0"/>
              <a:t>. </a:t>
            </a:r>
            <a:endParaRPr lang="en-US" dirty="0" smtClean="0"/>
          </a:p>
          <a:p>
            <a:pPr lvl="1"/>
            <a:r>
              <a:rPr lang="en-US" dirty="0" smtClean="0"/>
              <a:t>That </a:t>
            </a:r>
            <a:r>
              <a:rPr lang="en-US" dirty="0"/>
              <a:t>is, </a:t>
            </a:r>
            <a:r>
              <a:rPr lang="en-US" dirty="0" smtClean="0"/>
              <a:t>the </a:t>
            </a:r>
            <a:r>
              <a:rPr lang="en-US" dirty="0"/>
              <a:t>hash function is </a:t>
            </a:r>
            <a:endParaRPr lang="en-US" dirty="0" smtClean="0"/>
          </a:p>
          <a:p>
            <a:pPr marL="457188" lvl="1" indent="0">
              <a:buNone/>
            </a:pPr>
            <a:endParaRPr lang="en-US" dirty="0" smtClean="0"/>
          </a:p>
          <a:p>
            <a:pPr marL="0" lvl="0" indent="0" defTabSz="914400" eaLnBrk="0" fontAlgn="base" hangingPunct="0">
              <a:spcBef>
                <a:spcPct val="0"/>
              </a:spcBef>
              <a:spcAft>
                <a:spcPct val="0"/>
              </a:spcAft>
              <a:buNone/>
            </a:pPr>
            <a:r>
              <a:rPr lang="en-US" altLang="en-US" sz="2800" dirty="0" smtClean="0">
                <a:latin typeface="Arial Unicode MS"/>
              </a:rPr>
              <a:t>                                        h(key</a:t>
            </a:r>
            <a:r>
              <a:rPr lang="en-US" altLang="en-US" sz="2800" dirty="0">
                <a:latin typeface="Arial Unicode MS"/>
              </a:rPr>
              <a:t>) = key </a:t>
            </a:r>
            <a:r>
              <a:rPr lang="en-US" altLang="en-US" sz="2800" b="1" dirty="0">
                <a:latin typeface="Arial Unicode MS"/>
              </a:rPr>
              <a:t>mod</a:t>
            </a:r>
            <a:r>
              <a:rPr lang="en-US" altLang="en-US" sz="2800" dirty="0">
                <a:latin typeface="Arial Unicode MS"/>
              </a:rPr>
              <a:t> </a:t>
            </a:r>
            <a:r>
              <a:rPr lang="en-US" altLang="en-US" sz="2800" dirty="0" err="1">
                <a:latin typeface="Arial Unicode MS"/>
              </a:rPr>
              <a:t>table_size</a:t>
            </a:r>
            <a:r>
              <a:rPr lang="en-US" altLang="en-US" sz="2800" dirty="0">
                <a:latin typeface="Arial Unicode MS"/>
              </a:rPr>
              <a:t> </a:t>
            </a:r>
            <a:endParaRPr lang="en-US" altLang="en-US" sz="2800" dirty="0" smtClean="0">
              <a:latin typeface="Arial Unicode MS"/>
            </a:endParaRPr>
          </a:p>
          <a:p>
            <a:pPr marL="0" lvl="0" indent="0" defTabSz="914400" eaLnBrk="0" fontAlgn="base" hangingPunct="0">
              <a:spcBef>
                <a:spcPct val="0"/>
              </a:spcBef>
              <a:spcAft>
                <a:spcPct val="0"/>
              </a:spcAft>
              <a:buNone/>
            </a:pPr>
            <a:r>
              <a:rPr lang="en-US" altLang="en-US" sz="2800" dirty="0">
                <a:latin typeface="Arial Unicode MS"/>
              </a:rPr>
              <a:t> </a:t>
            </a:r>
            <a:r>
              <a:rPr lang="en-US" altLang="en-US" sz="2800" dirty="0" smtClean="0">
                <a:latin typeface="Arial Unicode MS"/>
              </a:rPr>
              <a:t>                                       i.e</a:t>
            </a:r>
            <a:r>
              <a:rPr lang="en-US" altLang="en-US" sz="2800" dirty="0">
                <a:latin typeface="Arial Unicode MS"/>
              </a:rPr>
              <a:t>. key % </a:t>
            </a:r>
            <a:r>
              <a:rPr lang="en-US" altLang="en-US" sz="2800" dirty="0" err="1">
                <a:latin typeface="Arial Unicode MS"/>
              </a:rPr>
              <a:t>table_size</a:t>
            </a:r>
            <a:r>
              <a:rPr lang="en-US" altLang="en-US" sz="2800" dirty="0"/>
              <a:t> </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2108129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1729"/>
            <a:ext cx="10972800" cy="1194619"/>
          </a:xfrm>
        </p:spPr>
        <p:txBody>
          <a:bodyPr/>
          <a:lstStyle/>
          <a:p>
            <a:r>
              <a:rPr lang="en-IN" b="1" dirty="0"/>
              <a:t>Hash Function</a:t>
            </a:r>
            <a:endParaRPr lang="en-IN" dirty="0"/>
          </a:p>
        </p:txBody>
      </p:sp>
      <p:sp>
        <p:nvSpPr>
          <p:cNvPr id="3" name="Content Placeholder 2"/>
          <p:cNvSpPr>
            <a:spLocks noGrp="1"/>
          </p:cNvSpPr>
          <p:nvPr>
            <p:ph idx="1"/>
          </p:nvPr>
        </p:nvSpPr>
        <p:spPr>
          <a:xfrm>
            <a:off x="762000" y="1386348"/>
            <a:ext cx="10972800" cy="4439265"/>
          </a:xfrm>
        </p:spPr>
        <p:txBody>
          <a:bodyPr>
            <a:normAutofit lnSpcReduction="10000"/>
          </a:bodyPr>
          <a:lstStyle/>
          <a:p>
            <a:pPr marL="0" indent="0">
              <a:buNone/>
            </a:pPr>
            <a:r>
              <a:rPr lang="en-US" sz="2800" b="1" dirty="0"/>
              <a:t>Example</a:t>
            </a:r>
            <a:r>
              <a:rPr lang="en-US" sz="2800" b="1" dirty="0" smtClean="0"/>
              <a:t>: Considering a table size of 17.</a:t>
            </a:r>
            <a:endParaRPr lang="en-US" sz="2800" dirty="0"/>
          </a:p>
          <a:p>
            <a:pPr marL="0" indent="0">
              <a:buNone/>
            </a:pPr>
            <a:endParaRPr lang="en-US" sz="2800" dirty="0"/>
          </a:p>
          <a:p>
            <a:r>
              <a:rPr lang="en-US" sz="2800" dirty="0" smtClean="0"/>
              <a:t>For </a:t>
            </a:r>
            <a:r>
              <a:rPr lang="en-US" sz="2800" b="1" dirty="0"/>
              <a:t>key = </a:t>
            </a:r>
            <a:r>
              <a:rPr lang="en-US" sz="2800" b="1" dirty="0" smtClean="0"/>
              <a:t>37599</a:t>
            </a:r>
            <a:r>
              <a:rPr lang="en-US" sz="2800" dirty="0" smtClean="0"/>
              <a:t>, </a:t>
            </a:r>
            <a:r>
              <a:rPr lang="en-US" sz="2800" dirty="0"/>
              <a:t>its hash is </a:t>
            </a:r>
          </a:p>
          <a:p>
            <a:pPr marL="0" lvl="0" indent="0" defTabSz="914400" eaLnBrk="0" fontAlgn="base" hangingPunct="0">
              <a:spcBef>
                <a:spcPct val="0"/>
              </a:spcBef>
              <a:spcAft>
                <a:spcPct val="0"/>
              </a:spcAft>
              <a:buNone/>
            </a:pPr>
            <a:r>
              <a:rPr lang="en-US" altLang="en-US" sz="2800" dirty="0" smtClean="0">
                <a:latin typeface="Arial Unicode MS"/>
              </a:rPr>
              <a:t>             </a:t>
            </a:r>
            <a:r>
              <a:rPr lang="en-US" altLang="en-US" sz="2800" dirty="0" smtClean="0">
                <a:latin typeface="Arial Unicode MS"/>
              </a:rPr>
              <a:t>37599 </a:t>
            </a:r>
            <a:r>
              <a:rPr lang="en-US" altLang="en-US" sz="2800" dirty="0">
                <a:latin typeface="Arial Unicode MS"/>
              </a:rPr>
              <a:t>% 17 = 12</a:t>
            </a:r>
            <a:r>
              <a:rPr lang="en-US" altLang="en-US" sz="2800" dirty="0"/>
              <a:t> </a:t>
            </a:r>
            <a:endParaRPr lang="en-US" altLang="en-US" sz="2800" dirty="0" smtClean="0"/>
          </a:p>
          <a:p>
            <a:pPr marL="0" lvl="0" indent="0" defTabSz="914400" eaLnBrk="0" fontAlgn="base" hangingPunct="0">
              <a:spcBef>
                <a:spcPct val="0"/>
              </a:spcBef>
              <a:spcAft>
                <a:spcPct val="0"/>
              </a:spcAft>
              <a:buNone/>
            </a:pPr>
            <a:endParaRPr lang="en-US" altLang="en-US" sz="2800" dirty="0"/>
          </a:p>
          <a:p>
            <a:pPr defTabSz="914400" eaLnBrk="0" fontAlgn="base" hangingPunct="0">
              <a:spcBef>
                <a:spcPct val="0"/>
              </a:spcBef>
              <a:spcAft>
                <a:spcPct val="0"/>
              </a:spcAft>
            </a:pPr>
            <a:r>
              <a:rPr lang="en-US" sz="2800" dirty="0" smtClean="0"/>
              <a:t>But </a:t>
            </a:r>
            <a:r>
              <a:rPr lang="en-US" sz="2800" dirty="0"/>
              <a:t>for </a:t>
            </a:r>
            <a:r>
              <a:rPr lang="en-US" sz="2800" b="1" dirty="0"/>
              <a:t>key = 573</a:t>
            </a:r>
            <a:r>
              <a:rPr lang="en-US" sz="2800" dirty="0"/>
              <a:t>, its hash function is also </a:t>
            </a:r>
            <a:endParaRPr lang="en-US" sz="2800" dirty="0" smtClean="0"/>
          </a:p>
          <a:p>
            <a:pPr marL="0" indent="0" defTabSz="914400" eaLnBrk="0" fontAlgn="base" hangingPunct="0">
              <a:spcBef>
                <a:spcPct val="0"/>
              </a:spcBef>
              <a:spcAft>
                <a:spcPct val="0"/>
              </a:spcAft>
              <a:buNone/>
            </a:pPr>
            <a:r>
              <a:rPr lang="en-US" altLang="en-US" sz="2800" dirty="0" smtClean="0">
                <a:latin typeface="Arial Unicode MS"/>
              </a:rPr>
              <a:t>              573 </a:t>
            </a:r>
            <a:r>
              <a:rPr lang="en-US" altLang="en-US" sz="2800" dirty="0">
                <a:latin typeface="Arial Unicode MS"/>
              </a:rPr>
              <a:t>% </a:t>
            </a:r>
            <a:r>
              <a:rPr lang="en-US" altLang="en-US" sz="2800" dirty="0" smtClean="0">
                <a:latin typeface="Arial Unicode MS"/>
              </a:rPr>
              <a:t>17 </a:t>
            </a:r>
            <a:r>
              <a:rPr lang="en-US" altLang="en-US" sz="2800" dirty="0">
                <a:latin typeface="Arial Unicode MS"/>
              </a:rPr>
              <a:t>= 12</a:t>
            </a:r>
            <a:r>
              <a:rPr lang="en-US" altLang="en-US" sz="2800" dirty="0"/>
              <a:t> </a:t>
            </a:r>
            <a:endParaRPr lang="en-US" altLang="en-US" sz="2800" dirty="0" smtClean="0"/>
          </a:p>
          <a:p>
            <a:pPr marL="0" indent="0" defTabSz="914400" eaLnBrk="0" fontAlgn="base" hangingPunct="0">
              <a:spcBef>
                <a:spcPct val="0"/>
              </a:spcBef>
              <a:spcAft>
                <a:spcPct val="0"/>
              </a:spcAft>
              <a:buNone/>
            </a:pPr>
            <a:endParaRPr lang="en-US" altLang="en-US" sz="2800" dirty="0" smtClean="0"/>
          </a:p>
          <a:p>
            <a:pPr marL="0" indent="0" defTabSz="914400" eaLnBrk="0" fontAlgn="base" hangingPunct="0">
              <a:spcBef>
                <a:spcPct val="0"/>
              </a:spcBef>
              <a:spcAft>
                <a:spcPct val="0"/>
              </a:spcAft>
              <a:buNone/>
            </a:pPr>
            <a:r>
              <a:rPr lang="en-US" sz="2800" dirty="0"/>
              <a:t>Hence it can be seen that by this hash function, many keys can have the same hash. This is called </a:t>
            </a:r>
            <a:r>
              <a:rPr lang="en-US" sz="2800" b="1" dirty="0"/>
              <a:t>Collision</a:t>
            </a:r>
            <a:r>
              <a:rPr lang="en-US" sz="2800" dirty="0"/>
              <a:t>.</a:t>
            </a:r>
            <a:endParaRPr lang="en-US" altLang="en-US" sz="2800" dirty="0">
              <a:latin typeface="Arial" panose="020B0604020202020204" pitchFamily="34" charset="0"/>
            </a:endParaRPr>
          </a:p>
          <a:p>
            <a:pPr marL="0" lvl="0" indent="0" defTabSz="914400" eaLnBrk="0" fontAlgn="base" hangingPunct="0">
              <a:spcBef>
                <a:spcPct val="0"/>
              </a:spcBef>
              <a:spcAft>
                <a:spcPct val="0"/>
              </a:spcAft>
              <a:buNone/>
            </a:pPr>
            <a:endParaRPr lang="en-US" sz="2800" dirty="0" smtClean="0"/>
          </a:p>
          <a:p>
            <a:pPr marL="0" lvl="0" indent="0" defTabSz="914400" eaLnBrk="0" fontAlgn="base" hangingPunct="0">
              <a:spcBef>
                <a:spcPct val="0"/>
              </a:spcBef>
              <a:spcAft>
                <a:spcPct val="0"/>
              </a:spcAft>
              <a:buNone/>
            </a:pPr>
            <a:endParaRPr lang="en-US" altLang="en-US" sz="2800" dirty="0">
              <a:latin typeface="Arial" panose="020B0604020202020204" pitchFamily="34" charset="0"/>
            </a:endParaRPr>
          </a:p>
        </p:txBody>
      </p:sp>
    </p:spTree>
    <p:extLst>
      <p:ext uri="{BB962C8B-B14F-4D97-AF65-F5344CB8AC3E}">
        <p14:creationId xmlns:p14="http://schemas.microsoft.com/office/powerpoint/2010/main" val="225496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Hash Function</a:t>
            </a:r>
            <a:endParaRPr lang="en-IN" dirty="0"/>
          </a:p>
        </p:txBody>
      </p:sp>
      <p:sp>
        <p:nvSpPr>
          <p:cNvPr id="3" name="Content Placeholder 2"/>
          <p:cNvSpPr>
            <a:spLocks noGrp="1"/>
          </p:cNvSpPr>
          <p:nvPr>
            <p:ph idx="1"/>
          </p:nvPr>
        </p:nvSpPr>
        <p:spPr/>
        <p:txBody>
          <a:bodyPr>
            <a:normAutofit/>
          </a:bodyPr>
          <a:lstStyle/>
          <a:p>
            <a:r>
              <a:rPr lang="en-US" sz="2800" b="1" dirty="0">
                <a:latin typeface="Times New Roman" panose="02020603050405020304" pitchFamily="18" charset="0"/>
                <a:cs typeface="Times New Roman" panose="02020603050405020304" pitchFamily="18" charset="0"/>
              </a:rPr>
              <a:t>Multiplication Method</a:t>
            </a:r>
          </a:p>
          <a:p>
            <a:pPr marL="0" indent="0">
              <a:buNone/>
            </a:pPr>
            <a:r>
              <a:rPr lang="en-US" sz="2800" dirty="0" smtClean="0">
                <a:latin typeface="Times New Roman" panose="02020603050405020304" pitchFamily="18" charset="0"/>
                <a:cs typeface="Times New Roman" panose="02020603050405020304" pitchFamily="18" charset="0"/>
              </a:rPr>
              <a:t>    The </a:t>
            </a:r>
            <a:r>
              <a:rPr lang="en-US" sz="2800" dirty="0">
                <a:latin typeface="Times New Roman" panose="02020603050405020304" pitchFamily="18" charset="0"/>
                <a:cs typeface="Times New Roman" panose="02020603050405020304" pitchFamily="18" charset="0"/>
              </a:rPr>
              <a:t>hash function used for the multiplication method is </a:t>
            </a:r>
            <a:r>
              <a:rPr lang="en-US" sz="2800" dirty="0" smtClean="0">
                <a:latin typeface="Times New Roman" panose="02020603050405020304" pitchFamily="18" charset="0"/>
                <a:cs typeface="Times New Roman" panose="02020603050405020304" pitchFamily="18" charset="0"/>
              </a:rPr>
              <a:t>:</a:t>
            </a:r>
          </a:p>
          <a:p>
            <a:pPr marL="0" indent="0">
              <a:buNone/>
            </a:pPr>
            <a:endParaRPr lang="en-US" sz="2800" dirty="0" smtClean="0">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None/>
            </a:pP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               </a:t>
            </a:r>
            <a:r>
              <a:rPr lang="en-US" altLang="en-US" sz="2800" b="1" i="1" dirty="0" smtClean="0">
                <a:latin typeface="Times New Roman" panose="02020603050405020304" pitchFamily="18" charset="0"/>
                <a:cs typeface="Times New Roman" panose="02020603050405020304" pitchFamily="18" charset="0"/>
              </a:rPr>
              <a:t>h(k</a:t>
            </a:r>
            <a:r>
              <a:rPr lang="en-US" altLang="en-US" sz="2800" b="1" i="1" dirty="0">
                <a:latin typeface="Times New Roman" panose="02020603050405020304" pitchFamily="18" charset="0"/>
                <a:cs typeface="Times New Roman" panose="02020603050405020304" pitchFamily="18" charset="0"/>
              </a:rPr>
              <a:t>) = floor( n( kA mod 1 ) ) </a:t>
            </a:r>
            <a:endParaRPr lang="en-US" altLang="en-US" sz="2800" b="1" i="1" dirty="0" smtClean="0">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None/>
            </a:pPr>
            <a:endParaRPr lang="en-US" altLang="en-US" sz="2800" b="1" i="1" dirty="0" smtClean="0">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None/>
            </a:pPr>
            <a:r>
              <a:rPr lang="en-US" sz="2800" dirty="0">
                <a:latin typeface="Times New Roman" panose="02020603050405020304" pitchFamily="18" charset="0"/>
                <a:cs typeface="Times New Roman" panose="02020603050405020304" pitchFamily="18" charset="0"/>
              </a:rPr>
              <a:t>Here, </a:t>
            </a:r>
            <a:r>
              <a:rPr lang="en-US" sz="2800" b="1" dirty="0">
                <a:latin typeface="Times New Roman" panose="02020603050405020304" pitchFamily="18" charset="0"/>
                <a:cs typeface="Times New Roman" panose="02020603050405020304" pitchFamily="18" charset="0"/>
              </a:rPr>
              <a:t>k is the key </a:t>
            </a:r>
            <a:r>
              <a:rPr lang="en-US" sz="2800" dirty="0">
                <a:latin typeface="Times New Roman" panose="02020603050405020304" pitchFamily="18" charset="0"/>
                <a:cs typeface="Times New Roman" panose="02020603050405020304" pitchFamily="18" charset="0"/>
              </a:rPr>
              <a:t>and </a:t>
            </a:r>
            <a:r>
              <a:rPr lang="en-US" sz="2800" b="1" dirty="0">
                <a:latin typeface="Times New Roman" panose="02020603050405020304" pitchFamily="18" charset="0"/>
                <a:cs typeface="Times New Roman" panose="02020603050405020304" pitchFamily="18" charset="0"/>
              </a:rPr>
              <a:t>A can be any constant value between 0 and 1</a:t>
            </a:r>
            <a:r>
              <a:rPr lang="en-US" sz="2800" dirty="0" smtClean="0">
                <a:latin typeface="Times New Roman" panose="02020603050405020304" pitchFamily="18" charset="0"/>
                <a:cs typeface="Times New Roman" panose="02020603050405020304" pitchFamily="18" charset="0"/>
              </a:rPr>
              <a:t>.</a:t>
            </a:r>
          </a:p>
          <a:p>
            <a:pPr marL="0" lvl="0" indent="0" defTabSz="914400" eaLnBrk="0" fontAlgn="base" hangingPunct="0">
              <a:spcBef>
                <a:spcPct val="0"/>
              </a:spcBef>
              <a:spcAft>
                <a:spcPct val="0"/>
              </a:spcAft>
              <a:buNone/>
            </a:pPr>
            <a:r>
              <a:rPr lang="en-US" sz="2800" dirty="0" smtClean="0">
                <a:latin typeface="Times New Roman" panose="02020603050405020304" pitchFamily="18" charset="0"/>
                <a:cs typeface="Times New Roman" panose="02020603050405020304" pitchFamily="18" charset="0"/>
              </a:rPr>
              <a:t>Both </a:t>
            </a:r>
            <a:r>
              <a:rPr lang="en-US" sz="2800" dirty="0">
                <a:latin typeface="Times New Roman" panose="02020603050405020304" pitchFamily="18" charset="0"/>
                <a:cs typeface="Times New Roman" panose="02020603050405020304" pitchFamily="18" charset="0"/>
              </a:rPr>
              <a:t>k and A are multiplied and their fractional part is separated. </a:t>
            </a:r>
            <a:endParaRPr lang="en-US" sz="2800" dirty="0" smtClean="0">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None/>
            </a:pPr>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is then multiplied with </a:t>
            </a:r>
            <a:r>
              <a:rPr lang="en-US" sz="2800" b="1" dirty="0" smtClean="0">
                <a:latin typeface="Times New Roman" panose="02020603050405020304" pitchFamily="18" charset="0"/>
                <a:cs typeface="Times New Roman" panose="02020603050405020304" pitchFamily="18" charset="0"/>
              </a:rPr>
              <a:t>n (table size)</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to get the hash value.</a:t>
            </a:r>
            <a:endParaRPr lang="en-US" altLang="en-US" sz="2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385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Hash Function</a:t>
            </a:r>
            <a:endParaRPr lang="en-IN" dirty="0"/>
          </a:p>
        </p:txBody>
      </p:sp>
      <p:sp>
        <p:nvSpPr>
          <p:cNvPr id="3" name="Content Placeholder 2"/>
          <p:cNvSpPr>
            <a:spLocks noGrp="1"/>
          </p:cNvSpPr>
          <p:nvPr>
            <p:ph idx="1"/>
          </p:nvPr>
        </p:nvSpPr>
        <p:spPr>
          <a:xfrm>
            <a:off x="762000" y="1752601"/>
            <a:ext cx="10972799" cy="4525963"/>
          </a:xfrm>
        </p:spPr>
        <p:txBody>
          <a:bodyPr>
            <a:normAutofit lnSpcReduction="10000"/>
          </a:bodyPr>
          <a:lstStyle/>
          <a:p>
            <a:pPr marL="0" indent="0">
              <a:buNone/>
            </a:pPr>
            <a:r>
              <a:rPr lang="en-US" sz="2800" dirty="0">
                <a:latin typeface="Times New Roman" panose="02020603050405020304" pitchFamily="18" charset="0"/>
                <a:cs typeface="Times New Roman" panose="02020603050405020304" pitchFamily="18" charset="0"/>
              </a:rPr>
              <a:t>An example of the Multiplication Method is as follows</a:t>
            </a:r>
            <a:r>
              <a:rPr lang="en-US" sz="2800" dirty="0" smtClean="0">
                <a:latin typeface="Times New Roman" panose="02020603050405020304" pitchFamily="18" charset="0"/>
                <a:cs typeface="Times New Roman" panose="02020603050405020304" pitchFamily="18" charset="0"/>
              </a:rPr>
              <a:t>:</a:t>
            </a:r>
          </a:p>
          <a:p>
            <a:pPr marL="0" indent="0">
              <a:buNone/>
            </a:pPr>
            <a:endParaRPr lang="en-IN" sz="2800" dirty="0" smtClean="0">
              <a:latin typeface="Times New Roman" panose="02020603050405020304" pitchFamily="18" charset="0"/>
              <a:cs typeface="Times New Roman" panose="02020603050405020304" pitchFamily="18" charset="0"/>
            </a:endParaRPr>
          </a:p>
          <a:p>
            <a:r>
              <a:rPr lang="en-US" altLang="en-US" sz="2800" b="1" dirty="0" smtClean="0">
                <a:latin typeface="Times New Roman" panose="02020603050405020304" pitchFamily="18" charset="0"/>
                <a:cs typeface="Times New Roman" panose="02020603050405020304" pitchFamily="18" charset="0"/>
              </a:rPr>
              <a:t>k=123 </a:t>
            </a:r>
          </a:p>
          <a:p>
            <a:r>
              <a:rPr lang="en-US" altLang="en-US" sz="2800" b="1" dirty="0" smtClean="0">
                <a:latin typeface="Times New Roman" panose="02020603050405020304" pitchFamily="18" charset="0"/>
                <a:cs typeface="Times New Roman" panose="02020603050405020304" pitchFamily="18" charset="0"/>
              </a:rPr>
              <a:t>n=100 </a:t>
            </a:r>
          </a:p>
          <a:p>
            <a:r>
              <a:rPr lang="en-US" altLang="en-US" sz="2800" b="1" dirty="0" smtClean="0">
                <a:latin typeface="Times New Roman" panose="02020603050405020304" pitchFamily="18" charset="0"/>
                <a:cs typeface="Times New Roman" panose="02020603050405020304" pitchFamily="18" charset="0"/>
              </a:rPr>
              <a:t>A=0.618033 </a:t>
            </a:r>
          </a:p>
          <a:p>
            <a:r>
              <a:rPr lang="en-US" altLang="en-US" sz="2800" dirty="0" smtClean="0">
                <a:latin typeface="Times New Roman" panose="02020603050405020304" pitchFamily="18" charset="0"/>
                <a:cs typeface="Times New Roman" panose="02020603050405020304" pitchFamily="18" charset="0"/>
              </a:rPr>
              <a:t>h(123</a:t>
            </a:r>
            <a:r>
              <a:rPr lang="en-US" altLang="en-US" sz="2800" dirty="0">
                <a:latin typeface="Times New Roman" panose="02020603050405020304" pitchFamily="18" charset="0"/>
                <a:cs typeface="Times New Roman" panose="02020603050405020304" pitchFamily="18" charset="0"/>
              </a:rPr>
              <a:t>) = 100 (123 * 0.618033 mod 1) </a:t>
            </a:r>
            <a:endParaRPr lang="en-US" altLang="en-US" sz="2800" dirty="0" smtClean="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          = </a:t>
            </a:r>
            <a:r>
              <a:rPr lang="en-US" altLang="en-US" sz="2800" dirty="0">
                <a:latin typeface="Times New Roman" panose="02020603050405020304" pitchFamily="18" charset="0"/>
                <a:cs typeface="Times New Roman" panose="02020603050405020304" pitchFamily="18" charset="0"/>
              </a:rPr>
              <a:t>100 (76.018059 mod 1) </a:t>
            </a:r>
            <a:endParaRPr lang="en-US" altLang="en-US" sz="2800" dirty="0" smtClean="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          = </a:t>
            </a:r>
            <a:r>
              <a:rPr lang="en-US" altLang="en-US" sz="2800" dirty="0">
                <a:latin typeface="Times New Roman" panose="02020603050405020304" pitchFamily="18" charset="0"/>
                <a:cs typeface="Times New Roman" panose="02020603050405020304" pitchFamily="18" charset="0"/>
              </a:rPr>
              <a:t>100 (0.018059) </a:t>
            </a:r>
            <a:endParaRPr lang="en-US" altLang="en-US" sz="2800" dirty="0" smtClean="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          = </a:t>
            </a:r>
            <a:r>
              <a:rPr lang="en-US" altLang="en-US" sz="2800" dirty="0">
                <a:latin typeface="Times New Roman" panose="02020603050405020304" pitchFamily="18" charset="0"/>
                <a:cs typeface="Times New Roman" panose="02020603050405020304" pitchFamily="18" charset="0"/>
              </a:rPr>
              <a:t>1 </a:t>
            </a:r>
          </a:p>
        </p:txBody>
      </p:sp>
    </p:spTree>
    <p:extLst>
      <p:ext uri="{BB962C8B-B14F-4D97-AF65-F5344CB8AC3E}">
        <p14:creationId xmlns:p14="http://schemas.microsoft.com/office/powerpoint/2010/main" val="97061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Hash Function</a:t>
            </a:r>
            <a:endParaRPr lang="en-IN" dirty="0"/>
          </a:p>
        </p:txBody>
      </p:sp>
      <p:sp>
        <p:nvSpPr>
          <p:cNvPr id="3" name="Content Placeholder 2"/>
          <p:cNvSpPr>
            <a:spLocks noGrp="1"/>
          </p:cNvSpPr>
          <p:nvPr>
            <p:ph idx="1"/>
          </p:nvPr>
        </p:nvSpPr>
        <p:spPr>
          <a:xfrm>
            <a:off x="762000" y="1752601"/>
            <a:ext cx="10972800" cy="4249993"/>
          </a:xfrm>
        </p:spPr>
        <p:txBody>
          <a:bodyPr>
            <a:normAutofit fontScale="92500" lnSpcReduction="10000"/>
          </a:bodyPr>
          <a:lstStyle/>
          <a:p>
            <a:pPr algn="just"/>
            <a:r>
              <a:rPr lang="en-IN" b="1" dirty="0"/>
              <a:t>Mid Square </a:t>
            </a:r>
            <a:r>
              <a:rPr lang="en-IN" b="1" dirty="0" smtClean="0"/>
              <a:t>Method</a:t>
            </a:r>
          </a:p>
          <a:p>
            <a:pPr algn="just"/>
            <a:endParaRPr lang="en-IN" b="1" dirty="0" smtClean="0"/>
          </a:p>
          <a:p>
            <a:pPr marL="0" indent="0" algn="just">
              <a:buNone/>
            </a:pPr>
            <a:r>
              <a:rPr lang="en-US" dirty="0"/>
              <a:t>The mid square method is a very good hash function. </a:t>
            </a:r>
            <a:endParaRPr lang="en-US" dirty="0" smtClean="0"/>
          </a:p>
          <a:p>
            <a:pPr marL="0" indent="0" algn="just">
              <a:buNone/>
            </a:pPr>
            <a:endParaRPr lang="en-US" dirty="0" smtClean="0"/>
          </a:p>
          <a:p>
            <a:pPr marL="0" indent="0" algn="just">
              <a:buNone/>
            </a:pPr>
            <a:r>
              <a:rPr lang="en-US" dirty="0" smtClean="0"/>
              <a:t>It </a:t>
            </a:r>
            <a:r>
              <a:rPr lang="en-US" dirty="0"/>
              <a:t>involves squaring the value of the key and then extracting the middle </a:t>
            </a:r>
            <a:r>
              <a:rPr lang="en-US" b="1" dirty="0"/>
              <a:t>r</a:t>
            </a:r>
            <a:r>
              <a:rPr lang="en-US" dirty="0"/>
              <a:t> digits as the hash value. </a:t>
            </a:r>
            <a:endParaRPr lang="en-US" dirty="0" smtClean="0"/>
          </a:p>
          <a:p>
            <a:pPr marL="0" indent="0" algn="just">
              <a:buNone/>
            </a:pPr>
            <a:endParaRPr lang="en-US" dirty="0" smtClean="0"/>
          </a:p>
          <a:p>
            <a:pPr marL="0" indent="0" algn="just">
              <a:buNone/>
            </a:pPr>
            <a:r>
              <a:rPr lang="en-US" dirty="0" smtClean="0"/>
              <a:t>The </a:t>
            </a:r>
            <a:r>
              <a:rPr lang="en-US" dirty="0"/>
              <a:t>value of r can be decided according to the size of the hash table.</a:t>
            </a:r>
            <a:endParaRPr lang="en-IN" dirty="0"/>
          </a:p>
        </p:txBody>
      </p:sp>
    </p:spTree>
    <p:extLst>
      <p:ext uri="{BB962C8B-B14F-4D97-AF65-F5344CB8AC3E}">
        <p14:creationId xmlns:p14="http://schemas.microsoft.com/office/powerpoint/2010/main" val="1051013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2735"/>
            <a:ext cx="10972800" cy="1238865"/>
          </a:xfrm>
        </p:spPr>
        <p:txBody>
          <a:bodyPr/>
          <a:lstStyle/>
          <a:p>
            <a:r>
              <a:rPr lang="en-IN" b="1" dirty="0"/>
              <a:t>Hash Function</a:t>
            </a:r>
            <a:endParaRPr lang="en-IN" dirty="0"/>
          </a:p>
        </p:txBody>
      </p:sp>
      <p:sp>
        <p:nvSpPr>
          <p:cNvPr id="3" name="Content Placeholder 2"/>
          <p:cNvSpPr>
            <a:spLocks noGrp="1"/>
          </p:cNvSpPr>
          <p:nvPr>
            <p:ph idx="1"/>
          </p:nvPr>
        </p:nvSpPr>
        <p:spPr>
          <a:xfrm>
            <a:off x="762000" y="1371600"/>
            <a:ext cx="10972800" cy="4454013"/>
          </a:xfrm>
        </p:spPr>
        <p:txBody>
          <a:bodyPr>
            <a:normAutofit lnSpcReduction="10000"/>
          </a:bodyPr>
          <a:lstStyle/>
          <a:p>
            <a:pPr algn="just"/>
            <a:r>
              <a:rPr lang="en-US" sz="2800" dirty="0"/>
              <a:t>An example of the Mid Square Method is as follows</a:t>
            </a:r>
            <a:r>
              <a:rPr lang="en-US" sz="2800" dirty="0" smtClean="0"/>
              <a:t>:</a:t>
            </a:r>
          </a:p>
          <a:p>
            <a:pPr algn="just"/>
            <a:endParaRPr lang="en-US" sz="2800" dirty="0"/>
          </a:p>
          <a:p>
            <a:pPr algn="just"/>
            <a:r>
              <a:rPr lang="en-US" sz="2800" dirty="0"/>
              <a:t>Suppose the hash table has 100 memory locations. So </a:t>
            </a:r>
            <a:r>
              <a:rPr lang="en-US" sz="2800" b="1" dirty="0"/>
              <a:t>r=2</a:t>
            </a:r>
            <a:r>
              <a:rPr lang="en-US" sz="2800" dirty="0"/>
              <a:t> because two digits are required to map the key to memory location</a:t>
            </a:r>
            <a:r>
              <a:rPr lang="en-US" sz="2800" dirty="0" smtClean="0"/>
              <a:t>.</a:t>
            </a:r>
          </a:p>
          <a:p>
            <a:pPr algn="just"/>
            <a:endParaRPr lang="en-US" sz="2800" dirty="0" smtClean="0"/>
          </a:p>
          <a:p>
            <a:pPr algn="just"/>
            <a:r>
              <a:rPr lang="en-US" altLang="en-US" sz="2800" dirty="0">
                <a:latin typeface="Arial Unicode MS"/>
              </a:rPr>
              <a:t>k = 50 </a:t>
            </a:r>
            <a:endParaRPr lang="en-US" altLang="en-US" sz="2800" dirty="0" smtClean="0">
              <a:latin typeface="Arial Unicode MS"/>
            </a:endParaRPr>
          </a:p>
          <a:p>
            <a:pPr algn="just"/>
            <a:r>
              <a:rPr lang="en-US" altLang="en-US" sz="2800" dirty="0" smtClean="0">
                <a:latin typeface="Arial Unicode MS"/>
              </a:rPr>
              <a:t>k*k </a:t>
            </a:r>
            <a:r>
              <a:rPr lang="en-US" altLang="en-US" sz="2800" dirty="0">
                <a:latin typeface="Arial Unicode MS"/>
              </a:rPr>
              <a:t>= 2500 </a:t>
            </a:r>
            <a:endParaRPr lang="en-US" altLang="en-US" sz="2800" dirty="0" smtClean="0">
              <a:latin typeface="Arial Unicode MS"/>
            </a:endParaRPr>
          </a:p>
          <a:p>
            <a:pPr algn="just"/>
            <a:r>
              <a:rPr lang="en-US" altLang="en-US" sz="2800" dirty="0" smtClean="0">
                <a:latin typeface="Arial Unicode MS"/>
              </a:rPr>
              <a:t>h(50</a:t>
            </a:r>
            <a:r>
              <a:rPr lang="en-US" altLang="en-US" sz="2800" dirty="0">
                <a:latin typeface="Arial Unicode MS"/>
              </a:rPr>
              <a:t>) = 50 </a:t>
            </a:r>
            <a:endParaRPr lang="en-US" altLang="en-US" sz="2800" dirty="0" smtClean="0">
              <a:latin typeface="Arial Unicode MS"/>
            </a:endParaRPr>
          </a:p>
          <a:p>
            <a:pPr algn="just"/>
            <a:r>
              <a:rPr lang="en-US" altLang="en-US" sz="2800" dirty="0" smtClean="0">
                <a:latin typeface="Arial Unicode MS"/>
              </a:rPr>
              <a:t>The </a:t>
            </a:r>
            <a:r>
              <a:rPr lang="en-US" altLang="en-US" sz="2800" dirty="0">
                <a:latin typeface="Arial Unicode MS"/>
              </a:rPr>
              <a:t>hash value obtained is 50</a:t>
            </a:r>
            <a:r>
              <a:rPr lang="en-US" altLang="en-US" sz="2800" dirty="0"/>
              <a:t> </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3945346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Collision Handling Techniques (Chaining)</a:t>
            </a:r>
            <a:endParaRPr lang="en-IN" b="1" dirty="0"/>
          </a:p>
        </p:txBody>
      </p:sp>
      <p:sp>
        <p:nvSpPr>
          <p:cNvPr id="3" name="Content Placeholder 2"/>
          <p:cNvSpPr>
            <a:spLocks noGrp="1"/>
          </p:cNvSpPr>
          <p:nvPr>
            <p:ph idx="1"/>
          </p:nvPr>
        </p:nvSpPr>
        <p:spPr/>
        <p:txBody>
          <a:bodyPr/>
          <a:lstStyle/>
          <a:p>
            <a:r>
              <a:rPr lang="en-US" b="1" dirty="0"/>
              <a:t>Separate Chaining:</a:t>
            </a:r>
            <a:r>
              <a:rPr lang="en-US" dirty="0"/>
              <a:t/>
            </a:r>
            <a:br>
              <a:rPr lang="en-US" dirty="0"/>
            </a:br>
            <a:r>
              <a:rPr lang="en-US" dirty="0"/>
              <a:t>The idea is to make each cell of hash table point to a linked list of records that have same hash function value</a:t>
            </a:r>
            <a:r>
              <a:rPr lang="en-US" dirty="0" smtClean="0"/>
              <a:t>.</a:t>
            </a:r>
          </a:p>
          <a:p>
            <a:endParaRPr lang="en-US" dirty="0"/>
          </a:p>
          <a:p>
            <a:r>
              <a:rPr lang="en-US" dirty="0"/>
              <a:t>Let us consider a simple hash function as “</a:t>
            </a:r>
            <a:r>
              <a:rPr lang="en-US" b="1" dirty="0"/>
              <a:t>key mod 7</a:t>
            </a:r>
            <a:r>
              <a:rPr lang="en-US" dirty="0"/>
              <a:t>” and sequence of keys as </a:t>
            </a:r>
            <a:r>
              <a:rPr lang="en-US" b="1" dirty="0"/>
              <a:t>50, 700, 76, 85, 92, 73, 101</a:t>
            </a:r>
            <a:r>
              <a:rPr lang="en-US" dirty="0"/>
              <a:t>.</a:t>
            </a:r>
          </a:p>
          <a:p>
            <a:endParaRPr lang="en-IN" dirty="0"/>
          </a:p>
        </p:txBody>
      </p:sp>
    </p:spTree>
    <p:extLst>
      <p:ext uri="{BB962C8B-B14F-4D97-AF65-F5344CB8AC3E}">
        <p14:creationId xmlns:p14="http://schemas.microsoft.com/office/powerpoint/2010/main" val="1781068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1226"/>
            <a:ext cx="10972800" cy="1120877"/>
          </a:xfrm>
        </p:spPr>
        <p:txBody>
          <a:bodyPr/>
          <a:lstStyle/>
          <a:p>
            <a:r>
              <a:rPr lang="en-IN" b="1" dirty="0"/>
              <a:t>Collision Handling </a:t>
            </a:r>
            <a:r>
              <a:rPr lang="en-IN" b="1" dirty="0" smtClean="0"/>
              <a:t>Techniques (Chaining)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0309" y="1342103"/>
            <a:ext cx="8642555" cy="5206181"/>
          </a:xfrm>
        </p:spPr>
      </p:pic>
    </p:spTree>
    <p:extLst>
      <p:ext uri="{BB962C8B-B14F-4D97-AF65-F5344CB8AC3E}">
        <p14:creationId xmlns:p14="http://schemas.microsoft.com/office/powerpoint/2010/main" val="2579948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2735"/>
            <a:ext cx="10972800" cy="943897"/>
          </a:xfrm>
        </p:spPr>
        <p:txBody>
          <a:bodyPr>
            <a:normAutofit/>
          </a:bodyPr>
          <a:lstStyle/>
          <a:p>
            <a:r>
              <a:rPr lang="en-IN" sz="4000" b="1" dirty="0"/>
              <a:t>Collision Handling Techniques (Chaining)</a:t>
            </a:r>
            <a:endParaRPr lang="en-IN" sz="4000" dirty="0"/>
          </a:p>
        </p:txBody>
      </p:sp>
      <p:sp>
        <p:nvSpPr>
          <p:cNvPr id="3" name="Content Placeholder 2"/>
          <p:cNvSpPr>
            <a:spLocks noGrp="1"/>
          </p:cNvSpPr>
          <p:nvPr>
            <p:ph idx="1"/>
          </p:nvPr>
        </p:nvSpPr>
        <p:spPr>
          <a:xfrm>
            <a:off x="762000" y="1076632"/>
            <a:ext cx="10972800" cy="4793226"/>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Advantages</a:t>
            </a:r>
            <a:r>
              <a:rPr lang="en-US" sz="2200" b="1"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1) Simple to implement</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dirty="0" smtClean="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Hash table never fills up, we can always add more elements to the chain.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3</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It is mostly used when it is unknown how many and how frequently keys may be inserted or </a:t>
            </a:r>
            <a:r>
              <a:rPr lang="en-US" sz="2200" dirty="0" smtClean="0">
                <a:latin typeface="Times New Roman" panose="02020603050405020304" pitchFamily="18" charset="0"/>
                <a:cs typeface="Times New Roman" panose="02020603050405020304" pitchFamily="18" charset="0"/>
              </a:rPr>
              <a:t>deleted.</a:t>
            </a: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Disadvantages: </a:t>
            </a:r>
          </a:p>
          <a:p>
            <a:pPr marL="457200" indent="-457200" algn="just">
              <a:buAutoNum type="arabicParenR"/>
            </a:pPr>
            <a:r>
              <a:rPr lang="en-US" sz="2200" dirty="0" smtClean="0">
                <a:latin typeface="Times New Roman" panose="02020603050405020304" pitchFamily="18" charset="0"/>
                <a:cs typeface="Times New Roman" panose="02020603050405020304" pitchFamily="18" charset="0"/>
              </a:rPr>
              <a:t>Cache </a:t>
            </a:r>
            <a:r>
              <a:rPr lang="en-US" sz="2200" dirty="0">
                <a:latin typeface="Times New Roman" panose="02020603050405020304" pitchFamily="18" charset="0"/>
                <a:cs typeface="Times New Roman" panose="02020603050405020304" pitchFamily="18" charset="0"/>
              </a:rPr>
              <a:t>performance of chaining is not good as keys are stored using a linked list. Open </a:t>
            </a:r>
            <a:r>
              <a:rPr lang="en-US" sz="2200" dirty="0" smtClean="0">
                <a:latin typeface="Times New Roman" panose="02020603050405020304" pitchFamily="18" charset="0"/>
                <a:cs typeface="Times New Roman" panose="02020603050405020304" pitchFamily="18" charset="0"/>
              </a:rPr>
              <a:t> </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addressing </a:t>
            </a:r>
            <a:r>
              <a:rPr lang="en-US" sz="2200" dirty="0">
                <a:latin typeface="Times New Roman" panose="02020603050405020304" pitchFamily="18" charset="0"/>
                <a:cs typeface="Times New Roman" panose="02020603050405020304" pitchFamily="18" charset="0"/>
              </a:rPr>
              <a:t>provides better cache performance as everything is stored in the same table.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2) Wastage of Space (Some Parts of hash table are never used)</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3) If the chain becomes long, then search time can become O(n) in the worst case.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4) Uses extra space for links.</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681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6477"/>
            <a:ext cx="10972800" cy="1363562"/>
          </a:xfrm>
        </p:spPr>
        <p:txBody>
          <a:bodyPr>
            <a:noAutofit/>
          </a:bodyPr>
          <a:lstStyle/>
          <a:p>
            <a:r>
              <a:rPr lang="en-IN" sz="3600" b="1" dirty="0"/>
              <a:t>Collision Handling Techniques (Open </a:t>
            </a:r>
            <a:r>
              <a:rPr lang="en-IN" sz="3600" b="1" dirty="0" smtClean="0"/>
              <a:t>Addressing)</a:t>
            </a:r>
            <a:endParaRPr lang="en-IN" sz="3600" dirty="0"/>
          </a:p>
        </p:txBody>
      </p:sp>
      <p:sp>
        <p:nvSpPr>
          <p:cNvPr id="3" name="Content Placeholder 2"/>
          <p:cNvSpPr>
            <a:spLocks noGrp="1"/>
          </p:cNvSpPr>
          <p:nvPr>
            <p:ph idx="1"/>
          </p:nvPr>
        </p:nvSpPr>
        <p:spPr>
          <a:xfrm>
            <a:off x="762000" y="1737854"/>
            <a:ext cx="10972800" cy="4087760"/>
          </a:xfrm>
        </p:spPr>
        <p:txBody>
          <a:bodyPr/>
          <a:lstStyle/>
          <a:p>
            <a:pPr algn="just"/>
            <a:r>
              <a:rPr lang="en-US" b="1" dirty="0"/>
              <a:t>Open </a:t>
            </a:r>
            <a:r>
              <a:rPr lang="en-US" b="1" dirty="0" smtClean="0"/>
              <a:t>Addressing </a:t>
            </a:r>
          </a:p>
          <a:p>
            <a:pPr marL="0" indent="0" algn="just">
              <a:buNone/>
            </a:pPr>
            <a:r>
              <a:rPr lang="en-US" dirty="0"/>
              <a:t/>
            </a:r>
            <a:br>
              <a:rPr lang="en-US" dirty="0"/>
            </a:br>
            <a:r>
              <a:rPr lang="en-US" sz="2800" dirty="0"/>
              <a:t>Like separate chaining, open addressing is a method for handling collisions. In Open Addressing, all elements are stored in the hash table itself. So at any point, size of the table must be greater than or equal to the total number of </a:t>
            </a:r>
            <a:r>
              <a:rPr lang="en-US" sz="2800" dirty="0" smtClean="0"/>
              <a:t>keys.</a:t>
            </a:r>
            <a:endParaRPr lang="en-US" dirty="0"/>
          </a:p>
        </p:txBody>
      </p:sp>
    </p:spTree>
    <p:extLst>
      <p:ext uri="{BB962C8B-B14F-4D97-AF65-F5344CB8AC3E}">
        <p14:creationId xmlns:p14="http://schemas.microsoft.com/office/powerpoint/2010/main" val="3970633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2735"/>
            <a:ext cx="10972800" cy="1120878"/>
          </a:xfrm>
        </p:spPr>
        <p:txBody>
          <a:bodyPr>
            <a:normAutofit/>
          </a:bodyPr>
          <a:lstStyle/>
          <a:p>
            <a:r>
              <a:rPr lang="en-IN" b="1" dirty="0"/>
              <a:t>Direct Address </a:t>
            </a:r>
            <a:r>
              <a:rPr lang="en-IN" b="1" dirty="0" smtClean="0"/>
              <a:t>Table</a:t>
            </a:r>
            <a:endParaRPr lang="en-IN" dirty="0"/>
          </a:p>
        </p:txBody>
      </p:sp>
      <p:sp>
        <p:nvSpPr>
          <p:cNvPr id="3" name="Content Placeholder 2"/>
          <p:cNvSpPr>
            <a:spLocks noGrp="1"/>
          </p:cNvSpPr>
          <p:nvPr>
            <p:ph idx="1"/>
          </p:nvPr>
        </p:nvSpPr>
        <p:spPr>
          <a:xfrm>
            <a:off x="762000" y="1371601"/>
            <a:ext cx="10972800" cy="4906964"/>
          </a:xfrm>
        </p:spPr>
        <p:txBody>
          <a:bodyPr>
            <a:normAutofit/>
          </a:bodyPr>
          <a:lstStyle/>
          <a:p>
            <a:pPr algn="just"/>
            <a:r>
              <a:rPr lang="en-US" sz="2800" dirty="0"/>
              <a:t>Direct Address Table is a data structure that has the capability of mapping records to their corresponding keys using arrays. </a:t>
            </a:r>
            <a:endParaRPr lang="en-US" sz="2800" dirty="0" smtClean="0"/>
          </a:p>
          <a:p>
            <a:pPr algn="just"/>
            <a:endParaRPr lang="en-US" sz="2800" dirty="0"/>
          </a:p>
          <a:p>
            <a:pPr algn="just"/>
            <a:r>
              <a:rPr lang="en-US" sz="2800" dirty="0" smtClean="0"/>
              <a:t>In </a:t>
            </a:r>
            <a:r>
              <a:rPr lang="en-US" sz="2800" dirty="0"/>
              <a:t>direct address tables, records are placed using their key values directly as indexes. </a:t>
            </a:r>
            <a:endParaRPr lang="en-US" sz="2800" dirty="0" smtClean="0"/>
          </a:p>
          <a:p>
            <a:pPr algn="just"/>
            <a:endParaRPr lang="en-US" sz="2800" dirty="0"/>
          </a:p>
          <a:p>
            <a:pPr algn="just"/>
            <a:r>
              <a:rPr lang="en-US" sz="2800" dirty="0" smtClean="0"/>
              <a:t>They </a:t>
            </a:r>
            <a:r>
              <a:rPr lang="en-US" sz="2800" dirty="0"/>
              <a:t>facilitate fast searching, insertion and deletion operations.</a:t>
            </a:r>
            <a:endParaRPr lang="en-IN" sz="2800" dirty="0"/>
          </a:p>
        </p:txBody>
      </p:sp>
    </p:spTree>
    <p:extLst>
      <p:ext uri="{BB962C8B-B14F-4D97-AF65-F5344CB8AC3E}">
        <p14:creationId xmlns:p14="http://schemas.microsoft.com/office/powerpoint/2010/main" val="2441834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35974"/>
            <a:ext cx="10972800" cy="1179871"/>
          </a:xfrm>
        </p:spPr>
        <p:txBody>
          <a:bodyPr>
            <a:normAutofit fontScale="90000"/>
          </a:bodyPr>
          <a:lstStyle/>
          <a:p>
            <a:r>
              <a:rPr lang="en-IN" b="1" dirty="0"/>
              <a:t>Collision Handling Techniques (Open Addressing)</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Insert(k): </a:t>
            </a:r>
            <a:r>
              <a:rPr lang="en-US" dirty="0"/>
              <a:t>Keep probing until an empty slot is found. Once an empty slot is found, insert k</a:t>
            </a:r>
            <a:r>
              <a:rPr lang="en-US" dirty="0" smtClean="0"/>
              <a:t>.</a:t>
            </a:r>
          </a:p>
          <a:p>
            <a:endParaRPr lang="en-US" dirty="0" smtClean="0"/>
          </a:p>
          <a:p>
            <a:r>
              <a:rPr lang="en-US" b="1" dirty="0"/>
              <a:t>Search(k): </a:t>
            </a:r>
            <a:r>
              <a:rPr lang="en-US" dirty="0"/>
              <a:t>Keep probing until slot’s key doesn’t become equal to k or an empty slot is reached</a:t>
            </a:r>
            <a:r>
              <a:rPr lang="en-US" dirty="0" smtClean="0"/>
              <a:t>.</a:t>
            </a:r>
          </a:p>
          <a:p>
            <a:endParaRPr lang="en-US" dirty="0"/>
          </a:p>
          <a:p>
            <a:r>
              <a:rPr lang="en-US" b="1" dirty="0"/>
              <a:t>Delete(k): </a:t>
            </a:r>
            <a:r>
              <a:rPr lang="en-US" b="1" i="1" dirty="0"/>
              <a:t>Delete operation is interesting</a:t>
            </a:r>
            <a:r>
              <a:rPr lang="en-US" dirty="0"/>
              <a:t>. If we simply delete a key, then search may fail. So slots of deleted keys are marked specially as “deleted</a:t>
            </a:r>
            <a:r>
              <a:rPr lang="en-US" dirty="0" smtClean="0"/>
              <a:t>”.</a:t>
            </a:r>
          </a:p>
          <a:p>
            <a:endParaRPr lang="en-US" dirty="0"/>
          </a:p>
          <a:p>
            <a:r>
              <a:rPr lang="en-US" dirty="0" smtClean="0"/>
              <a:t>Insert </a:t>
            </a:r>
            <a:r>
              <a:rPr lang="en-US" dirty="0"/>
              <a:t>can insert an item in a deleted slot, but the search doesn’t stop at a deleted slot.</a:t>
            </a:r>
          </a:p>
          <a:p>
            <a:endParaRPr lang="en-IN" dirty="0"/>
          </a:p>
        </p:txBody>
      </p:sp>
    </p:spTree>
    <p:extLst>
      <p:ext uri="{BB962C8B-B14F-4D97-AF65-F5344CB8AC3E}">
        <p14:creationId xmlns:p14="http://schemas.microsoft.com/office/powerpoint/2010/main" val="32885147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1729"/>
            <a:ext cx="10972800" cy="1106129"/>
          </a:xfrm>
        </p:spPr>
        <p:txBody>
          <a:bodyPr>
            <a:normAutofit fontScale="90000"/>
          </a:bodyPr>
          <a:lstStyle/>
          <a:p>
            <a:r>
              <a:rPr lang="en-IN" b="1" dirty="0"/>
              <a:t>Collision Handling Techniques (Open Addressing)</a:t>
            </a:r>
            <a:endParaRPr lang="en-IN" dirty="0"/>
          </a:p>
        </p:txBody>
      </p:sp>
      <p:sp>
        <p:nvSpPr>
          <p:cNvPr id="3" name="Content Placeholder 2"/>
          <p:cNvSpPr>
            <a:spLocks noGrp="1"/>
          </p:cNvSpPr>
          <p:nvPr>
            <p:ph idx="1"/>
          </p:nvPr>
        </p:nvSpPr>
        <p:spPr>
          <a:xfrm>
            <a:off x="762000" y="1297858"/>
            <a:ext cx="10972800" cy="4837471"/>
          </a:xfrm>
        </p:spPr>
        <p:txBody>
          <a:bodyPr>
            <a:normAutofit fontScale="92500"/>
          </a:bodyPr>
          <a:lstStyle/>
          <a:p>
            <a:pPr algn="just"/>
            <a:r>
              <a:rPr lang="en-US" dirty="0"/>
              <a:t>Open Addressing is done </a:t>
            </a:r>
            <a:r>
              <a:rPr lang="en-US" dirty="0" smtClean="0"/>
              <a:t>in the following ways:</a:t>
            </a:r>
          </a:p>
          <a:p>
            <a:pPr algn="just"/>
            <a:endParaRPr lang="en-US" dirty="0"/>
          </a:p>
          <a:p>
            <a:pPr algn="just">
              <a:buFont typeface="Wingdings" panose="05000000000000000000" pitchFamily="2" charset="2"/>
              <a:buChar char="Ø"/>
            </a:pPr>
            <a:r>
              <a:rPr lang="en-US" b="1" i="1" dirty="0" smtClean="0"/>
              <a:t> </a:t>
            </a:r>
            <a:r>
              <a:rPr lang="en-US" b="1" i="1" dirty="0"/>
              <a:t>Linear Probing:</a:t>
            </a:r>
            <a:r>
              <a:rPr lang="en-US" dirty="0"/>
              <a:t> In linear probing, we linearly probe for next </a:t>
            </a:r>
            <a:r>
              <a:rPr lang="en-US" dirty="0" smtClean="0"/>
              <a:t>slot.</a:t>
            </a:r>
          </a:p>
          <a:p>
            <a:pPr marL="0" indent="0" algn="just">
              <a:buNone/>
            </a:pPr>
            <a:r>
              <a:rPr lang="en-US" dirty="0" smtClean="0"/>
              <a:t>For </a:t>
            </a:r>
            <a:r>
              <a:rPr lang="en-US" dirty="0"/>
              <a:t>example, typical gap between two probes is 1 as taken in below example also</a:t>
            </a:r>
            <a:r>
              <a:rPr lang="en-US" dirty="0" smtClean="0"/>
              <a:t>. Let </a:t>
            </a:r>
            <a:r>
              <a:rPr lang="en-US" b="1" dirty="0"/>
              <a:t>hash(x)</a:t>
            </a:r>
            <a:r>
              <a:rPr lang="en-US" dirty="0"/>
              <a:t> be the slot index computed using hash function and </a:t>
            </a:r>
            <a:r>
              <a:rPr lang="en-US" b="1" dirty="0"/>
              <a:t>S</a:t>
            </a:r>
            <a:r>
              <a:rPr lang="en-US" dirty="0"/>
              <a:t> be the table </a:t>
            </a:r>
            <a:r>
              <a:rPr lang="en-US" dirty="0" smtClean="0"/>
              <a:t>size</a:t>
            </a:r>
          </a:p>
          <a:p>
            <a:pPr marL="0" indent="0" algn="just">
              <a:buNone/>
            </a:pPr>
            <a:endParaRPr lang="en-US" dirty="0" smtClean="0"/>
          </a:p>
          <a:p>
            <a:pPr marL="0" indent="0" algn="just">
              <a:buNone/>
            </a:pPr>
            <a:r>
              <a:rPr lang="en-US" dirty="0"/>
              <a:t>Let us consider a simple hash function as </a:t>
            </a:r>
            <a:r>
              <a:rPr lang="en-US" b="1" dirty="0" smtClean="0"/>
              <a:t>“key mod 7”</a:t>
            </a:r>
            <a:r>
              <a:rPr lang="en-US" dirty="0" smtClean="0"/>
              <a:t> </a:t>
            </a:r>
            <a:r>
              <a:rPr lang="en-US" dirty="0"/>
              <a:t>and sequence of keys as </a:t>
            </a:r>
            <a:r>
              <a:rPr lang="en-US" b="1" dirty="0"/>
              <a:t>50, 700, 76, 85, 92, 73, 101.</a:t>
            </a:r>
          </a:p>
        </p:txBody>
      </p:sp>
    </p:spTree>
    <p:extLst>
      <p:ext uri="{BB962C8B-B14F-4D97-AF65-F5344CB8AC3E}">
        <p14:creationId xmlns:p14="http://schemas.microsoft.com/office/powerpoint/2010/main" val="564787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6477"/>
            <a:ext cx="10972800" cy="1032388"/>
          </a:xfrm>
        </p:spPr>
        <p:txBody>
          <a:bodyPr>
            <a:normAutofit fontScale="90000"/>
          </a:bodyPr>
          <a:lstStyle/>
          <a:p>
            <a:r>
              <a:rPr lang="en-IN" b="1" dirty="0"/>
              <a:t>Collision Handling Techniques (Open Addressing)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1032" y="1430594"/>
            <a:ext cx="8096865" cy="5220929"/>
          </a:xfrm>
        </p:spPr>
      </p:pic>
    </p:spTree>
    <p:extLst>
      <p:ext uri="{BB962C8B-B14F-4D97-AF65-F5344CB8AC3E}">
        <p14:creationId xmlns:p14="http://schemas.microsoft.com/office/powerpoint/2010/main" val="3633496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2735"/>
            <a:ext cx="10972800" cy="1106130"/>
          </a:xfrm>
        </p:spPr>
        <p:txBody>
          <a:bodyPr>
            <a:normAutofit fontScale="90000"/>
          </a:bodyPr>
          <a:lstStyle/>
          <a:p>
            <a:r>
              <a:rPr lang="en-IN" b="1" dirty="0"/>
              <a:t>Collision Handling Techniques (Open Addressing)</a:t>
            </a:r>
            <a:endParaRPr lang="en-IN" dirty="0"/>
          </a:p>
        </p:txBody>
      </p:sp>
      <p:sp>
        <p:nvSpPr>
          <p:cNvPr id="3" name="Content Placeholder 2"/>
          <p:cNvSpPr>
            <a:spLocks noGrp="1"/>
          </p:cNvSpPr>
          <p:nvPr>
            <p:ph idx="1"/>
          </p:nvPr>
        </p:nvSpPr>
        <p:spPr>
          <a:xfrm>
            <a:off x="899652" y="1533833"/>
            <a:ext cx="10835148" cy="4744732"/>
          </a:xfrm>
        </p:spPr>
        <p:txBody>
          <a:bodyPr>
            <a:normAutofit/>
          </a:bodyPr>
          <a:lstStyle/>
          <a:p>
            <a:r>
              <a:rPr lang="en-US" sz="2800" b="1" i="1" dirty="0">
                <a:latin typeface="Times New Roman" panose="02020603050405020304" pitchFamily="18" charset="0"/>
                <a:cs typeface="Times New Roman" panose="02020603050405020304" pitchFamily="18" charset="0"/>
              </a:rPr>
              <a:t>Quadratic Probing</a:t>
            </a:r>
            <a:r>
              <a:rPr lang="en-US" sz="2800" dirty="0">
                <a:latin typeface="Times New Roman" panose="02020603050405020304" pitchFamily="18" charset="0"/>
                <a:cs typeface="Times New Roman" panose="02020603050405020304" pitchFamily="18" charset="0"/>
              </a:rPr>
              <a:t> We look for </a:t>
            </a:r>
            <a:r>
              <a:rPr lang="en-US" sz="2800" dirty="0" smtClean="0">
                <a:latin typeface="Times New Roman" panose="02020603050405020304" pitchFamily="18" charset="0"/>
                <a:cs typeface="Times New Roman" panose="02020603050405020304" pitchFamily="18" charset="0"/>
              </a:rPr>
              <a:t>i</a:t>
            </a:r>
            <a:r>
              <a:rPr lang="en-US" sz="2800" baseline="30000" dirty="0" smtClean="0">
                <a:latin typeface="Times New Roman" panose="02020603050405020304" pitchFamily="18" charset="0"/>
                <a:cs typeface="Times New Roman" panose="02020603050405020304" pitchFamily="18" charset="0"/>
              </a:rPr>
              <a:t>2</a:t>
            </a:r>
            <a:r>
              <a:rPr lang="en-US" sz="2800" dirty="0" smtClean="0">
                <a:latin typeface="Times New Roman" panose="02020603050405020304" pitchFamily="18" charset="0"/>
                <a:cs typeface="Times New Roman" panose="02020603050405020304" pitchFamily="18" charset="0"/>
              </a:rPr>
              <a:t>’th </a:t>
            </a:r>
            <a:r>
              <a:rPr lang="en-US" sz="2800" dirty="0">
                <a:latin typeface="Times New Roman" panose="02020603050405020304" pitchFamily="18" charset="0"/>
                <a:cs typeface="Times New Roman" panose="02020603050405020304" pitchFamily="18" charset="0"/>
              </a:rPr>
              <a:t>slot in </a:t>
            </a:r>
            <a:r>
              <a:rPr lang="en-US" sz="2800" dirty="0" err="1">
                <a:latin typeface="Times New Roman" panose="02020603050405020304" pitchFamily="18" charset="0"/>
                <a:cs typeface="Times New Roman" panose="02020603050405020304" pitchFamily="18" charset="0"/>
              </a:rPr>
              <a:t>i’th</a:t>
            </a:r>
            <a:r>
              <a:rPr lang="en-US" sz="2800" dirty="0">
                <a:latin typeface="Times New Roman" panose="02020603050405020304" pitchFamily="18" charset="0"/>
                <a:cs typeface="Times New Roman" panose="02020603050405020304" pitchFamily="18" charset="0"/>
              </a:rPr>
              <a:t> iteration</a:t>
            </a:r>
            <a:r>
              <a:rPr lang="en-US" sz="2800" dirty="0" smtClean="0">
                <a:latin typeface="Times New Roman" panose="02020603050405020304" pitchFamily="18" charset="0"/>
                <a:cs typeface="Times New Roman" panose="02020603050405020304" pitchFamily="18" charset="0"/>
              </a:rPr>
              <a:t>.</a:t>
            </a:r>
          </a:p>
          <a:p>
            <a:endParaRPr lang="en-US" sz="2800" dirty="0" smtClean="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let hash(x) be the slot index computed using hash function. </a:t>
            </a:r>
            <a:endParaRPr lang="en-US" altLang="en-US" sz="2800" dirty="0" smtClean="0">
              <a:latin typeface="Times New Roman" panose="02020603050405020304" pitchFamily="18" charset="0"/>
              <a:cs typeface="Times New Roman" panose="02020603050405020304" pitchFamily="18" charset="0"/>
            </a:endParaRPr>
          </a:p>
          <a:p>
            <a:r>
              <a:rPr lang="en-US" altLang="en-US" sz="2800" dirty="0" smtClean="0">
                <a:latin typeface="Times New Roman" panose="02020603050405020304" pitchFamily="18" charset="0"/>
                <a:cs typeface="Times New Roman" panose="02020603050405020304" pitchFamily="18" charset="0"/>
              </a:rPr>
              <a:t>If </a:t>
            </a:r>
            <a:r>
              <a:rPr lang="en-US" altLang="en-US" sz="2800" dirty="0">
                <a:latin typeface="Times New Roman" panose="02020603050405020304" pitchFamily="18" charset="0"/>
                <a:cs typeface="Times New Roman" panose="02020603050405020304" pitchFamily="18" charset="0"/>
              </a:rPr>
              <a:t>slot hash(x</a:t>
            </a:r>
            <a:r>
              <a:rPr lang="en-US" altLang="en-US" sz="2800" dirty="0" smtClean="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is full, then we try (hash(x) + 1*1) % S </a:t>
            </a:r>
            <a:endParaRPr lang="en-US" altLang="en-US" sz="2800" dirty="0" smtClean="0">
              <a:latin typeface="Times New Roman" panose="02020603050405020304" pitchFamily="18" charset="0"/>
              <a:cs typeface="Times New Roman" panose="02020603050405020304" pitchFamily="18" charset="0"/>
            </a:endParaRPr>
          </a:p>
          <a:p>
            <a:r>
              <a:rPr lang="en-US" altLang="en-US" sz="2800" dirty="0" smtClean="0">
                <a:latin typeface="Times New Roman" panose="02020603050405020304" pitchFamily="18" charset="0"/>
                <a:cs typeface="Times New Roman" panose="02020603050405020304" pitchFamily="18" charset="0"/>
              </a:rPr>
              <a:t>If </a:t>
            </a:r>
            <a:r>
              <a:rPr lang="en-US" altLang="en-US" sz="2800" dirty="0">
                <a:latin typeface="Times New Roman" panose="02020603050405020304" pitchFamily="18" charset="0"/>
                <a:cs typeface="Times New Roman" panose="02020603050405020304" pitchFamily="18" charset="0"/>
              </a:rPr>
              <a:t>(hash(x) + 1*1) % S is also full, then we try (hash(x) + 2*2) % S </a:t>
            </a:r>
            <a:endParaRPr lang="en-US" altLang="en-US" sz="2800" dirty="0" smtClean="0">
              <a:latin typeface="Times New Roman" panose="02020603050405020304" pitchFamily="18" charset="0"/>
              <a:cs typeface="Times New Roman" panose="02020603050405020304" pitchFamily="18" charset="0"/>
            </a:endParaRPr>
          </a:p>
          <a:p>
            <a:r>
              <a:rPr lang="en-US" altLang="en-US" sz="2800" dirty="0" smtClean="0">
                <a:latin typeface="Times New Roman" panose="02020603050405020304" pitchFamily="18" charset="0"/>
                <a:cs typeface="Times New Roman" panose="02020603050405020304" pitchFamily="18" charset="0"/>
              </a:rPr>
              <a:t>If </a:t>
            </a:r>
            <a:r>
              <a:rPr lang="en-US" altLang="en-US" sz="2800" dirty="0">
                <a:latin typeface="Times New Roman" panose="02020603050405020304" pitchFamily="18" charset="0"/>
                <a:cs typeface="Times New Roman" panose="02020603050405020304" pitchFamily="18" charset="0"/>
              </a:rPr>
              <a:t>(hash(x) + 2*2) % S is also full, then we try (hash(x) + 3*3) % S </a:t>
            </a:r>
            <a:endParaRPr lang="en-US" altLang="en-US" sz="2800" dirty="0" smtClean="0">
              <a:latin typeface="Times New Roman" panose="02020603050405020304" pitchFamily="18" charset="0"/>
              <a:cs typeface="Times New Roman" panose="02020603050405020304" pitchFamily="18" charset="0"/>
            </a:endParaRPr>
          </a:p>
          <a:p>
            <a:r>
              <a:rPr lang="en-US" altLang="en-US" sz="2800" dirty="0" smtClean="0">
                <a:latin typeface="Times New Roman" panose="02020603050405020304" pitchFamily="18" charset="0"/>
                <a:cs typeface="Times New Roman" panose="02020603050405020304" pitchFamily="18" charset="0"/>
              </a:rPr>
              <a:t>.................................................. </a:t>
            </a:r>
          </a:p>
          <a:p>
            <a:r>
              <a:rPr lang="en-US" altLang="en-US" sz="2800" dirty="0" smtClean="0">
                <a:latin typeface="Times New Roman" panose="02020603050405020304" pitchFamily="18" charset="0"/>
                <a:cs typeface="Times New Roman" panose="02020603050405020304" pitchFamily="18" charset="0"/>
              </a:rPr>
              <a:t>.................................................. </a:t>
            </a:r>
            <a:endParaRPr lang="en-US" alt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091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12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62233"/>
            <a:ext cx="10972800" cy="988142"/>
          </a:xfrm>
        </p:spPr>
        <p:txBody>
          <a:bodyPr/>
          <a:lstStyle/>
          <a:p>
            <a:r>
              <a:rPr lang="en-IN" b="1" dirty="0"/>
              <a:t>Direct Address Table</a:t>
            </a:r>
            <a:endParaRPr lang="en-IN" dirty="0"/>
          </a:p>
        </p:txBody>
      </p:sp>
      <p:sp>
        <p:nvSpPr>
          <p:cNvPr id="3" name="Content Placeholder 2"/>
          <p:cNvSpPr>
            <a:spLocks noGrp="1"/>
          </p:cNvSpPr>
          <p:nvPr>
            <p:ph idx="1"/>
          </p:nvPr>
        </p:nvSpPr>
        <p:spPr>
          <a:xfrm>
            <a:off x="762000" y="1150375"/>
            <a:ext cx="10972800" cy="5128189"/>
          </a:xfrm>
        </p:spPr>
        <p:txBody>
          <a:bodyPr>
            <a:normAutofit/>
          </a:bodyPr>
          <a:lstStyle/>
          <a:p>
            <a:pPr algn="just"/>
            <a:r>
              <a:rPr lang="en-US" sz="2800" dirty="0"/>
              <a:t>We can understand the concept using the following example. We create an array of size equal to maximum value plus one (assuming 0 based index) and then use values as indexes. </a:t>
            </a:r>
            <a:endParaRPr lang="en-US" sz="2800" dirty="0" smtClean="0"/>
          </a:p>
          <a:p>
            <a:pPr algn="just"/>
            <a:r>
              <a:rPr lang="en-US" sz="2800" b="1" dirty="0" smtClean="0"/>
              <a:t>For </a:t>
            </a:r>
            <a:r>
              <a:rPr lang="en-US" sz="2800" b="1" dirty="0"/>
              <a:t>example</a:t>
            </a:r>
            <a:r>
              <a:rPr lang="en-US" sz="2800" dirty="0"/>
              <a:t>, in the following diagram key 21 is used directly as index.</a:t>
            </a: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929" y="3111910"/>
            <a:ext cx="6179574" cy="3746089"/>
          </a:xfrm>
          <a:prstGeom prst="rect">
            <a:avLst/>
          </a:prstGeom>
        </p:spPr>
      </p:pic>
    </p:spTree>
    <p:extLst>
      <p:ext uri="{BB962C8B-B14F-4D97-AF65-F5344CB8AC3E}">
        <p14:creationId xmlns:p14="http://schemas.microsoft.com/office/powerpoint/2010/main" val="3463982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6477"/>
            <a:ext cx="10972800" cy="1076633"/>
          </a:xfrm>
        </p:spPr>
        <p:txBody>
          <a:bodyPr/>
          <a:lstStyle/>
          <a:p>
            <a:pPr algn="l"/>
            <a:r>
              <a:rPr lang="en-IN" b="1" dirty="0"/>
              <a:t>Advantages:</a:t>
            </a:r>
            <a:endParaRPr lang="en-IN" dirty="0"/>
          </a:p>
        </p:txBody>
      </p:sp>
      <p:sp>
        <p:nvSpPr>
          <p:cNvPr id="3" name="Content Placeholder 2"/>
          <p:cNvSpPr>
            <a:spLocks noGrp="1"/>
          </p:cNvSpPr>
          <p:nvPr>
            <p:ph idx="1"/>
          </p:nvPr>
        </p:nvSpPr>
        <p:spPr>
          <a:xfrm>
            <a:off x="762000" y="1283111"/>
            <a:ext cx="10972800" cy="4719483"/>
          </a:xfrm>
        </p:spPr>
        <p:txBody>
          <a:bodyPr>
            <a:normAutofit/>
          </a:bodyPr>
          <a:lstStyle/>
          <a:p>
            <a:pPr algn="just"/>
            <a:r>
              <a:rPr lang="en-US" sz="2800" b="1" dirty="0"/>
              <a:t>Searching in O(1) Time:</a:t>
            </a:r>
            <a:r>
              <a:rPr lang="en-US" sz="2800" dirty="0"/>
              <a:t> Direct address tables use arrays which are random access data structure, so, the key values (which are also the index of the array) can be easily used to search the records in O(1) time</a:t>
            </a:r>
            <a:r>
              <a:rPr lang="en-US" sz="2800" dirty="0" smtClean="0"/>
              <a:t>.</a:t>
            </a:r>
          </a:p>
          <a:p>
            <a:pPr algn="just"/>
            <a:endParaRPr lang="en-US" sz="2800" dirty="0"/>
          </a:p>
          <a:p>
            <a:pPr algn="just"/>
            <a:r>
              <a:rPr lang="en-US" sz="2800" b="1" dirty="0"/>
              <a:t>Insertion in O(1) Time:</a:t>
            </a:r>
            <a:r>
              <a:rPr lang="en-US" sz="2800" dirty="0"/>
              <a:t> We can easily insert an element in an array in O(1) time. The same thing follows in a direct address table also</a:t>
            </a:r>
            <a:r>
              <a:rPr lang="en-US" sz="2800" dirty="0" smtClean="0"/>
              <a:t>.</a:t>
            </a:r>
          </a:p>
          <a:p>
            <a:pPr algn="just"/>
            <a:endParaRPr lang="en-US" sz="2800" dirty="0"/>
          </a:p>
          <a:p>
            <a:pPr algn="just"/>
            <a:r>
              <a:rPr lang="en-US" sz="2800" b="1" dirty="0"/>
              <a:t>Deletion in O(1) Time:</a:t>
            </a:r>
            <a:r>
              <a:rPr lang="en-US" sz="2800" dirty="0"/>
              <a:t> Deletion of an element takes O(1) time in an array. Similarly, to delete an element in a direct address table we need O(1) time.</a:t>
            </a:r>
          </a:p>
        </p:txBody>
      </p:sp>
    </p:spTree>
    <p:extLst>
      <p:ext uri="{BB962C8B-B14F-4D97-AF65-F5344CB8AC3E}">
        <p14:creationId xmlns:p14="http://schemas.microsoft.com/office/powerpoint/2010/main" val="4137352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6477"/>
            <a:ext cx="10972800" cy="1061884"/>
          </a:xfrm>
        </p:spPr>
        <p:txBody>
          <a:bodyPr/>
          <a:lstStyle/>
          <a:p>
            <a:pPr algn="l"/>
            <a:r>
              <a:rPr lang="en-IN" b="1" dirty="0"/>
              <a:t>Limitations:</a:t>
            </a:r>
            <a:endParaRPr lang="en-IN" dirty="0"/>
          </a:p>
        </p:txBody>
      </p:sp>
      <p:sp>
        <p:nvSpPr>
          <p:cNvPr id="3" name="Content Placeholder 2"/>
          <p:cNvSpPr>
            <a:spLocks noGrp="1"/>
          </p:cNvSpPr>
          <p:nvPr>
            <p:ph idx="1"/>
          </p:nvPr>
        </p:nvSpPr>
        <p:spPr>
          <a:xfrm>
            <a:off x="762000" y="1268361"/>
            <a:ext cx="10972800" cy="5010203"/>
          </a:xfrm>
        </p:spPr>
        <p:txBody>
          <a:bodyPr>
            <a:normAutofit/>
          </a:bodyPr>
          <a:lstStyle/>
          <a:p>
            <a:pPr algn="just"/>
            <a:r>
              <a:rPr lang="en-US" sz="2800" dirty="0"/>
              <a:t>Prior knowledge of maximum key </a:t>
            </a:r>
            <a:r>
              <a:rPr lang="en-US" sz="2800" dirty="0" smtClean="0"/>
              <a:t>value</a:t>
            </a:r>
          </a:p>
          <a:p>
            <a:pPr algn="just"/>
            <a:endParaRPr lang="en-US" sz="2800" dirty="0"/>
          </a:p>
          <a:p>
            <a:pPr algn="just"/>
            <a:r>
              <a:rPr lang="en-US" sz="2800" dirty="0"/>
              <a:t>Practically useful only if the maximum value is very less</a:t>
            </a:r>
            <a:r>
              <a:rPr lang="en-US" sz="2800" dirty="0" smtClean="0"/>
              <a:t>.</a:t>
            </a:r>
          </a:p>
          <a:p>
            <a:pPr algn="just"/>
            <a:endParaRPr lang="en-US" sz="2800" dirty="0"/>
          </a:p>
          <a:p>
            <a:pPr algn="just"/>
            <a:r>
              <a:rPr lang="en-US" sz="2800" dirty="0"/>
              <a:t>It causes wastage of memory space if there is a significant difference between total records and maximum value</a:t>
            </a:r>
            <a:r>
              <a:rPr lang="en-US" sz="2800" dirty="0" smtClean="0"/>
              <a:t>.</a:t>
            </a:r>
            <a:endParaRPr lang="en-US" sz="2800" dirty="0"/>
          </a:p>
          <a:p>
            <a:pPr algn="just"/>
            <a:endParaRPr lang="en-US" sz="2800" dirty="0" smtClean="0"/>
          </a:p>
          <a:p>
            <a:pPr marL="0" indent="0" algn="just">
              <a:buNone/>
            </a:pPr>
            <a:r>
              <a:rPr lang="en-US" sz="2800" b="1" i="1" dirty="0"/>
              <a:t>Hashing can overcome these limitations of direct address tables.</a:t>
            </a:r>
          </a:p>
        </p:txBody>
      </p:sp>
    </p:spTree>
    <p:extLst>
      <p:ext uri="{BB962C8B-B14F-4D97-AF65-F5344CB8AC3E}">
        <p14:creationId xmlns:p14="http://schemas.microsoft.com/office/powerpoint/2010/main" val="4222089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Hashing</a:t>
            </a:r>
          </a:p>
        </p:txBody>
      </p:sp>
      <p:sp>
        <p:nvSpPr>
          <p:cNvPr id="3" name="Content Placeholder 2"/>
          <p:cNvSpPr>
            <a:spLocks noGrp="1"/>
          </p:cNvSpPr>
          <p:nvPr>
            <p:ph idx="1"/>
          </p:nvPr>
        </p:nvSpPr>
        <p:spPr>
          <a:xfrm>
            <a:off x="762000" y="1752601"/>
            <a:ext cx="10800735" cy="4525963"/>
          </a:xfrm>
        </p:spPr>
        <p:txBody>
          <a:bodyPr/>
          <a:lstStyle/>
          <a:p>
            <a:pPr algn="just"/>
            <a:r>
              <a:rPr lang="en-US" i="1" dirty="0"/>
              <a:t>Hashing is an improvement over Direct </a:t>
            </a:r>
            <a:r>
              <a:rPr lang="en-US" i="1" dirty="0" smtClean="0"/>
              <a:t>Address </a:t>
            </a:r>
            <a:r>
              <a:rPr lang="en-US" i="1" dirty="0"/>
              <a:t>Table. </a:t>
            </a:r>
            <a:endParaRPr lang="en-US" i="1" dirty="0" smtClean="0"/>
          </a:p>
          <a:p>
            <a:pPr algn="just"/>
            <a:endParaRPr lang="en-US" i="1" dirty="0" smtClean="0"/>
          </a:p>
          <a:p>
            <a:pPr algn="just"/>
            <a:r>
              <a:rPr lang="en-US" i="1" dirty="0" smtClean="0"/>
              <a:t>The </a:t>
            </a:r>
            <a:r>
              <a:rPr lang="en-US" i="1" dirty="0"/>
              <a:t>idea is to use hash function that converts a given phone number or any other key </a:t>
            </a:r>
            <a:r>
              <a:rPr lang="en-US" i="1" dirty="0" smtClean="0"/>
              <a:t>(Large Number) to </a:t>
            </a:r>
            <a:r>
              <a:rPr lang="en-US" i="1" dirty="0"/>
              <a:t>a smaller number and uses the small number as index in a table called hash table.</a:t>
            </a:r>
            <a:endParaRPr lang="en-IN" dirty="0"/>
          </a:p>
        </p:txBody>
      </p:sp>
    </p:spTree>
    <p:extLst>
      <p:ext uri="{BB962C8B-B14F-4D97-AF65-F5344CB8AC3E}">
        <p14:creationId xmlns:p14="http://schemas.microsoft.com/office/powerpoint/2010/main" val="1185850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1729"/>
            <a:ext cx="10972800" cy="1378310"/>
          </a:xfrm>
        </p:spPr>
        <p:txBody>
          <a:bodyPr/>
          <a:lstStyle/>
          <a:p>
            <a:r>
              <a:rPr lang="en-IN" b="1" dirty="0"/>
              <a:t>Hashing</a:t>
            </a:r>
            <a:endParaRPr lang="en-IN" dirty="0"/>
          </a:p>
        </p:txBody>
      </p:sp>
      <p:sp>
        <p:nvSpPr>
          <p:cNvPr id="3" name="Content Placeholder 2"/>
          <p:cNvSpPr>
            <a:spLocks noGrp="1"/>
          </p:cNvSpPr>
          <p:nvPr>
            <p:ph idx="1"/>
          </p:nvPr>
        </p:nvSpPr>
        <p:spPr>
          <a:xfrm>
            <a:off x="762000" y="1460091"/>
            <a:ext cx="10972800" cy="4527754"/>
          </a:xfrm>
        </p:spPr>
        <p:txBody>
          <a:bodyPr>
            <a:normAutofit fontScale="77500" lnSpcReduction="20000"/>
          </a:bodyPr>
          <a:lstStyle/>
          <a:p>
            <a:pPr algn="just"/>
            <a:r>
              <a:rPr lang="en-US" b="1" dirty="0"/>
              <a:t>Hash Function:</a:t>
            </a:r>
            <a:r>
              <a:rPr lang="en-US" dirty="0"/>
              <a:t> A function that converts a given big phone number to a small practical integer value. The mapped integer value is used as an index in hash table. In simple terms, a hash function maps a big number or string to a small integer that can be used as index in hash </a:t>
            </a:r>
            <a:r>
              <a:rPr lang="en-US" dirty="0" smtClean="0"/>
              <a:t>table.</a:t>
            </a:r>
          </a:p>
          <a:p>
            <a:endParaRPr lang="en-US" dirty="0" smtClean="0"/>
          </a:p>
          <a:p>
            <a:r>
              <a:rPr lang="en-US" b="1" dirty="0" smtClean="0"/>
              <a:t>A </a:t>
            </a:r>
            <a:r>
              <a:rPr lang="en-US" b="1" dirty="0"/>
              <a:t>good hash function should have following properties</a:t>
            </a:r>
            <a:br>
              <a:rPr lang="en-US" b="1" dirty="0"/>
            </a:br>
            <a:r>
              <a:rPr lang="en-US" dirty="0"/>
              <a:t>1) Efficiently computable.</a:t>
            </a:r>
            <a:br>
              <a:rPr lang="en-US" dirty="0"/>
            </a:br>
            <a:r>
              <a:rPr lang="en-US" dirty="0"/>
              <a:t>2) Should uniformly distribute the keys (Each table position equally likely for each key</a:t>
            </a:r>
            <a:r>
              <a:rPr lang="en-US" dirty="0" smtClean="0"/>
              <a:t>)</a:t>
            </a:r>
          </a:p>
          <a:p>
            <a:pPr algn="just"/>
            <a:endParaRPr lang="en-US" dirty="0"/>
          </a:p>
          <a:p>
            <a:pPr algn="just"/>
            <a:r>
              <a:rPr lang="en-US" b="1" dirty="0"/>
              <a:t>For </a:t>
            </a:r>
            <a:r>
              <a:rPr lang="en-US" b="1" dirty="0" smtClean="0"/>
              <a:t>example,</a:t>
            </a:r>
            <a:r>
              <a:rPr lang="en-US" dirty="0" smtClean="0"/>
              <a:t> </a:t>
            </a:r>
            <a:r>
              <a:rPr lang="en-US" dirty="0"/>
              <a:t>for phone numbers a bad hash function is to take first three digits. A better function is </a:t>
            </a:r>
            <a:r>
              <a:rPr lang="en-US" dirty="0" smtClean="0"/>
              <a:t>to consider </a:t>
            </a:r>
            <a:r>
              <a:rPr lang="en-US" dirty="0"/>
              <a:t>last three digits. Please note that this may not be the best hash function. There may be better ways.</a:t>
            </a:r>
          </a:p>
        </p:txBody>
      </p:sp>
    </p:spTree>
    <p:extLst>
      <p:ext uri="{BB962C8B-B14F-4D97-AF65-F5344CB8AC3E}">
        <p14:creationId xmlns:p14="http://schemas.microsoft.com/office/powerpoint/2010/main" val="2100350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
            <a:ext cx="10972800" cy="973394"/>
          </a:xfrm>
        </p:spPr>
        <p:txBody>
          <a:bodyPr/>
          <a:lstStyle/>
          <a:p>
            <a:r>
              <a:rPr lang="en-IN" b="1" dirty="0"/>
              <a:t>Hashing</a:t>
            </a:r>
            <a:endParaRPr lang="en-IN" dirty="0"/>
          </a:p>
        </p:txBody>
      </p:sp>
      <p:sp>
        <p:nvSpPr>
          <p:cNvPr id="3" name="Content Placeholder 2"/>
          <p:cNvSpPr>
            <a:spLocks noGrp="1"/>
          </p:cNvSpPr>
          <p:nvPr>
            <p:ph idx="1"/>
          </p:nvPr>
        </p:nvSpPr>
        <p:spPr>
          <a:xfrm>
            <a:off x="762000" y="973395"/>
            <a:ext cx="10972800" cy="5305170"/>
          </a:xfrm>
        </p:spPr>
        <p:txBody>
          <a:bodyPr>
            <a:normAutofit fontScale="70000" lnSpcReduction="20000"/>
          </a:bodyPr>
          <a:lstStyle/>
          <a:p>
            <a:pPr algn="just"/>
            <a:r>
              <a:rPr lang="en-US" b="1" dirty="0"/>
              <a:t>Hash Table:</a:t>
            </a:r>
            <a:r>
              <a:rPr lang="en-US" dirty="0"/>
              <a:t> An array that stores pointers to records corresponding to a given phone </a:t>
            </a:r>
            <a:r>
              <a:rPr lang="en-US" dirty="0" smtClean="0"/>
              <a:t>number (key). </a:t>
            </a:r>
            <a:r>
              <a:rPr lang="en-US" dirty="0"/>
              <a:t>An entry in hash table is NIL if no existing phone number has hash function value equal to the index for the entry</a:t>
            </a:r>
            <a:r>
              <a:rPr lang="en-US" dirty="0" smtClean="0"/>
              <a:t>.</a:t>
            </a:r>
          </a:p>
          <a:p>
            <a:pPr marL="0" indent="0" algn="just">
              <a:buNone/>
            </a:pPr>
            <a:endParaRPr lang="en-US" dirty="0"/>
          </a:p>
          <a:p>
            <a:pPr algn="just"/>
            <a:r>
              <a:rPr lang="en-US" b="1" dirty="0"/>
              <a:t>Collision Handling</a:t>
            </a:r>
            <a:r>
              <a:rPr lang="en-US" dirty="0"/>
              <a:t>: Since a hash function gets us a small number for a big key, there is possibility that two keys result in same value. The situation where a newly inserted key maps to an already occupied slot in hash table is called collision and must be handled using some collision handling technique. Following are the ways to handle collisions</a:t>
            </a:r>
            <a:r>
              <a:rPr lang="en-US" dirty="0" smtClean="0"/>
              <a:t>:</a:t>
            </a:r>
          </a:p>
          <a:p>
            <a:pPr algn="just"/>
            <a:endParaRPr lang="en-US" dirty="0"/>
          </a:p>
          <a:p>
            <a:pPr marL="722313" indent="-341313" algn="just">
              <a:buFont typeface="Wingdings" panose="05000000000000000000" pitchFamily="2" charset="2"/>
              <a:buChar char="Ø"/>
            </a:pPr>
            <a:r>
              <a:rPr lang="en-US" b="1" dirty="0" err="1"/>
              <a:t>Chaining:</a:t>
            </a:r>
            <a:r>
              <a:rPr lang="en-US" dirty="0" err="1"/>
              <a:t>The</a:t>
            </a:r>
            <a:r>
              <a:rPr lang="en-US" dirty="0"/>
              <a:t> idea is to make each cell of hash table point to a linked list of records that have same hash function value. Chaining is simple, but requires additional memory outside the table</a:t>
            </a:r>
            <a:r>
              <a:rPr lang="en-US" dirty="0" smtClean="0"/>
              <a:t>.</a:t>
            </a:r>
          </a:p>
          <a:p>
            <a:pPr marL="722313" indent="-341313" algn="just">
              <a:buFont typeface="Wingdings" panose="05000000000000000000" pitchFamily="2" charset="2"/>
              <a:buChar char="Ø"/>
            </a:pPr>
            <a:endParaRPr lang="en-US" dirty="0"/>
          </a:p>
          <a:p>
            <a:pPr marL="722313" indent="-341313" algn="just">
              <a:buFont typeface="Wingdings" panose="05000000000000000000" pitchFamily="2" charset="2"/>
              <a:buChar char="Ø"/>
            </a:pPr>
            <a:r>
              <a:rPr lang="en-US" b="1" dirty="0"/>
              <a:t>Open Addressing: </a:t>
            </a:r>
            <a:r>
              <a:rPr lang="en-US" dirty="0"/>
              <a:t>In open addressing, all elements are stored in the hash table itself. Each table entry contains either a record or NIL. When searching for an element, we one by one examine table slots until the desired element is found or it is clear that the element is not in the table.</a:t>
            </a:r>
          </a:p>
        </p:txBody>
      </p:sp>
    </p:spTree>
    <p:extLst>
      <p:ext uri="{BB962C8B-B14F-4D97-AF65-F5344CB8AC3E}">
        <p14:creationId xmlns:p14="http://schemas.microsoft.com/office/powerpoint/2010/main" val="449011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7987"/>
            <a:ext cx="10972800" cy="1135626"/>
          </a:xfrm>
        </p:spPr>
        <p:txBody>
          <a:bodyPr/>
          <a:lstStyle/>
          <a:p>
            <a:r>
              <a:rPr lang="en-IN" b="1" dirty="0"/>
              <a:t>Hash Function</a:t>
            </a:r>
          </a:p>
        </p:txBody>
      </p:sp>
      <p:sp>
        <p:nvSpPr>
          <p:cNvPr id="3" name="Content Placeholder 2"/>
          <p:cNvSpPr>
            <a:spLocks noGrp="1"/>
          </p:cNvSpPr>
          <p:nvPr>
            <p:ph idx="1"/>
          </p:nvPr>
        </p:nvSpPr>
        <p:spPr>
          <a:xfrm>
            <a:off x="762000" y="1401097"/>
            <a:ext cx="10972800" cy="4424517"/>
          </a:xfrm>
        </p:spPr>
        <p:txBody>
          <a:bodyPr>
            <a:normAutofit/>
          </a:bodyPr>
          <a:lstStyle/>
          <a:p>
            <a:pPr algn="just"/>
            <a:r>
              <a:rPr lang="en-US" sz="2800" dirty="0" smtClean="0"/>
              <a:t>In </a:t>
            </a:r>
            <a:r>
              <a:rPr lang="en-US" sz="2800" dirty="0"/>
              <a:t>general, a hash function should depend on every single bit of the key, so that two keys that differ in only one bit or one group of bits (regardless of whether the group is at the beginning, end, or middle of the key or present throughout the key) hash into different values. Thus, a hash function that simply extracts a portion of a key is not suitable. </a:t>
            </a:r>
            <a:endParaRPr lang="en-US" sz="2800" dirty="0" smtClean="0"/>
          </a:p>
          <a:p>
            <a:pPr algn="just"/>
            <a:endParaRPr lang="en-US" sz="2800" dirty="0" smtClean="0"/>
          </a:p>
          <a:p>
            <a:pPr algn="just"/>
            <a:r>
              <a:rPr lang="en-US" sz="2800" dirty="0" smtClean="0"/>
              <a:t>Similarly</a:t>
            </a:r>
            <a:r>
              <a:rPr lang="en-US" sz="2800" dirty="0"/>
              <a:t>, if two keys are simply </a:t>
            </a:r>
            <a:r>
              <a:rPr lang="en-US" sz="2800" dirty="0" err="1"/>
              <a:t>digited</a:t>
            </a:r>
            <a:r>
              <a:rPr lang="en-US" sz="2800" dirty="0"/>
              <a:t> or character permutations of each other </a:t>
            </a:r>
            <a:r>
              <a:rPr lang="en-US" sz="2800" i="1" dirty="0"/>
              <a:t>(such as 139 and 319)</a:t>
            </a:r>
            <a:r>
              <a:rPr lang="en-US" sz="2800" dirty="0"/>
              <a:t>, they should also hash into different values.</a:t>
            </a:r>
            <a:endParaRPr lang="en-IN" sz="2800" dirty="0"/>
          </a:p>
        </p:txBody>
      </p:sp>
    </p:spTree>
    <p:extLst>
      <p:ext uri="{BB962C8B-B14F-4D97-AF65-F5344CB8AC3E}">
        <p14:creationId xmlns:p14="http://schemas.microsoft.com/office/powerpoint/2010/main" val="3918751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17683</TotalTime>
  <Words>1695</Words>
  <Application>Microsoft Office PowerPoint</Application>
  <PresentationFormat>Widescreen</PresentationFormat>
  <Paragraphs>140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Unicode MS</vt:lpstr>
      <vt:lpstr>Calibri</vt:lpstr>
      <vt:lpstr>Times New Roman</vt:lpstr>
      <vt:lpstr>Wingdings</vt:lpstr>
      <vt:lpstr>Office Theme</vt:lpstr>
      <vt:lpstr>PowerPoint Presentation</vt:lpstr>
      <vt:lpstr>Direct Address Table</vt:lpstr>
      <vt:lpstr>Direct Address Table</vt:lpstr>
      <vt:lpstr>Advantages:</vt:lpstr>
      <vt:lpstr>Limitations:</vt:lpstr>
      <vt:lpstr>Hashing</vt:lpstr>
      <vt:lpstr>Hashing</vt:lpstr>
      <vt:lpstr>Hashing</vt:lpstr>
      <vt:lpstr>Hash Function</vt:lpstr>
      <vt:lpstr>Hash Function</vt:lpstr>
      <vt:lpstr>Hash Function</vt:lpstr>
      <vt:lpstr>Hash Function</vt:lpstr>
      <vt:lpstr>Hash Function</vt:lpstr>
      <vt:lpstr>Hash Function</vt:lpstr>
      <vt:lpstr>Hash Function</vt:lpstr>
      <vt:lpstr>Collision Handling Techniques (Chaining)</vt:lpstr>
      <vt:lpstr>Collision Handling Techniques (Chaining)</vt:lpstr>
      <vt:lpstr>Collision Handling Techniques (Chaining)</vt:lpstr>
      <vt:lpstr>Collision Handling Techniques (Open Addressing)</vt:lpstr>
      <vt:lpstr>Collision Handling Techniques (Open Addressing)</vt:lpstr>
      <vt:lpstr>Collision Handling Techniques (Open Addressing)</vt:lpstr>
      <vt:lpstr>Collision Handling Techniques (Open Addressing)</vt:lpstr>
      <vt:lpstr>Collision Handling Techniques (Open Addressing)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Dr. Ambika Aggarwal</cp:lastModifiedBy>
  <cp:revision>1107</cp:revision>
  <cp:lastPrinted>2017-08-16T11:40:20Z</cp:lastPrinted>
  <dcterms:created xsi:type="dcterms:W3CDTF">2017-08-14T08:34:40Z</dcterms:created>
  <dcterms:modified xsi:type="dcterms:W3CDTF">2023-11-08T07:38:21Z</dcterms:modified>
</cp:coreProperties>
</file>