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A2AF-92C5-43BB-9AD1-0E9EEC511CF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6A70-8975-4639-B1EB-8235B4804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Stack Data Structure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Stack is a linear data structure that follows a particular order in which the operations are performed.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order may be LIFO(Last In First Out) or FILO(First In Last Out).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8160" y="1825625"/>
            <a:ext cx="4368800" cy="38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Stack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58" y="1036946"/>
            <a:ext cx="2568677" cy="4351338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 marL="0" indent="0" latinLnBrk="1">
              <a:buNone/>
            </a:pPr>
            <a:r>
              <a:rPr lang="en-US" sz="2200" dirty="0" smtClean="0"/>
              <a:t> </a:t>
            </a:r>
          </a:p>
          <a:p>
            <a:pPr marL="0" indent="0" latinLnBrk="1">
              <a:buNone/>
            </a:pPr>
            <a:r>
              <a:rPr lang="en-US" sz="2200" dirty="0" err="1" smtClean="0"/>
              <a:t>struct</a:t>
            </a:r>
            <a:r>
              <a:rPr lang="en-US" sz="2200" dirty="0" smtClean="0"/>
              <a:t> Node</a:t>
            </a:r>
          </a:p>
          <a:p>
            <a:pPr marL="0" indent="0" latinLnBrk="1">
              <a:buNone/>
            </a:pPr>
            <a:r>
              <a:rPr lang="en-US" sz="2200" dirty="0" smtClean="0"/>
              <a:t>{</a:t>
            </a:r>
          </a:p>
          <a:p>
            <a:pPr marL="0" indent="0" latinLnBrk="1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int</a:t>
            </a:r>
            <a:r>
              <a:rPr lang="en-US" sz="2200" dirty="0" smtClean="0"/>
              <a:t> data;</a:t>
            </a:r>
          </a:p>
          <a:p>
            <a:pPr marL="0" indent="0" latinLnBrk="1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Node *next;</a:t>
            </a:r>
          </a:p>
          <a:p>
            <a:pPr marL="0" indent="0" latinLnBrk="1">
              <a:buNone/>
            </a:pPr>
            <a:r>
              <a:rPr lang="en-US" sz="2200" dirty="0" smtClean="0"/>
              <a:t>}*top = NULL;</a:t>
            </a:r>
          </a:p>
          <a:p>
            <a:pPr marL="0" indent="0" latinLnBrk="1">
              <a:buNone/>
            </a:pPr>
            <a:r>
              <a:rPr lang="en-US" sz="2200" dirty="0" smtClean="0"/>
              <a:t> void push(</a:t>
            </a:r>
            <a:r>
              <a:rPr lang="en-US" sz="2200" dirty="0" err="1" smtClean="0"/>
              <a:t>int</a:t>
            </a:r>
            <a:r>
              <a:rPr lang="en-US" sz="2200" dirty="0" smtClean="0"/>
              <a:t>);</a:t>
            </a:r>
          </a:p>
          <a:p>
            <a:pPr marL="0" indent="0" latinLnBrk="1">
              <a:buNone/>
            </a:pPr>
            <a:r>
              <a:rPr lang="en-US" sz="2200" dirty="0" smtClean="0"/>
              <a:t>void pop();</a:t>
            </a:r>
          </a:p>
          <a:p>
            <a:pPr marL="0" indent="0" latinLnBrk="1">
              <a:buNone/>
            </a:pPr>
            <a:r>
              <a:rPr lang="en-US" sz="2200" dirty="0" smtClean="0"/>
              <a:t>void display();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3974" y="1256597"/>
            <a:ext cx="4508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value)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Node*)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Node));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 = value;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if(top == NULL)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NULL;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top;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top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nInsertion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Successful!!!\n");</a:t>
            </a:r>
          </a:p>
          <a:p>
            <a:pPr marL="0" indent="0" latinLnBrk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57948" y="1036947"/>
            <a:ext cx="4336026" cy="565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void main()  {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</a:t>
            </a:r>
            <a:r>
              <a:rPr lang="en-US" sz="1300" dirty="0" err="1" smtClean="0"/>
              <a:t>int</a:t>
            </a:r>
            <a:r>
              <a:rPr lang="en-US" sz="1300" dirty="0" smtClean="0"/>
              <a:t> choice, value;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  </a:t>
            </a:r>
            <a:r>
              <a:rPr lang="en-US" sz="1300" dirty="0" err="1" smtClean="0"/>
              <a:t>printf</a:t>
            </a:r>
            <a:r>
              <a:rPr lang="en-US" sz="1300" dirty="0" smtClean="0"/>
              <a:t>("\n:: Stack using Linked List ::\n");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while(1){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err="1" smtClean="0"/>
              <a:t>printf</a:t>
            </a:r>
            <a:r>
              <a:rPr lang="en-US" sz="1300" dirty="0" smtClean="0"/>
              <a:t>("1. Push\n2. Pop\n3. Display\n4. Exit\</a:t>
            </a:r>
            <a:r>
              <a:rPr lang="en-US" sz="1300" dirty="0" err="1" smtClean="0"/>
              <a:t>nEnter</a:t>
            </a:r>
            <a:r>
              <a:rPr lang="en-US" sz="1300" dirty="0" smtClean="0"/>
              <a:t> your choice: ");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   </a:t>
            </a:r>
            <a:r>
              <a:rPr lang="en-US" sz="1300" dirty="0" err="1" smtClean="0"/>
              <a:t>scanf</a:t>
            </a:r>
            <a:r>
              <a:rPr lang="en-US" sz="1300" dirty="0" smtClean="0"/>
              <a:t>("%</a:t>
            </a:r>
            <a:r>
              <a:rPr lang="en-US" sz="1300" dirty="0" err="1" smtClean="0"/>
              <a:t>d",&amp;choice</a:t>
            </a:r>
            <a:r>
              <a:rPr lang="en-US" sz="1300" dirty="0" smtClean="0"/>
              <a:t>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   switch(choice){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case 1: </a:t>
            </a:r>
            <a:r>
              <a:rPr lang="en-US" sz="1300" dirty="0" err="1" smtClean="0"/>
              <a:t>printf</a:t>
            </a:r>
            <a:r>
              <a:rPr lang="en-US" sz="1300" dirty="0" smtClean="0"/>
              <a:t>("Enter the value to be inserted: ");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/>
              <a:t>	</a:t>
            </a:r>
            <a:r>
              <a:rPr lang="en-US" sz="1300" dirty="0" smtClean="0"/>
              <a:t>             </a:t>
            </a:r>
            <a:r>
              <a:rPr lang="en-US" sz="1300" dirty="0" err="1" smtClean="0"/>
              <a:t>scanf</a:t>
            </a:r>
            <a:r>
              <a:rPr lang="en-US" sz="1300" dirty="0" smtClean="0"/>
              <a:t>("%d", &amp;value);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      push(value);     	 break;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 case 2: pop(); break;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 case 3: display(); break;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 case 4: exit(0);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	 default: </a:t>
            </a:r>
            <a:r>
              <a:rPr lang="en-US" sz="1300" dirty="0" err="1" smtClean="0"/>
              <a:t>printf</a:t>
            </a:r>
            <a:r>
              <a:rPr lang="en-US" sz="1300" dirty="0" smtClean="0"/>
              <a:t>("\</a:t>
            </a:r>
            <a:r>
              <a:rPr lang="en-US" sz="1300" dirty="0" err="1" smtClean="0"/>
              <a:t>nWrong</a:t>
            </a:r>
            <a:r>
              <a:rPr lang="en-US" sz="1300" dirty="0" smtClean="0"/>
              <a:t> selection!!");</a:t>
            </a:r>
          </a:p>
          <a:p>
            <a:pPr marL="0" indent="0" latinLnBrk="1">
              <a:lnSpc>
                <a:spcPct val="120000"/>
              </a:lnSpc>
              <a:buNone/>
            </a:pPr>
            <a:r>
              <a:rPr lang="en-US" sz="1300" dirty="0" smtClean="0"/>
              <a:t>      }   }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93974" y="2344431"/>
            <a:ext cx="4412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/>
              <a:t>void display()</a:t>
            </a:r>
          </a:p>
          <a:p>
            <a:pPr marL="0" indent="0" latinLnBrk="1">
              <a:buNone/>
            </a:pPr>
            <a:r>
              <a:rPr lang="en-US" dirty="0" smtClean="0"/>
              <a:t>{</a:t>
            </a:r>
          </a:p>
          <a:p>
            <a:pPr marL="0" indent="0" latinLnBrk="1">
              <a:buNone/>
            </a:pPr>
            <a:r>
              <a:rPr lang="en-US" dirty="0" smtClean="0"/>
              <a:t>   if(top == NULL)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nStack</a:t>
            </a:r>
            <a:r>
              <a:rPr lang="en-US" dirty="0" smtClean="0"/>
              <a:t> is Empty!!!\n");</a:t>
            </a:r>
          </a:p>
          <a:p>
            <a:pPr marL="0" indent="0" latinLnBrk="1">
              <a:buNone/>
            </a:pPr>
            <a:r>
              <a:rPr lang="en-US" dirty="0" smtClean="0"/>
              <a:t>   else{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Node *temp = top;</a:t>
            </a:r>
          </a:p>
          <a:p>
            <a:pPr marL="0" indent="0" latinLnBrk="1">
              <a:buNone/>
            </a:pPr>
            <a:r>
              <a:rPr lang="en-US" dirty="0" smtClean="0"/>
              <a:t>      while(temp-&gt;next != NULL){</a:t>
            </a:r>
          </a:p>
          <a:p>
            <a:pPr marL="0" indent="0" latinLnBrk="1">
              <a:buNone/>
            </a:pPr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("%d---&gt;",temp-&gt;data);</a:t>
            </a:r>
          </a:p>
          <a:p>
            <a:pPr marL="0" indent="0" latinLnBrk="1">
              <a:buNone/>
            </a:pPr>
            <a:r>
              <a:rPr lang="en-US" dirty="0" smtClean="0"/>
              <a:t>	 temp = temp -&gt; next;</a:t>
            </a:r>
          </a:p>
          <a:p>
            <a:pPr marL="0" indent="0" latinLnBrk="1">
              <a:buNone/>
            </a:pPr>
            <a:r>
              <a:rPr lang="en-US" dirty="0" smtClean="0"/>
              <a:t>      }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("%d---&gt;</a:t>
            </a:r>
            <a:r>
              <a:rPr lang="en-US" dirty="0" err="1" smtClean="0"/>
              <a:t>NULL",temp</a:t>
            </a:r>
            <a:r>
              <a:rPr lang="en-US" dirty="0" smtClean="0"/>
              <a:t>-&gt;data);</a:t>
            </a:r>
          </a:p>
          <a:p>
            <a:pPr marL="0" indent="0" latinLnBrk="1">
              <a:buNone/>
            </a:pPr>
            <a:r>
              <a:rPr lang="en-US" dirty="0" smtClean="0"/>
              <a:t>   }</a:t>
            </a:r>
          </a:p>
          <a:p>
            <a:pPr marL="0" indent="0" latinLnBrk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79774" y="1041505"/>
            <a:ext cx="44122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/>
              <a:t>void pop()</a:t>
            </a:r>
          </a:p>
          <a:p>
            <a:pPr marL="0" indent="0" latinLnBrk="1">
              <a:buNone/>
            </a:pPr>
            <a:r>
              <a:rPr lang="en-US" dirty="0" smtClean="0"/>
              <a:t>{</a:t>
            </a:r>
          </a:p>
          <a:p>
            <a:pPr marL="0" indent="0" latinLnBrk="1">
              <a:buNone/>
            </a:pPr>
            <a:r>
              <a:rPr lang="en-US" dirty="0" smtClean="0"/>
              <a:t>   if(top == NULL)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nStack</a:t>
            </a:r>
            <a:r>
              <a:rPr lang="en-US" dirty="0" smtClean="0"/>
              <a:t> is Empty!!!\n");</a:t>
            </a:r>
          </a:p>
          <a:p>
            <a:pPr marL="0" indent="0" latinLnBrk="1">
              <a:buNone/>
            </a:pPr>
            <a:r>
              <a:rPr lang="en-US" dirty="0" smtClean="0"/>
              <a:t>   else{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struct</a:t>
            </a:r>
            <a:r>
              <a:rPr lang="en-US" dirty="0" smtClean="0"/>
              <a:t> Node *temp = top;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nDeleted</a:t>
            </a:r>
            <a:r>
              <a:rPr lang="en-US" dirty="0" smtClean="0"/>
              <a:t> element: %d", temp-&gt;data);</a:t>
            </a:r>
          </a:p>
          <a:p>
            <a:pPr marL="0" indent="0" latinLnBrk="1">
              <a:buNone/>
            </a:pPr>
            <a:r>
              <a:rPr lang="en-US" dirty="0" smtClean="0"/>
              <a:t>      top = temp-&gt;next;</a:t>
            </a:r>
          </a:p>
          <a:p>
            <a:pPr marL="0" indent="0" latinLnBrk="1">
              <a:buNone/>
            </a:pPr>
            <a:r>
              <a:rPr lang="en-US" dirty="0" smtClean="0"/>
              <a:t>      free(temp);</a:t>
            </a:r>
          </a:p>
          <a:p>
            <a:pPr marL="0" indent="0" latinLnBrk="1">
              <a:buNone/>
            </a:pPr>
            <a:r>
              <a:rPr lang="en-US" dirty="0" smtClean="0"/>
              <a:t>   }</a:t>
            </a:r>
          </a:p>
          <a:p>
            <a:pPr marL="0" indent="0" latinLnBrk="1">
              <a:buNone/>
            </a:pPr>
            <a:r>
              <a:rPr lang="en-US" dirty="0" smtClean="0"/>
              <a:t>}</a:t>
            </a:r>
          </a:p>
          <a:p>
            <a:pPr marL="0" indent="0" latinLnBrk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3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  <p:bldP spid="6" grpId="0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56"/>
          </a:xfrm>
        </p:spPr>
        <p:txBody>
          <a:bodyPr/>
          <a:lstStyle/>
          <a:p>
            <a:pPr algn="ctr"/>
            <a:r>
              <a:rPr lang="en-US" dirty="0" smtClean="0">
                <a:latin typeface="Freestyle Script" panose="030804020302050B0404" pitchFamily="66" charset="0"/>
              </a:rPr>
              <a:t>Basic Idea   </a:t>
            </a:r>
            <a:r>
              <a:rPr lang="en-US" dirty="0" smtClean="0">
                <a:latin typeface="Freestyle Script" panose="030804020302050B0404" pitchFamily="66" charset="0"/>
                <a:sym typeface="Wingdings" panose="05000000000000000000" pitchFamily="2" charset="2"/>
              </a:rPr>
              <a:t>  </a:t>
            </a:r>
            <a:r>
              <a:rPr lang="en-US" dirty="0" smtClean="0">
                <a:latin typeface="Freestyle Script" panose="030804020302050B0404" pitchFamily="66" charset="0"/>
              </a:rPr>
              <a:t>PUSH &amp; POP </a:t>
            </a:r>
            <a:endParaRPr lang="en-US" dirty="0">
              <a:latin typeface="Freestyle Script" panose="030804020302050B04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182"/>
            <a:ext cx="10515600" cy="5643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899" y="1317420"/>
            <a:ext cx="1828800" cy="73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72401" y="1960562"/>
            <a:ext cx="3067664" cy="395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/>
              <a:t>Push(6);</a:t>
            </a:r>
          </a:p>
          <a:p>
            <a:pPr marL="0" indent="0" latinLnBrk="1">
              <a:buNone/>
            </a:pPr>
            <a:r>
              <a:rPr lang="en-US" dirty="0"/>
              <a:t>Push(14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 latinLnBrk="1">
              <a:buNone/>
            </a:pPr>
            <a:r>
              <a:rPr lang="en-US" dirty="0" smtClean="0"/>
              <a:t>Push(25);</a:t>
            </a:r>
            <a:endParaRPr lang="en-US" dirty="0"/>
          </a:p>
          <a:p>
            <a:pPr marL="0" indent="0" latinLnBrk="1">
              <a:buNone/>
            </a:pPr>
            <a:r>
              <a:rPr lang="en-US" dirty="0" smtClean="0"/>
              <a:t>Push(56);</a:t>
            </a:r>
          </a:p>
          <a:p>
            <a:pPr marL="0" indent="0" latinLnBrk="1">
              <a:buNone/>
            </a:pPr>
            <a:endParaRPr lang="en-US" dirty="0" smtClean="0"/>
          </a:p>
          <a:p>
            <a:pPr marL="0" indent="0" latinLnBrk="1">
              <a:buNone/>
            </a:pPr>
            <a:r>
              <a:rPr lang="en-US" dirty="0" smtClean="0"/>
              <a:t>Pop(56);</a:t>
            </a:r>
          </a:p>
          <a:p>
            <a:pPr marL="0" indent="0" latinLnBrk="1">
              <a:buNone/>
            </a:pPr>
            <a:r>
              <a:rPr lang="en-US" dirty="0" smtClean="0"/>
              <a:t>Pop(25);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638368" y="5956503"/>
            <a:ext cx="1828800" cy="737420"/>
            <a:chOff x="4572000" y="4693162"/>
            <a:chExt cx="1828800" cy="737420"/>
          </a:xfrm>
        </p:grpSpPr>
        <p:sp>
          <p:nvSpPr>
            <p:cNvPr id="9" name="Rectangle 8"/>
            <p:cNvSpPr/>
            <p:nvPr/>
          </p:nvSpPr>
          <p:spPr>
            <a:xfrm>
              <a:off x="4572000" y="4693162"/>
              <a:ext cx="1828800" cy="737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6        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9" idx="0"/>
              <a:endCxn id="9" idx="2"/>
            </p:cNvCxnSpPr>
            <p:nvPr/>
          </p:nvCxnSpPr>
          <p:spPr>
            <a:xfrm>
              <a:off x="5486400" y="4693162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638368" y="5513490"/>
            <a:ext cx="1696063" cy="58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772699" y="1264213"/>
            <a:ext cx="813620" cy="737420"/>
            <a:chOff x="3480620" y="3111910"/>
            <a:chExt cx="813620" cy="737420"/>
          </a:xfrm>
        </p:grpSpPr>
        <p:grpSp>
          <p:nvGrpSpPr>
            <p:cNvPr id="21" name="Group 20"/>
            <p:cNvGrpSpPr/>
            <p:nvPr/>
          </p:nvGrpSpPr>
          <p:grpSpPr>
            <a:xfrm>
              <a:off x="3979608" y="3111910"/>
              <a:ext cx="314632" cy="737420"/>
              <a:chOff x="4572000" y="3111910"/>
              <a:chExt cx="314632" cy="73742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572000" y="3111910"/>
                <a:ext cx="0" cy="7374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48981" y="3244645"/>
                <a:ext cx="0" cy="5014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881716" y="3382305"/>
                <a:ext cx="4916" cy="2310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3480620" y="3480620"/>
              <a:ext cx="427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508953" y="5956503"/>
            <a:ext cx="813620" cy="737420"/>
            <a:chOff x="3480620" y="3111910"/>
            <a:chExt cx="813620" cy="737420"/>
          </a:xfrm>
        </p:grpSpPr>
        <p:grpSp>
          <p:nvGrpSpPr>
            <p:cNvPr id="31" name="Group 30"/>
            <p:cNvGrpSpPr/>
            <p:nvPr/>
          </p:nvGrpSpPr>
          <p:grpSpPr>
            <a:xfrm>
              <a:off x="3979608" y="3111910"/>
              <a:ext cx="314632" cy="737420"/>
              <a:chOff x="4572000" y="3111910"/>
              <a:chExt cx="314632" cy="73742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572000" y="3111910"/>
                <a:ext cx="0" cy="7374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48981" y="3244645"/>
                <a:ext cx="0" cy="5014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881716" y="3382305"/>
                <a:ext cx="4916" cy="2310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3480620" y="3480620"/>
              <a:ext cx="427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urved Connector 35"/>
          <p:cNvCxnSpPr/>
          <p:nvPr/>
        </p:nvCxnSpPr>
        <p:spPr>
          <a:xfrm rot="16200000" flipH="1">
            <a:off x="881960" y="2694421"/>
            <a:ext cx="4381242" cy="3102080"/>
          </a:xfrm>
          <a:prstGeom prst="curvedConnector3">
            <a:avLst>
              <a:gd name="adj1" fmla="val 99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38368" y="4655911"/>
            <a:ext cx="1828800" cy="737420"/>
            <a:chOff x="4572000" y="4693162"/>
            <a:chExt cx="1828800" cy="737420"/>
          </a:xfrm>
        </p:grpSpPr>
        <p:sp>
          <p:nvSpPr>
            <p:cNvPr id="39" name="Rectangle 38"/>
            <p:cNvSpPr/>
            <p:nvPr/>
          </p:nvSpPr>
          <p:spPr>
            <a:xfrm>
              <a:off x="4572000" y="4693162"/>
              <a:ext cx="1828800" cy="737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14        </a:t>
              </a:r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9" idx="2"/>
            </p:cNvCxnSpPr>
            <p:nvPr/>
          </p:nvCxnSpPr>
          <p:spPr>
            <a:xfrm>
              <a:off x="5486400" y="4693162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Curved Connector 66"/>
          <p:cNvCxnSpPr/>
          <p:nvPr/>
        </p:nvCxnSpPr>
        <p:spPr>
          <a:xfrm rot="5400000">
            <a:off x="5359765" y="5232373"/>
            <a:ext cx="903427" cy="48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1521541" y="2051664"/>
            <a:ext cx="3102081" cy="2972957"/>
          </a:xfrm>
          <a:prstGeom prst="curvedConnector3">
            <a:avLst>
              <a:gd name="adj1" fmla="val 276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658034" y="3377713"/>
            <a:ext cx="1828800" cy="737420"/>
            <a:chOff x="4572000" y="4693162"/>
            <a:chExt cx="1828800" cy="737420"/>
          </a:xfrm>
        </p:grpSpPr>
        <p:sp>
          <p:nvSpPr>
            <p:cNvPr id="80" name="Rectangle 79"/>
            <p:cNvSpPr/>
            <p:nvPr/>
          </p:nvSpPr>
          <p:spPr>
            <a:xfrm>
              <a:off x="4572000" y="4693162"/>
              <a:ext cx="1828800" cy="737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25       </a:t>
              </a:r>
              <a:endParaRPr lang="en-US" dirty="0"/>
            </a:p>
          </p:txBody>
        </p:sp>
        <p:cxnSp>
          <p:nvCxnSpPr>
            <p:cNvPr id="81" name="Straight Connector 80"/>
            <p:cNvCxnSpPr>
              <a:stCxn id="80" idx="0"/>
              <a:endCxn id="80" idx="2"/>
            </p:cNvCxnSpPr>
            <p:nvPr/>
          </p:nvCxnSpPr>
          <p:spPr>
            <a:xfrm>
              <a:off x="5486400" y="4693162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/>
          <p:nvPr/>
        </p:nvCxnSpPr>
        <p:spPr>
          <a:xfrm rot="5400000">
            <a:off x="5379432" y="3954175"/>
            <a:ext cx="903426" cy="48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>
            <a:off x="1666568" y="2051664"/>
            <a:ext cx="2976720" cy="16947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599040" y="2183100"/>
            <a:ext cx="1828800" cy="737420"/>
            <a:chOff x="4572000" y="4693162"/>
            <a:chExt cx="1828800" cy="737420"/>
          </a:xfrm>
        </p:grpSpPr>
        <p:sp>
          <p:nvSpPr>
            <p:cNvPr id="87" name="Rectangle 86"/>
            <p:cNvSpPr/>
            <p:nvPr/>
          </p:nvSpPr>
          <p:spPr>
            <a:xfrm>
              <a:off x="4572000" y="4693162"/>
              <a:ext cx="1828800" cy="737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   56        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stCxn id="87" idx="0"/>
              <a:endCxn id="87" idx="2"/>
            </p:cNvCxnSpPr>
            <p:nvPr/>
          </p:nvCxnSpPr>
          <p:spPr>
            <a:xfrm>
              <a:off x="5486400" y="4693162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Curved Connector 88"/>
          <p:cNvCxnSpPr/>
          <p:nvPr/>
        </p:nvCxnSpPr>
        <p:spPr>
          <a:xfrm rot="5400000">
            <a:off x="5320438" y="2759562"/>
            <a:ext cx="903426" cy="48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>
            <a:off x="2878398" y="1632923"/>
            <a:ext cx="1705896" cy="918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1820" y="3111910"/>
            <a:ext cx="1828800" cy="73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72401" y="1960562"/>
            <a:ext cx="3067664" cy="3953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 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{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}*top = NULL;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693162"/>
            <a:ext cx="1828800" cy="73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          next 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>
          <a:xfrm>
            <a:off x="5486400" y="4693162"/>
            <a:ext cx="0" cy="737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38368" y="5513490"/>
            <a:ext cx="1696063" cy="58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1716" y="5513490"/>
            <a:ext cx="1194620" cy="400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79608" y="3111910"/>
            <a:ext cx="314632" cy="737420"/>
            <a:chOff x="4572000" y="3111910"/>
            <a:chExt cx="314632" cy="73742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572000" y="3111910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48981" y="3244645"/>
              <a:ext cx="0" cy="5014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881716" y="3382305"/>
              <a:ext cx="4916" cy="231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3480620" y="3480620"/>
            <a:ext cx="427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476"/>
          </a:xfrm>
        </p:spPr>
        <p:txBody>
          <a:bodyPr/>
          <a:lstStyle/>
          <a:p>
            <a:pPr algn="ctr"/>
            <a:r>
              <a:rPr lang="en-US" dirty="0" smtClean="0"/>
              <a:t>Push Operation------ push(6)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1884"/>
            <a:ext cx="11225981" cy="57961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1820" y="3111910"/>
            <a:ext cx="1828800" cy="73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693162"/>
            <a:ext cx="1828800" cy="73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6          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>
          <a:xfrm>
            <a:off x="5486400" y="4693162"/>
            <a:ext cx="0" cy="737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38368" y="5513490"/>
            <a:ext cx="1696063" cy="58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1716" y="5513490"/>
            <a:ext cx="1194620" cy="400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99791" y="4687582"/>
            <a:ext cx="314632" cy="737420"/>
            <a:chOff x="4572000" y="3111910"/>
            <a:chExt cx="314632" cy="7374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72000" y="3111910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48981" y="3244645"/>
              <a:ext cx="0" cy="5014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881716" y="3382305"/>
              <a:ext cx="4916" cy="231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6096000" y="5046465"/>
            <a:ext cx="803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" idx="2"/>
            <a:endCxn id="9" idx="1"/>
          </p:cNvCxnSpPr>
          <p:nvPr/>
        </p:nvCxnSpPr>
        <p:spPr>
          <a:xfrm rot="16200000" flipH="1">
            <a:off x="2962839" y="3452711"/>
            <a:ext cx="1212542" cy="2005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7674080" y="1316097"/>
            <a:ext cx="4586749" cy="3730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</a:p>
          <a:p>
            <a:pPr marL="0" indent="0" latinLnBrk="1">
              <a:buNone/>
            </a:pPr>
            <a:r>
              <a:rPr lang="en-US" dirty="0" smtClean="0"/>
              <a:t>{</a:t>
            </a:r>
          </a:p>
          <a:p>
            <a:pPr marL="0" indent="0" latinLnBrk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0" indent="0" latinLnBrk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newNode</a:t>
            </a:r>
            <a:r>
              <a:rPr lang="en-US" dirty="0" smtClean="0"/>
              <a:t> = (</a:t>
            </a:r>
            <a:r>
              <a:rPr lang="en-US" dirty="0" err="1" smtClean="0"/>
              <a:t>struct</a:t>
            </a:r>
            <a:r>
              <a:rPr lang="en-US" dirty="0" smtClean="0"/>
              <a:t> 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pPr marL="0" indent="0" latinLnBrk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newNode</a:t>
            </a:r>
            <a:r>
              <a:rPr lang="en-US" dirty="0" smtClean="0"/>
              <a:t>-&gt;data = value;</a:t>
            </a:r>
          </a:p>
          <a:p>
            <a:pPr marL="0" indent="0" latinLnBrk="1">
              <a:buNone/>
            </a:pPr>
            <a:r>
              <a:rPr lang="en-US" dirty="0" smtClean="0"/>
              <a:t>   if(top == NULL)</a:t>
            </a:r>
          </a:p>
          <a:p>
            <a:pPr marL="0" indent="0" latinLnBrk="1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</a:p>
          <a:p>
            <a:pPr marL="0" indent="0" latinLnBrk="1">
              <a:buNone/>
            </a:pPr>
            <a:r>
              <a:rPr lang="en-US" dirty="0" smtClean="0">
                <a:solidFill>
                  <a:srgbClr val="FF0000"/>
                </a:solidFill>
              </a:rPr>
              <a:t>   else</a:t>
            </a:r>
          </a:p>
          <a:p>
            <a:pPr marL="0" indent="0" latinLnBrk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newNode</a:t>
            </a:r>
            <a:r>
              <a:rPr lang="en-US" dirty="0" smtClean="0">
                <a:solidFill>
                  <a:srgbClr val="FF0000"/>
                </a:solidFill>
              </a:rPr>
              <a:t>-&gt;next = top;</a:t>
            </a:r>
          </a:p>
          <a:p>
            <a:pPr marL="0" indent="0" latinLnBrk="1">
              <a:buNone/>
            </a:pPr>
            <a:r>
              <a:rPr lang="en-US" dirty="0" smtClean="0"/>
              <a:t>   top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0" indent="0" latinLnBrk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nInsertion</a:t>
            </a:r>
            <a:r>
              <a:rPr lang="en-US" dirty="0" smtClean="0"/>
              <a:t> is Success!!!\n");</a:t>
            </a:r>
          </a:p>
          <a:p>
            <a:pPr marL="0" indent="0" latinLnBrk="1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838198" y="1140647"/>
            <a:ext cx="5589640" cy="61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/>
              <a:t>Push function called , value=6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38197" y="1581254"/>
            <a:ext cx="6312930" cy="61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node type pointer is created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newnode</a:t>
            </a:r>
            <a:endParaRPr lang="en-US" dirty="0" smtClean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838197" y="2046443"/>
            <a:ext cx="6757222" cy="61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dirty="0"/>
              <a:t> </a:t>
            </a:r>
            <a:r>
              <a:rPr lang="en-US" dirty="0" err="1" smtClean="0"/>
              <a:t>Malloc</a:t>
            </a:r>
            <a:r>
              <a:rPr lang="en-US" dirty="0" smtClean="0"/>
              <a:t> function is used to allocate dynamic memory (space size is equal to the memory space of structure node) to </a:t>
            </a:r>
            <a:r>
              <a:rPr lang="en-US" dirty="0" err="1" smtClean="0"/>
              <a:t>newnode</a:t>
            </a:r>
            <a:r>
              <a:rPr lang="en-US" dirty="0" smtClean="0"/>
              <a:t> pointer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68597" y="5914103"/>
            <a:ext cx="6231194" cy="61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dirty="0" smtClean="0"/>
              <a:t>Value 6 is assigned to the data part of </a:t>
            </a:r>
            <a:r>
              <a:rPr lang="en-US" dirty="0" err="1" smtClean="0"/>
              <a:t>newnode</a:t>
            </a:r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4308993" y="3129167"/>
            <a:ext cx="314632" cy="737420"/>
            <a:chOff x="4572000" y="3111910"/>
            <a:chExt cx="314632" cy="73742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572000" y="3111910"/>
              <a:ext cx="0" cy="7374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8981" y="3244645"/>
              <a:ext cx="0" cy="5014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881716" y="3382305"/>
              <a:ext cx="4916" cy="231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>
            <a:off x="3505202" y="3488050"/>
            <a:ext cx="803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6851857" y="5611762"/>
            <a:ext cx="5050091" cy="61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dirty="0" smtClean="0"/>
              <a:t>Now, TOP is pointing to </a:t>
            </a:r>
            <a:r>
              <a:rPr lang="en-US" dirty="0" err="1" smtClean="0"/>
              <a:t>newnode</a:t>
            </a:r>
            <a:endParaRPr lang="en-US" dirty="0" smtClean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820997" y="6337357"/>
            <a:ext cx="6231194" cy="619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dirty="0" smtClean="0"/>
              <a:t>Condition TOP= NULL is true so next part of </a:t>
            </a:r>
            <a:r>
              <a:rPr lang="en-US" dirty="0" err="1" smtClean="0"/>
              <a:t>newnode</a:t>
            </a:r>
            <a:r>
              <a:rPr lang="en-US" dirty="0" smtClean="0"/>
              <a:t> is assigned a NULL value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6899791" y="6314716"/>
            <a:ext cx="5050091" cy="61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 part will not execute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210850" y="3324616"/>
            <a:ext cx="5050091" cy="61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dirty="0" smtClean="0">
                <a:solidFill>
                  <a:srgbClr val="FF0000"/>
                </a:solidFill>
              </a:rPr>
              <a:t>Value 6 is inserted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25639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40" grpId="0" uiExpand="1" build="p"/>
      <p:bldP spid="42" grpId="0" uiExpand="1"/>
      <p:bldP spid="43" grpId="0" uiExpand="1"/>
      <p:bldP spid="44" grpId="0"/>
      <p:bldP spid="45" grpId="0"/>
      <p:bldP spid="51" grpId="0"/>
      <p:bldP spid="52" grpId="0"/>
      <p:bldP spid="53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588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Freestyle Script</vt:lpstr>
      <vt:lpstr>Times New Roman</vt:lpstr>
      <vt:lpstr>Wingdings</vt:lpstr>
      <vt:lpstr>Office Theme</vt:lpstr>
      <vt:lpstr>Stack Data Structure</vt:lpstr>
      <vt:lpstr>Stack Using Linked List</vt:lpstr>
      <vt:lpstr>Basic Idea     PUSH &amp; POP </vt:lpstr>
      <vt:lpstr>PowerPoint Presentation</vt:lpstr>
      <vt:lpstr>Push Operation------ push(6)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Using Linked List</dc:title>
  <dc:creator>Sunil Kumar</dc:creator>
  <cp:lastModifiedBy>Dr. Ambika Aggarwal</cp:lastModifiedBy>
  <cp:revision>21</cp:revision>
  <dcterms:created xsi:type="dcterms:W3CDTF">2019-11-20T05:02:38Z</dcterms:created>
  <dcterms:modified xsi:type="dcterms:W3CDTF">2023-07-31T09:16:21Z</dcterms:modified>
</cp:coreProperties>
</file>