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0" r:id="rId1"/>
  </p:sldMasterIdLst>
  <p:notesMasterIdLst>
    <p:notesMasterId r:id="rId14"/>
  </p:notesMasterIdLst>
  <p:sldIdLst>
    <p:sldId id="260" r:id="rId2"/>
    <p:sldId id="274" r:id="rId3"/>
    <p:sldId id="261" r:id="rId4"/>
    <p:sldId id="256" r:id="rId5"/>
    <p:sldId id="269" r:id="rId6"/>
    <p:sldId id="270" r:id="rId7"/>
    <p:sldId id="271" r:id="rId8"/>
    <p:sldId id="262" r:id="rId9"/>
    <p:sldId id="264" r:id="rId10"/>
    <p:sldId id="265" r:id="rId11"/>
    <p:sldId id="275" r:id="rId12"/>
    <p:sldId id="280" r:id="rId13"/>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C273D7-376B-401A-ABC0-DD684592EC16}" v="25" dt="2023-09-04T15:51:47.568"/>
    <p1510:client id="{5CCBBD63-DC2B-42F6-9567-9862BB0D4564}" v="1" dt="2023-09-04T12:00:41.817"/>
    <p1510:client id="{9467524A-8077-4DB7-B49E-7455B0557F4B}" v="4" dt="2023-09-04T16:04:14.520"/>
    <p1510:client id="{A78564A1-B852-4D57-A085-D22791D10EC3}" v="2408" dt="2023-09-04T18:26:00.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35B8F-67CE-483E-BC3E-97B928813A38}"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ADF9AB-0579-48E7-8839-A4727870B09E}" type="slidenum">
              <a:rPr lang="en-US" smtClean="0"/>
              <a:t>‹#›</a:t>
            </a:fld>
            <a:endParaRPr lang="en-US"/>
          </a:p>
        </p:txBody>
      </p:sp>
    </p:spTree>
    <p:extLst>
      <p:ext uri="{BB962C8B-B14F-4D97-AF65-F5344CB8AC3E}">
        <p14:creationId xmlns:p14="http://schemas.microsoft.com/office/powerpoint/2010/main" val="12656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t>12</a:t>
            </a:fld>
            <a:endParaRPr lang="en-US"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321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484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5964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73001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7252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476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651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1880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0918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340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261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6772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23281624"/>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8.sv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Free Scale Question photo and picture">
            <a:extLst>
              <a:ext uri="{FF2B5EF4-FFF2-40B4-BE49-F238E27FC236}">
                <a16:creationId xmlns:a16="http://schemas.microsoft.com/office/drawing/2014/main" id="{B459F978-693C-89C9-BF51-1167D3A771A6}"/>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1"/>
            <a:ext cx="12192000" cy="66191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26F56B-0CF9-EE3E-CF38-849869A46696}"/>
              </a:ext>
            </a:extLst>
          </p:cNvPr>
          <p:cNvSpPr txBox="1"/>
          <p:nvPr/>
        </p:nvSpPr>
        <p:spPr>
          <a:xfrm>
            <a:off x="387178" y="1397674"/>
            <a:ext cx="11137557" cy="4062651"/>
          </a:xfrm>
          <a:prstGeom prst="rect">
            <a:avLst/>
          </a:prstGeom>
          <a:noFill/>
        </p:spPr>
        <p:txBody>
          <a:bodyPr wrap="square" rtlCol="0">
            <a:spAutoFit/>
          </a:bodyPr>
          <a:lstStyle/>
          <a:p>
            <a:r>
              <a:rPr lang="en-US" sz="5400" b="1" dirty="0">
                <a:solidFill>
                  <a:schemeClr val="accent1">
                    <a:lumMod val="75000"/>
                  </a:schemeClr>
                </a:solidFill>
              </a:rPr>
              <a:t>UTILITARIAN APPROACH</a:t>
            </a:r>
          </a:p>
          <a:p>
            <a:endParaRPr lang="en-US" sz="4400" dirty="0"/>
          </a:p>
          <a:p>
            <a:r>
              <a:rPr lang="en-US" sz="4000" b="1" dirty="0">
                <a:solidFill>
                  <a:srgbClr val="0070C0"/>
                </a:solidFill>
              </a:rPr>
              <a:t>Impartiality and Aggregationalism</a:t>
            </a:r>
          </a:p>
          <a:p>
            <a:r>
              <a:rPr lang="en-US" sz="4000" b="1" dirty="0">
                <a:solidFill>
                  <a:schemeClr val="accent2">
                    <a:lumMod val="50000"/>
                  </a:schemeClr>
                </a:solidFill>
              </a:rPr>
              <a:t> </a:t>
            </a:r>
          </a:p>
          <a:p>
            <a:r>
              <a:rPr lang="en-US" sz="4000" b="1" dirty="0">
                <a:solidFill>
                  <a:schemeClr val="accent2">
                    <a:lumMod val="50000"/>
                  </a:schemeClr>
                </a:solidFill>
              </a:rPr>
              <a:t>                                          -By Jeremy Bentham and </a:t>
            </a:r>
          </a:p>
          <a:p>
            <a:r>
              <a:rPr lang="en-US" sz="4000" b="1" dirty="0">
                <a:solidFill>
                  <a:schemeClr val="accent2">
                    <a:lumMod val="50000"/>
                  </a:schemeClr>
                </a:solidFill>
              </a:rPr>
              <a:t>                                                         John Stuart Mill</a:t>
            </a:r>
          </a:p>
        </p:txBody>
      </p:sp>
    </p:spTree>
    <p:extLst>
      <p:ext uri="{BB962C8B-B14F-4D97-AF65-F5344CB8AC3E}">
        <p14:creationId xmlns:p14="http://schemas.microsoft.com/office/powerpoint/2010/main" val="2488197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8" name="Picture 4" descr="How Leadership Challenges Can Bring Out the Best In You - Lolly Daskal |">
            <a:extLst>
              <a:ext uri="{FF2B5EF4-FFF2-40B4-BE49-F238E27FC236}">
                <a16:creationId xmlns:a16="http://schemas.microsoft.com/office/drawing/2014/main" id="{5F04679E-DE5E-0638-6A73-00D70E8876EA}"/>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32509" y="143345"/>
            <a:ext cx="11194473" cy="64117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D64EEAF-9FA8-AAEC-A964-E22896D7704E}"/>
              </a:ext>
            </a:extLst>
          </p:cNvPr>
          <p:cNvSpPr/>
          <p:nvPr/>
        </p:nvSpPr>
        <p:spPr>
          <a:xfrm>
            <a:off x="0" y="442941"/>
            <a:ext cx="10673640" cy="1216896"/>
          </a:xfrm>
          <a:prstGeom prst="rect">
            <a:avLst/>
          </a:prstGeom>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AFABB-E8EB-5633-7048-54C92EA224E6}"/>
              </a:ext>
            </a:extLst>
          </p:cNvPr>
          <p:cNvSpPr>
            <a:spLocks noGrp="1"/>
          </p:cNvSpPr>
          <p:nvPr>
            <p:ph type="title"/>
          </p:nvPr>
        </p:nvSpPr>
        <p:spPr>
          <a:xfrm>
            <a:off x="208722" y="442940"/>
            <a:ext cx="10465904" cy="1216896"/>
          </a:xfrm>
        </p:spPr>
        <p:txBody>
          <a:bodyPr/>
          <a:lstStyle/>
          <a:p>
            <a:r>
              <a:rPr lang="en-US" dirty="0"/>
              <a:t>Challenges and Criticisms of Aggregationalism</a:t>
            </a:r>
          </a:p>
        </p:txBody>
      </p:sp>
      <p:sp>
        <p:nvSpPr>
          <p:cNvPr id="3" name="Content Placeholder 2">
            <a:extLst>
              <a:ext uri="{FF2B5EF4-FFF2-40B4-BE49-F238E27FC236}">
                <a16:creationId xmlns:a16="http://schemas.microsoft.com/office/drawing/2014/main" id="{09C6FA1E-C9FD-FDC0-E95F-EC298C677C33}"/>
              </a:ext>
            </a:extLst>
          </p:cNvPr>
          <p:cNvSpPr>
            <a:spLocks noGrp="1"/>
          </p:cNvSpPr>
          <p:nvPr>
            <p:ph idx="1"/>
          </p:nvPr>
        </p:nvSpPr>
        <p:spPr>
          <a:xfrm>
            <a:off x="762248" y="2375121"/>
            <a:ext cx="8825659" cy="194818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Aggregationalism faces critiques related to the potential disregard for individual rights or minority interests, as well as difficulties in accurately measuring well-being.</a:t>
            </a:r>
          </a:p>
          <a:p>
            <a:r>
              <a:rPr lang="en-US" dirty="0">
                <a:latin typeface="Times New Roman" panose="02020603050405020304" pitchFamily="18" charset="0"/>
                <a:cs typeface="Times New Roman" panose="02020603050405020304" pitchFamily="18" charset="0"/>
              </a:rPr>
              <a:t>Balancing Act: Balancing the interests of the many against the rights and interests of the few is a central challenge.</a:t>
            </a:r>
          </a:p>
        </p:txBody>
      </p:sp>
      <p:pic>
        <p:nvPicPr>
          <p:cNvPr id="6146" name="Picture 2" descr="Challenges Vectors &amp; Illustrations for Free Download | Freepik">
            <a:extLst>
              <a:ext uri="{FF2B5EF4-FFF2-40B4-BE49-F238E27FC236}">
                <a16:creationId xmlns:a16="http://schemas.microsoft.com/office/drawing/2014/main" id="{88CEF133-2C37-FE96-966E-1A01B1943B5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8355040" y="3157004"/>
            <a:ext cx="3836960" cy="376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64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85364-3C86-B49B-759F-3B652B77952B}"/>
              </a:ext>
            </a:extLst>
          </p:cNvPr>
          <p:cNvSpPr/>
          <p:nvPr/>
        </p:nvSpPr>
        <p:spPr>
          <a:xfrm>
            <a:off x="0" y="365124"/>
            <a:ext cx="11211339" cy="1325563"/>
          </a:xfrm>
          <a:prstGeom prst="rect">
            <a:avLst/>
          </a:prstGeom>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7CFCF-3750-A23E-947D-19380EADF358}"/>
              </a:ext>
            </a:extLst>
          </p:cNvPr>
          <p:cNvSpPr>
            <a:spLocks noGrp="1"/>
          </p:cNvSpPr>
          <p:nvPr>
            <p:ph type="title"/>
          </p:nvPr>
        </p:nvSpPr>
        <p:spPr/>
        <p:txBody>
          <a:bodyPr/>
          <a:lstStyle/>
          <a:p>
            <a:r>
              <a:rPr lang="en-US" dirty="0"/>
              <a:t>Example of Aggregationalism in Practice </a:t>
            </a:r>
          </a:p>
        </p:txBody>
      </p:sp>
      <p:sp>
        <p:nvSpPr>
          <p:cNvPr id="3" name="Content Placeholder 2">
            <a:extLst>
              <a:ext uri="{FF2B5EF4-FFF2-40B4-BE49-F238E27FC236}">
                <a16:creationId xmlns:a16="http://schemas.microsoft.com/office/drawing/2014/main" id="{E9BCF79F-CD6C-980E-EA12-E265A4DDCACC}"/>
              </a:ext>
            </a:extLst>
          </p:cNvPr>
          <p:cNvSpPr>
            <a:spLocks noGrp="1"/>
          </p:cNvSpPr>
          <p:nvPr>
            <p:ph idx="1"/>
          </p:nvPr>
        </p:nvSpPr>
        <p:spPr>
          <a:xfrm>
            <a:off x="695739" y="2014468"/>
            <a:ext cx="10515600" cy="435133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Suppose you have $1,000 to donate to charitable causes, and you're deciding how to distribute it to maximize overall happiness. You have two options:</a:t>
            </a:r>
          </a:p>
          <a:p>
            <a:r>
              <a:rPr lang="en-US" dirty="0">
                <a:latin typeface="Times New Roman" panose="02020603050405020304" pitchFamily="18" charset="0"/>
                <a:cs typeface="Times New Roman" panose="02020603050405020304" pitchFamily="18" charset="0"/>
              </a:rPr>
              <a:t>Option A: Give the entire $1,000 to a single charity that provides clean drinking water to a village in a developing country. This donation will enable the entire village to access clean water for an extended period, significantly improving their health and quality of life.</a:t>
            </a:r>
          </a:p>
          <a:p>
            <a:r>
              <a:rPr lang="en-US" dirty="0">
                <a:latin typeface="Times New Roman" panose="02020603050405020304" pitchFamily="18" charset="0"/>
                <a:cs typeface="Times New Roman" panose="02020603050405020304" pitchFamily="18" charset="0"/>
              </a:rPr>
              <a:t>Option B: Divide the $1,000 among five different charities, each addressing various social issues but not to the same extent. Each charity receives $200, which may have a positive impact but might not be as transformative as providing clean water to an entire </a:t>
            </a:r>
            <a:r>
              <a:rPr lang="en-US" dirty="0" err="1">
                <a:latin typeface="Times New Roman" panose="02020603050405020304" pitchFamily="18" charset="0"/>
                <a:cs typeface="Times New Roman" panose="02020603050405020304" pitchFamily="18" charset="0"/>
              </a:rPr>
              <a:t>village.Utilitarian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aggregationism</a:t>
            </a:r>
            <a:r>
              <a:rPr lang="en-US" dirty="0">
                <a:latin typeface="Times New Roman" panose="02020603050405020304" pitchFamily="18" charset="0"/>
                <a:cs typeface="Times New Roman" panose="02020603050405020304" pitchFamily="18" charset="0"/>
              </a:rPr>
              <a:t> would recommend choosing </a:t>
            </a:r>
          </a:p>
          <a:p>
            <a:r>
              <a:rPr lang="en-US" dirty="0">
                <a:latin typeface="Times New Roman" panose="02020603050405020304" pitchFamily="18" charset="0"/>
                <a:cs typeface="Times New Roman" panose="02020603050405020304" pitchFamily="18" charset="0"/>
              </a:rPr>
              <a:t>Option A because it maximizes the overall well-being by concentrating resources where they can have the greatest impact, even though it means not distributing aid to other causes. In this way, it prioritizes the collective welfare over spreading resources thinly across multiple causes.</a:t>
            </a:r>
          </a:p>
        </p:txBody>
      </p:sp>
    </p:spTree>
    <p:extLst>
      <p:ext uri="{BB962C8B-B14F-4D97-AF65-F5344CB8AC3E}">
        <p14:creationId xmlns:p14="http://schemas.microsoft.com/office/powerpoint/2010/main" val="88545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a:xfrm>
            <a:off x="2601686" y="1240971"/>
            <a:ext cx="5622307" cy="1320604"/>
          </a:xfrm>
        </p:spPr>
        <p:txBody>
          <a:bodyPr/>
          <a:lstStyle/>
          <a:p>
            <a:r>
              <a:rPr lang="en-US" sz="8000"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a:xfrm>
            <a:off x="4593522" y="4563179"/>
            <a:ext cx="3434481" cy="262321"/>
          </a:xfrm>
        </p:spPr>
        <p:txBody>
          <a:bodyPr>
            <a:normAutofit fontScale="92500" lnSpcReduction="20000"/>
          </a:bodyPr>
          <a:lstStyle/>
          <a:p>
            <a:pPr algn="l"/>
            <a:r>
              <a:rPr lang="en-US" noProof="1"/>
              <a:t>Soniya              (500126096)      </a:t>
            </a:r>
          </a:p>
        </p:txBody>
      </p: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gray">
          <a:xfrm>
            <a:off x="4253587" y="3711409"/>
            <a:ext cx="218900" cy="218900"/>
          </a:xfrm>
          <a:prstGeom prst="rect">
            <a:avLst/>
          </a:prstGeom>
        </p:spPr>
      </p:pic>
      <p:pic>
        <p:nvPicPr>
          <p:cNvPr id="11" name="Graphic 10" descr="User" title="Icon - Presenter Name">
            <a:extLst>
              <a:ext uri="{FF2B5EF4-FFF2-40B4-BE49-F238E27FC236}">
                <a16:creationId xmlns:a16="http://schemas.microsoft.com/office/drawing/2014/main" id="{8BA6872C-4621-FD6F-CA52-57C62C4B295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bwMode="gray">
          <a:xfrm>
            <a:off x="4253587" y="3994713"/>
            <a:ext cx="218900" cy="218900"/>
          </a:xfrm>
          <a:prstGeom prst="rect">
            <a:avLst/>
          </a:prstGeom>
        </p:spPr>
      </p:pic>
      <p:pic>
        <p:nvPicPr>
          <p:cNvPr id="16" name="Graphic 15" descr="User" title="Icon - Presenter Name">
            <a:extLst>
              <a:ext uri="{FF2B5EF4-FFF2-40B4-BE49-F238E27FC236}">
                <a16:creationId xmlns:a16="http://schemas.microsoft.com/office/drawing/2014/main" id="{D96DF08A-32EA-E6F6-ABAD-5FC07BFE361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bwMode="gray">
          <a:xfrm>
            <a:off x="4251099" y="4571901"/>
            <a:ext cx="218900" cy="218900"/>
          </a:xfrm>
          <a:prstGeom prst="rect">
            <a:avLst/>
          </a:prstGeom>
        </p:spPr>
      </p:pic>
      <p:pic>
        <p:nvPicPr>
          <p:cNvPr id="17" name="Graphic 16" descr="User" title="Icon - Presenter Name">
            <a:extLst>
              <a:ext uri="{FF2B5EF4-FFF2-40B4-BE49-F238E27FC236}">
                <a16:creationId xmlns:a16="http://schemas.microsoft.com/office/drawing/2014/main" id="{48CB6AAF-877D-9299-3247-B5973C7120A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bwMode="gray">
          <a:xfrm>
            <a:off x="4251099" y="4283307"/>
            <a:ext cx="218900" cy="218900"/>
          </a:xfrm>
          <a:prstGeom prst="rect">
            <a:avLst/>
          </a:prstGeom>
        </p:spPr>
      </p:pic>
      <p:sp>
        <p:nvSpPr>
          <p:cNvPr id="21" name="Subtitle 3">
            <a:extLst>
              <a:ext uri="{FF2B5EF4-FFF2-40B4-BE49-F238E27FC236}">
                <a16:creationId xmlns:a16="http://schemas.microsoft.com/office/drawing/2014/main" id="{B54921B5-2D78-D33C-7098-69CE2DFEC82C}"/>
              </a:ext>
            </a:extLst>
          </p:cNvPr>
          <p:cNvSpPr txBox="1">
            <a:spLocks/>
          </p:cNvSpPr>
          <p:nvPr/>
        </p:nvSpPr>
        <p:spPr bwMode="gray">
          <a:xfrm>
            <a:off x="4593522" y="3702935"/>
            <a:ext cx="2525259" cy="271807"/>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noProof="1"/>
              <a:t>Mangesh         (500125990)</a:t>
            </a:r>
          </a:p>
        </p:txBody>
      </p:sp>
      <p:sp>
        <p:nvSpPr>
          <p:cNvPr id="22" name="Subtitle 3">
            <a:extLst>
              <a:ext uri="{FF2B5EF4-FFF2-40B4-BE49-F238E27FC236}">
                <a16:creationId xmlns:a16="http://schemas.microsoft.com/office/drawing/2014/main" id="{797CDC8E-954E-323A-440F-F690E379F3F0}"/>
              </a:ext>
            </a:extLst>
          </p:cNvPr>
          <p:cNvSpPr txBox="1">
            <a:spLocks/>
          </p:cNvSpPr>
          <p:nvPr/>
        </p:nvSpPr>
        <p:spPr bwMode="gray">
          <a:xfrm>
            <a:off x="1465433" y="4009193"/>
            <a:ext cx="5345633" cy="271807"/>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noProof="1"/>
              <a:t>Anuj Mishra    (500125988)</a:t>
            </a:r>
          </a:p>
        </p:txBody>
      </p:sp>
      <p:sp>
        <p:nvSpPr>
          <p:cNvPr id="23" name="Subtitle 3">
            <a:extLst>
              <a:ext uri="{FF2B5EF4-FFF2-40B4-BE49-F238E27FC236}">
                <a16:creationId xmlns:a16="http://schemas.microsoft.com/office/drawing/2014/main" id="{02678829-7859-90D8-1E82-6E9C38D50164}"/>
              </a:ext>
            </a:extLst>
          </p:cNvPr>
          <p:cNvSpPr txBox="1">
            <a:spLocks/>
          </p:cNvSpPr>
          <p:nvPr/>
        </p:nvSpPr>
        <p:spPr bwMode="gray">
          <a:xfrm>
            <a:off x="1476320" y="4289180"/>
            <a:ext cx="5334746" cy="271807"/>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noProof="1"/>
              <a:t>Shipra Nayal     (500125110)</a:t>
            </a:r>
          </a:p>
        </p:txBody>
      </p:sp>
      <p:sp>
        <p:nvSpPr>
          <p:cNvPr id="2" name="Subtitle 3">
            <a:extLst>
              <a:ext uri="{FF2B5EF4-FFF2-40B4-BE49-F238E27FC236}">
                <a16:creationId xmlns:a16="http://schemas.microsoft.com/office/drawing/2014/main" id="{44E1E372-5D4B-55C7-7D02-052524F0ACFA}"/>
              </a:ext>
            </a:extLst>
          </p:cNvPr>
          <p:cNvSpPr txBox="1">
            <a:spLocks/>
          </p:cNvSpPr>
          <p:nvPr/>
        </p:nvSpPr>
        <p:spPr bwMode="gray">
          <a:xfrm>
            <a:off x="4511768" y="4820258"/>
            <a:ext cx="3434481" cy="262321"/>
          </a:xfrm>
          <a:prstGeom prst="rect">
            <a:avLst/>
          </a:prstGeom>
        </p:spPr>
        <p:txBody>
          <a:bodyPr vert="horz" lIns="91440" tIns="45720" rIns="91440" bIns="45720" rtlCol="0">
            <a:normAutofit fontScale="92500" lnSpcReduction="20000"/>
          </a:bodyPr>
          <a:lstStyle>
            <a:lvl1pPr marL="0" indent="0" algn="r"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pPr>
            <a:r>
              <a:rPr lang="en-US" noProof="1"/>
              <a:t>Sachin Rawat         ()      </a:t>
            </a:r>
          </a:p>
        </p:txBody>
      </p:sp>
      <p:pic>
        <p:nvPicPr>
          <p:cNvPr id="5" name="Graphic 4" descr="User" title="Icon - Presenter Name">
            <a:extLst>
              <a:ext uri="{FF2B5EF4-FFF2-40B4-BE49-F238E27FC236}">
                <a16:creationId xmlns:a16="http://schemas.microsoft.com/office/drawing/2014/main" id="{398AA821-C919-6049-288D-FB908E92EDC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bwMode="gray">
          <a:xfrm>
            <a:off x="4251099" y="4847603"/>
            <a:ext cx="218900" cy="218900"/>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D2CFD7A-CF89-89DE-848F-EBAF736AB7F1}"/>
              </a:ext>
            </a:extLst>
          </p:cNvPr>
          <p:cNvSpPr txBox="1">
            <a:spLocks/>
          </p:cNvSpPr>
          <p:nvPr/>
        </p:nvSpPr>
        <p:spPr>
          <a:xfrm>
            <a:off x="762599" y="1584273"/>
            <a:ext cx="10506541" cy="483944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It is an ethical approach that advocates an action based on its consequences; focusing on the morality of the decision taken. </a:t>
            </a:r>
          </a:p>
          <a:p>
            <a:pPr marL="0" indent="0" fontAlgn="auto">
              <a:spcAft>
                <a:spcPts val="0"/>
              </a:spcAft>
              <a:buFont typeface="Arial" panose="020B0604020202020204" pitchFamily="34" charset="0"/>
              <a:buNone/>
            </a:pPr>
            <a:endParaRPr lang="en-US" dirty="0"/>
          </a:p>
          <a:p>
            <a:pPr fontAlgn="auto">
              <a:spcAft>
                <a:spcPts val="0"/>
              </a:spcAft>
            </a:pPr>
            <a:r>
              <a:rPr lang="en-US" dirty="0"/>
              <a:t> Actions whose result increase happiness or diminish pain are moral/good. They have utility and quality.      </a:t>
            </a:r>
          </a:p>
          <a:p>
            <a:pPr fontAlgn="auto">
              <a:spcAft>
                <a:spcPts val="0"/>
              </a:spcAft>
            </a:pPr>
            <a:endParaRPr lang="en-US" dirty="0"/>
          </a:p>
          <a:p>
            <a:pPr fontAlgn="auto">
              <a:spcAft>
                <a:spcPts val="0"/>
              </a:spcAft>
            </a:pPr>
            <a:r>
              <a:rPr lang="en-US" dirty="0"/>
              <a:t>The decision must counter/balance the cost/benefit for the greatest number of individuals/stakeholders or we can say constrict the loss/harm for most people.                                                                                                                                                                                           </a:t>
            </a:r>
          </a:p>
        </p:txBody>
      </p:sp>
      <p:pic>
        <p:nvPicPr>
          <p:cNvPr id="2052" name="Picture 4" descr="Free Question Mark Question photo and picture">
            <a:extLst>
              <a:ext uri="{FF2B5EF4-FFF2-40B4-BE49-F238E27FC236}">
                <a16:creationId xmlns:a16="http://schemas.microsoft.com/office/drawing/2014/main" id="{6B5E7AE0-1E55-56D5-B9BB-E342B09BB7BF}"/>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E26F79-A390-3888-EC1B-5EDF1D92EBCA}"/>
              </a:ext>
            </a:extLst>
          </p:cNvPr>
          <p:cNvSpPr txBox="1"/>
          <p:nvPr/>
        </p:nvSpPr>
        <p:spPr>
          <a:xfrm>
            <a:off x="762599" y="244811"/>
            <a:ext cx="9547654" cy="769441"/>
          </a:xfrm>
          <a:prstGeom prst="rect">
            <a:avLst/>
          </a:prstGeom>
          <a:noFill/>
        </p:spPr>
        <p:txBody>
          <a:bodyPr wrap="square" rtlCol="0">
            <a:spAutoFit/>
          </a:bodyPr>
          <a:lstStyle/>
          <a:p>
            <a:r>
              <a:rPr lang="en-US" sz="4400" b="1" dirty="0">
                <a:solidFill>
                  <a:schemeClr val="accent6">
                    <a:lumMod val="75000"/>
                  </a:schemeClr>
                </a:solidFill>
              </a:rPr>
              <a:t>What is Utilitarianism</a:t>
            </a:r>
          </a:p>
        </p:txBody>
      </p:sp>
    </p:spTree>
    <p:extLst>
      <p:ext uri="{BB962C8B-B14F-4D97-AF65-F5344CB8AC3E}">
        <p14:creationId xmlns:p14="http://schemas.microsoft.com/office/powerpoint/2010/main" val="8247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9757-1BF6-3BE4-DF03-C4C451B3A3A9}"/>
              </a:ext>
            </a:extLst>
          </p:cNvPr>
          <p:cNvSpPr>
            <a:spLocks noGrp="1"/>
          </p:cNvSpPr>
          <p:nvPr>
            <p:ph type="title"/>
          </p:nvPr>
        </p:nvSpPr>
        <p:spPr>
          <a:xfrm>
            <a:off x="3769361" y="817880"/>
            <a:ext cx="2895599" cy="979592"/>
          </a:xfrm>
        </p:spPr>
        <p:txBody>
          <a:bodyPr/>
          <a:lstStyle/>
          <a:p>
            <a:r>
              <a:rPr lang="en-US" sz="3600" b="0" i="0" dirty="0">
                <a:solidFill>
                  <a:schemeClr val="bg1"/>
                </a:solidFill>
                <a:effectLst/>
                <a:latin typeface="Söhne"/>
              </a:rPr>
              <a:t>OBJECTIVES</a:t>
            </a:r>
            <a:endParaRPr lang="en-US" dirty="0"/>
          </a:p>
        </p:txBody>
      </p:sp>
      <p:pic>
        <p:nvPicPr>
          <p:cNvPr id="3076" name="Picture 4" descr="Five Ways To Shape Ethical Decisions: Utilitarian Approach - Capsim">
            <a:extLst>
              <a:ext uri="{FF2B5EF4-FFF2-40B4-BE49-F238E27FC236}">
                <a16:creationId xmlns:a16="http://schemas.microsoft.com/office/drawing/2014/main" id="{81BECD38-D4CF-81D0-6166-26535A80E436}"/>
              </a:ext>
            </a:extLst>
          </p:cNvPr>
          <p:cNvPicPr>
            <a:picLocks noChangeAspect="1" noChangeArrowheads="1"/>
          </p:cNvPicPr>
          <p:nvPr/>
        </p:nvPicPr>
        <p:blipFill rotWithShape="1">
          <a:blip r:embed="rId2">
            <a:alphaModFix amt="20000"/>
            <a:duotone>
              <a:prstClr val="black"/>
              <a:schemeClr val="accent4">
                <a:tint val="45000"/>
                <a:satMod val="400000"/>
              </a:schemeClr>
            </a:duotone>
            <a:extLst>
              <a:ext uri="{28A0092B-C50C-407E-A947-70E740481C1C}">
                <a14:useLocalDpi xmlns:a14="http://schemas.microsoft.com/office/drawing/2010/main" val="0"/>
              </a:ext>
            </a:extLst>
          </a:blip>
          <a:srcRect l="1004" t="8737" r="1499" b="46506"/>
          <a:stretch/>
        </p:blipFill>
        <p:spPr bwMode="auto">
          <a:xfrm>
            <a:off x="489828" y="275406"/>
            <a:ext cx="11285838" cy="6307188"/>
          </a:xfrm>
          <a:prstGeom prst="rect">
            <a:avLst/>
          </a:prstGeom>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F974C0-856E-B5A0-E15A-FCE95836B6F0}"/>
              </a:ext>
            </a:extLst>
          </p:cNvPr>
          <p:cNvSpPr txBox="1"/>
          <p:nvPr/>
        </p:nvSpPr>
        <p:spPr>
          <a:xfrm>
            <a:off x="140043" y="1918979"/>
            <a:ext cx="11285838"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Political Economy In democracy government takes decisions to ensure safety and availability of resources to citizens which also affect their personal lives. So the decision taken by bureaucrats must aim at society’s greater economic well being. </a:t>
            </a:r>
          </a:p>
          <a:p>
            <a:pPr marL="457200" indent="-4572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Business and Ethics When deciding a new scheme or product to be released in the market; the owners ensure that the products must benefit the greater good including the workers, customers and the stakeholders.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Corporate Workplace Companies/firms aim at being socially responsible and trustable brand to increase its market reputation. Thus they work according to the rules of ethics which ensures the benefits of the owners, workers and consumers equally.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Decision taken during wars and while constituting new laws : In such cases always the Utilitarian Approach is accepted to secure the safety and welfare for the larger section of the society.</a:t>
            </a:r>
          </a:p>
        </p:txBody>
      </p:sp>
      <p:sp>
        <p:nvSpPr>
          <p:cNvPr id="7" name="TextBox 6">
            <a:extLst>
              <a:ext uri="{FF2B5EF4-FFF2-40B4-BE49-F238E27FC236}">
                <a16:creationId xmlns:a16="http://schemas.microsoft.com/office/drawing/2014/main" id="{38089016-3001-AACD-A58C-1BAA20708038}"/>
              </a:ext>
            </a:extLst>
          </p:cNvPr>
          <p:cNvSpPr txBox="1"/>
          <p:nvPr/>
        </p:nvSpPr>
        <p:spPr>
          <a:xfrm>
            <a:off x="424674" y="463669"/>
            <a:ext cx="10152993" cy="830997"/>
          </a:xfrm>
          <a:prstGeom prst="rect">
            <a:avLst/>
          </a:prstGeom>
          <a:noFill/>
        </p:spPr>
        <p:txBody>
          <a:bodyPr wrap="square" rtlCol="0">
            <a:spAutoFit/>
          </a:bodyPr>
          <a:lstStyle/>
          <a:p>
            <a:r>
              <a:rPr lang="en-US" sz="4800" b="1" dirty="0">
                <a:solidFill>
                  <a:schemeClr val="accent2">
                    <a:lumMod val="75000"/>
                  </a:schemeClr>
                </a:solidFill>
              </a:rPr>
              <a:t>Applications Of Utilitarianism</a:t>
            </a:r>
          </a:p>
        </p:txBody>
      </p:sp>
    </p:spTree>
    <p:extLst>
      <p:ext uri="{BB962C8B-B14F-4D97-AF65-F5344CB8AC3E}">
        <p14:creationId xmlns:p14="http://schemas.microsoft.com/office/powerpoint/2010/main" val="167497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5122" y="1833880"/>
            <a:ext cx="4641117" cy="1026435"/>
          </a:xfrm>
        </p:spPr>
        <p:txBody>
          <a:bodyPr vert="horz" lIns="91440" tIns="45720" rIns="91440" bIns="45720" rtlCol="0" anchor="t">
            <a:noAutofit/>
          </a:bodyPr>
          <a:lstStyle/>
          <a:p>
            <a:r>
              <a:rPr lang="en-US" sz="6000" b="0" i="0">
                <a:solidFill>
                  <a:schemeClr val="bg1"/>
                </a:solidFill>
                <a:effectLst/>
                <a:latin typeface="Söhne"/>
              </a:rPr>
              <a:t>Impartiality</a:t>
            </a:r>
            <a:endParaRPr lang="en-US" sz="4000">
              <a:solidFill>
                <a:schemeClr val="bg1"/>
              </a:solidFill>
            </a:endParaRPr>
          </a:p>
        </p:txBody>
      </p:sp>
      <p:pic>
        <p:nvPicPr>
          <p:cNvPr id="9" name="Picture 8">
            <a:extLst>
              <a:ext uri="{FF2B5EF4-FFF2-40B4-BE49-F238E27FC236}">
                <a16:creationId xmlns:a16="http://schemas.microsoft.com/office/drawing/2014/main" id="{A7BBFA80-C5F1-11F6-A954-7F9AE968138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3558747"/>
            <a:ext cx="12192000" cy="3299254"/>
          </a:xfrm>
          <a:prstGeom prst="rect">
            <a:avLst/>
          </a:prstGeom>
        </p:spPr>
      </p:pic>
      <p:sp>
        <p:nvSpPr>
          <p:cNvPr id="6" name="TextBox 5">
            <a:extLst>
              <a:ext uri="{FF2B5EF4-FFF2-40B4-BE49-F238E27FC236}">
                <a16:creationId xmlns:a16="http://schemas.microsoft.com/office/drawing/2014/main" id="{D48B65E1-5F59-B587-2100-DF3CB90B530C}"/>
              </a:ext>
            </a:extLst>
          </p:cNvPr>
          <p:cNvSpPr txBox="1"/>
          <p:nvPr/>
        </p:nvSpPr>
        <p:spPr>
          <a:xfrm>
            <a:off x="215360" y="1013253"/>
            <a:ext cx="10782153" cy="4154984"/>
          </a:xfrm>
          <a:prstGeom prst="rect">
            <a:avLst/>
          </a:prstGeom>
          <a:noFill/>
        </p:spPr>
        <p:txBody>
          <a:bodyPr wrap="square" rtlCol="0">
            <a:spAutoFit/>
          </a:bodyPr>
          <a:lstStyle/>
          <a:p>
            <a:pPr algn="just"/>
            <a:endParaRPr lang="en-US" dirty="0"/>
          </a:p>
          <a:p>
            <a:pPr marL="342900" indent="-342900" algn="just">
              <a:buFont typeface="Arial" panose="020B0604020202020204" pitchFamily="34" charset="0"/>
              <a:buChar char="•"/>
            </a:pPr>
            <a:r>
              <a:rPr lang="en-US" sz="2000" dirty="0"/>
              <a:t>An example of utilitarianism could be when pharmaceutical companies release drugs that are approved by the government, but with known minor side effects,  are able to help more people than the people bothered by the side effects.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If a house stands in the way of a highway a utilitarian perspective may argue that house should be bulldozed thus benefiting millions of people getting Faster access to work every day than one person losing their house in return of the same amount of monetary value/property</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solidFill>
                  <a:schemeClr val="tx1">
                    <a:lumMod val="95000"/>
                    <a:lumOff val="5000"/>
                  </a:schemeClr>
                </a:solidFill>
              </a:rPr>
              <a:t>If in a hospital,five people are requiring transplants - for different body organs. On the other side there is a patient who has been in a coma for several years, whose relatives are requesting for mercy killing. The utilitarian theory for greatest good theoretically justifies saving the lives of more people than the one.</a:t>
            </a:r>
          </a:p>
        </p:txBody>
      </p:sp>
      <p:sp>
        <p:nvSpPr>
          <p:cNvPr id="7" name="TextBox 6">
            <a:extLst>
              <a:ext uri="{FF2B5EF4-FFF2-40B4-BE49-F238E27FC236}">
                <a16:creationId xmlns:a16="http://schemas.microsoft.com/office/drawing/2014/main" id="{211AB01D-769C-3DDC-0696-A9172855BE9E}"/>
              </a:ext>
            </a:extLst>
          </p:cNvPr>
          <p:cNvSpPr txBox="1"/>
          <p:nvPr/>
        </p:nvSpPr>
        <p:spPr>
          <a:xfrm>
            <a:off x="472658" y="362803"/>
            <a:ext cx="7592186" cy="646331"/>
          </a:xfrm>
          <a:prstGeom prst="rect">
            <a:avLst/>
          </a:prstGeom>
          <a:noFill/>
        </p:spPr>
        <p:txBody>
          <a:bodyPr wrap="square" rtlCol="0">
            <a:spAutoFit/>
          </a:bodyPr>
          <a:lstStyle/>
          <a:p>
            <a:r>
              <a:rPr lang="en-US" sz="3600" dirty="0">
                <a:solidFill>
                  <a:schemeClr val="accent2">
                    <a:lumMod val="75000"/>
                  </a:schemeClr>
                </a:solidFill>
              </a:rPr>
              <a:t>Examples of Utilitarian Approach</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BAEC092-AC45-2BAF-C133-BC7FC2CFE864}"/>
              </a:ext>
            </a:extLst>
          </p:cNvPr>
          <p:cNvCxnSpPr>
            <a:cxnSpLocks/>
          </p:cNvCxnSpPr>
          <p:nvPr/>
        </p:nvCxnSpPr>
        <p:spPr>
          <a:xfrm>
            <a:off x="6959600" y="1270000"/>
            <a:ext cx="0" cy="4592320"/>
          </a:xfrm>
          <a:prstGeom prst="line">
            <a:avLst/>
          </a:prstGeom>
        </p:spPr>
        <p:style>
          <a:lnRef idx="3">
            <a:schemeClr val="accent6"/>
          </a:lnRef>
          <a:fillRef idx="0">
            <a:schemeClr val="accent6"/>
          </a:fillRef>
          <a:effectRef idx="2">
            <a:schemeClr val="accent6"/>
          </a:effectRef>
          <a:fontRef idx="minor">
            <a:schemeClr val="tx1"/>
          </a:fontRef>
        </p:style>
      </p:cxnSp>
      <p:grpSp>
        <p:nvGrpSpPr>
          <p:cNvPr id="2" name="Group 1">
            <a:extLst>
              <a:ext uri="{FF2B5EF4-FFF2-40B4-BE49-F238E27FC236}">
                <a16:creationId xmlns:a16="http://schemas.microsoft.com/office/drawing/2014/main" id="{86941571-439E-8913-AB97-0A4E8EBF32CB}"/>
              </a:ext>
            </a:extLst>
          </p:cNvPr>
          <p:cNvGrpSpPr/>
          <p:nvPr/>
        </p:nvGrpSpPr>
        <p:grpSpPr>
          <a:xfrm>
            <a:off x="202305" y="1124532"/>
            <a:ext cx="4531019" cy="4450080"/>
            <a:chOff x="202305" y="1124532"/>
            <a:chExt cx="4531019" cy="4450080"/>
          </a:xfrm>
        </p:grpSpPr>
        <p:sp>
          <p:nvSpPr>
            <p:cNvPr id="11" name="Flowchart: Connector 10">
              <a:extLst>
                <a:ext uri="{FF2B5EF4-FFF2-40B4-BE49-F238E27FC236}">
                  <a16:creationId xmlns:a16="http://schemas.microsoft.com/office/drawing/2014/main" id="{15CAE654-0D67-7EF2-AEED-9CD77729E922}"/>
                </a:ext>
              </a:extLst>
            </p:cNvPr>
            <p:cNvSpPr/>
            <p:nvPr/>
          </p:nvSpPr>
          <p:spPr>
            <a:xfrm>
              <a:off x="202305" y="1124532"/>
              <a:ext cx="4531019" cy="4450080"/>
            </a:xfrm>
            <a:prstGeom prst="flowChartConnec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5502D02-1F51-AFB6-C51D-99EB3676C37B}"/>
                </a:ext>
              </a:extLst>
            </p:cNvPr>
            <p:cNvPicPr>
              <a:picLocks noChangeAspect="1"/>
            </p:cNvPicPr>
            <p:nvPr/>
          </p:nvPicPr>
          <p:blipFill>
            <a:blip r:embed="rId2">
              <a:clrChange>
                <a:clrFrom>
                  <a:srgbClr val="FFFFFF"/>
                </a:clrFrom>
                <a:clrTo>
                  <a:srgbClr val="FFFFFF">
                    <a:alpha val="0"/>
                  </a:srgbClr>
                </a:clrTo>
              </a:clrChange>
              <a:alphaModFix amt="16000"/>
              <a:duotone>
                <a:schemeClr val="accent4">
                  <a:shade val="45000"/>
                  <a:satMod val="135000"/>
                </a:schemeClr>
                <a:prstClr val="white"/>
              </a:duotone>
            </a:blip>
            <a:stretch>
              <a:fillRect/>
            </a:stretch>
          </p:blipFill>
          <p:spPr>
            <a:xfrm>
              <a:off x="671638" y="1607160"/>
              <a:ext cx="3592351" cy="3115359"/>
            </a:xfrm>
            <a:prstGeom prst="rect">
              <a:avLst/>
            </a:prstGeom>
          </p:spPr>
        </p:pic>
        <p:sp>
          <p:nvSpPr>
            <p:cNvPr id="13" name="Title 1">
              <a:extLst>
                <a:ext uri="{FF2B5EF4-FFF2-40B4-BE49-F238E27FC236}">
                  <a16:creationId xmlns:a16="http://schemas.microsoft.com/office/drawing/2014/main" id="{E3B24363-74EA-B66F-C42A-467817D83E96}"/>
                </a:ext>
              </a:extLst>
            </p:cNvPr>
            <p:cNvSpPr txBox="1">
              <a:spLocks/>
            </p:cNvSpPr>
            <p:nvPr/>
          </p:nvSpPr>
          <p:spPr bwMode="gray">
            <a:xfrm>
              <a:off x="442454" y="3055438"/>
              <a:ext cx="4050717" cy="113421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600" b="1" dirty="0">
                  <a:solidFill>
                    <a:schemeClr val="tx1"/>
                  </a:solidFill>
                  <a:latin typeface="Söhne"/>
                  <a:cs typeface="Calibri Light"/>
                </a:rPr>
                <a:t>WHAT IS </a:t>
              </a:r>
              <a:br>
                <a:rPr lang="en-US" sz="6600" b="1" dirty="0">
                  <a:solidFill>
                    <a:schemeClr val="tx1"/>
                  </a:solidFill>
                  <a:latin typeface="Söhne"/>
                  <a:cs typeface="Calibri Light"/>
                </a:rPr>
              </a:br>
              <a:r>
                <a:rPr lang="en-US" sz="4400" b="1" dirty="0">
                  <a:solidFill>
                    <a:schemeClr val="tx1"/>
                  </a:solidFill>
                  <a:latin typeface="Söhne"/>
                  <a:cs typeface="Calibri Light"/>
                </a:rPr>
                <a:t>IMPARTIALITY</a:t>
              </a:r>
              <a:endParaRPr lang="en-US" sz="6600" b="1" dirty="0">
                <a:solidFill>
                  <a:schemeClr val="tx1"/>
                </a:solidFill>
                <a:latin typeface="Söhne"/>
              </a:endParaRPr>
            </a:p>
          </p:txBody>
        </p:sp>
      </p:grpSp>
      <p:sp>
        <p:nvSpPr>
          <p:cNvPr id="14" name="Content Placeholder 2">
            <a:extLst>
              <a:ext uri="{FF2B5EF4-FFF2-40B4-BE49-F238E27FC236}">
                <a16:creationId xmlns:a16="http://schemas.microsoft.com/office/drawing/2014/main" id="{77470A2B-9932-87FE-5DE6-4F5DAE11F74F}"/>
              </a:ext>
            </a:extLst>
          </p:cNvPr>
          <p:cNvSpPr txBox="1">
            <a:spLocks/>
          </p:cNvSpPr>
          <p:nvPr/>
        </p:nvSpPr>
        <p:spPr bwMode="gray">
          <a:xfrm>
            <a:off x="7383779" y="1270000"/>
            <a:ext cx="2493385" cy="4592320"/>
          </a:xfrm>
          <a:prstGeom prst="rect">
            <a:avLst/>
          </a:prstGeom>
          <a:noFill/>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800" dirty="0">
                <a:solidFill>
                  <a:schemeClr val="accent5">
                    <a:lumMod val="75000"/>
                  </a:schemeClr>
                </a:solidFill>
                <a:latin typeface="Söhne"/>
                <a:cs typeface="Calibri"/>
              </a:rPr>
              <a:t>Impartiality is the principle of making ethical decisions without favoring any particular individual or group.</a:t>
            </a:r>
            <a:endParaRPr lang="en-US" sz="2800" dirty="0">
              <a:solidFill>
                <a:schemeClr val="accent5">
                  <a:lumMod val="75000"/>
                </a:schemeClr>
              </a:solidFill>
              <a:latin typeface="Söhne"/>
              <a:ea typeface="+mn-lt"/>
              <a:cs typeface="+mn-lt"/>
            </a:endParaRPr>
          </a:p>
        </p:txBody>
      </p:sp>
      <p:pic>
        <p:nvPicPr>
          <p:cNvPr id="15" name="Graphic 14" descr="Question mark with solid fill">
            <a:extLst>
              <a:ext uri="{FF2B5EF4-FFF2-40B4-BE49-F238E27FC236}">
                <a16:creationId xmlns:a16="http://schemas.microsoft.com/office/drawing/2014/main" id="{1D5B8772-E9A4-306D-5736-1D469C382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3881" y="1270000"/>
            <a:ext cx="4274132" cy="4274132"/>
          </a:xfrm>
          <a:prstGeom prst="rect">
            <a:avLst/>
          </a:prstGeom>
        </p:spPr>
      </p:pic>
    </p:spTree>
    <p:extLst>
      <p:ext uri="{BB962C8B-B14F-4D97-AF65-F5344CB8AC3E}">
        <p14:creationId xmlns:p14="http://schemas.microsoft.com/office/powerpoint/2010/main" val="2205086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down)">
                                      <p:cBhvr>
                                        <p:cTn id="14" dur="580">
                                          <p:stCondLst>
                                            <p:cond delay="0"/>
                                          </p:stCondLst>
                                        </p:cTn>
                                        <p:tgtEl>
                                          <p:spTgt spid="15"/>
                                        </p:tgtEl>
                                      </p:cBhvr>
                                    </p:animEffect>
                                    <p:anim calcmode="lin" valueType="num">
                                      <p:cBhvr>
                                        <p:cTn id="1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0" dur="26">
                                          <p:stCondLst>
                                            <p:cond delay="650"/>
                                          </p:stCondLst>
                                        </p:cTn>
                                        <p:tgtEl>
                                          <p:spTgt spid="15"/>
                                        </p:tgtEl>
                                      </p:cBhvr>
                                      <p:to x="100000" y="60000"/>
                                    </p:animScale>
                                    <p:animScale>
                                      <p:cBhvr>
                                        <p:cTn id="21" dur="166" decel="50000">
                                          <p:stCondLst>
                                            <p:cond delay="676"/>
                                          </p:stCondLst>
                                        </p:cTn>
                                        <p:tgtEl>
                                          <p:spTgt spid="15"/>
                                        </p:tgtEl>
                                      </p:cBhvr>
                                      <p:to x="100000" y="100000"/>
                                    </p:animScale>
                                    <p:animScale>
                                      <p:cBhvr>
                                        <p:cTn id="22" dur="26">
                                          <p:stCondLst>
                                            <p:cond delay="1312"/>
                                          </p:stCondLst>
                                        </p:cTn>
                                        <p:tgtEl>
                                          <p:spTgt spid="15"/>
                                        </p:tgtEl>
                                      </p:cBhvr>
                                      <p:to x="100000" y="80000"/>
                                    </p:animScale>
                                    <p:animScale>
                                      <p:cBhvr>
                                        <p:cTn id="23" dur="166" decel="50000">
                                          <p:stCondLst>
                                            <p:cond delay="1338"/>
                                          </p:stCondLst>
                                        </p:cTn>
                                        <p:tgtEl>
                                          <p:spTgt spid="15"/>
                                        </p:tgtEl>
                                      </p:cBhvr>
                                      <p:to x="100000" y="100000"/>
                                    </p:animScale>
                                    <p:animScale>
                                      <p:cBhvr>
                                        <p:cTn id="24" dur="26">
                                          <p:stCondLst>
                                            <p:cond delay="1642"/>
                                          </p:stCondLst>
                                        </p:cTn>
                                        <p:tgtEl>
                                          <p:spTgt spid="15"/>
                                        </p:tgtEl>
                                      </p:cBhvr>
                                      <p:to x="100000" y="90000"/>
                                    </p:animScale>
                                    <p:animScale>
                                      <p:cBhvr>
                                        <p:cTn id="25" dur="166" decel="50000">
                                          <p:stCondLst>
                                            <p:cond delay="1668"/>
                                          </p:stCondLst>
                                        </p:cTn>
                                        <p:tgtEl>
                                          <p:spTgt spid="15"/>
                                        </p:tgtEl>
                                      </p:cBhvr>
                                      <p:to x="100000" y="100000"/>
                                    </p:animScale>
                                    <p:animScale>
                                      <p:cBhvr>
                                        <p:cTn id="26" dur="26">
                                          <p:stCondLst>
                                            <p:cond delay="1808"/>
                                          </p:stCondLst>
                                        </p:cTn>
                                        <p:tgtEl>
                                          <p:spTgt spid="15"/>
                                        </p:tgtEl>
                                      </p:cBhvr>
                                      <p:to x="100000" y="95000"/>
                                    </p:animScale>
                                    <p:animScale>
                                      <p:cBhvr>
                                        <p:cTn id="27" dur="166" decel="50000">
                                          <p:stCondLst>
                                            <p:cond delay="1834"/>
                                          </p:stCondLst>
                                        </p:cTn>
                                        <p:tgtEl>
                                          <p:spTgt spid="15"/>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4" name="Picture 4" descr="6 ways of Overcoming Challenges in the Workplace - Vtiger CRM Blog">
            <a:extLst>
              <a:ext uri="{FF2B5EF4-FFF2-40B4-BE49-F238E27FC236}">
                <a16:creationId xmlns:a16="http://schemas.microsoft.com/office/drawing/2014/main" id="{0AABAB05-D3A7-E070-FD3F-E81B16D9DF33}"/>
              </a:ext>
            </a:extLst>
          </p:cNvPr>
          <p:cNvPicPr>
            <a:picLocks noChangeAspect="1" noChangeArrowheads="1"/>
          </p:cNvPicPr>
          <p:nvPr/>
        </p:nvPicPr>
        <p:blipFill rotWithShape="1">
          <a:blip r:embed="rId2">
            <a:alphaModFix amt="20000"/>
            <a:duotone>
              <a:schemeClr val="accent5">
                <a:shade val="45000"/>
                <a:satMod val="135000"/>
              </a:schemeClr>
              <a:prstClr val="white"/>
            </a:duotone>
            <a:extLst>
              <a:ext uri="{28A0092B-C50C-407E-A947-70E740481C1C}">
                <a14:useLocalDpi xmlns:a14="http://schemas.microsoft.com/office/drawing/2010/main" val="0"/>
              </a:ext>
            </a:extLst>
          </a:blip>
          <a:srcRect l="34303"/>
          <a:stretch/>
        </p:blipFill>
        <p:spPr bwMode="auto">
          <a:xfrm>
            <a:off x="132658" y="128661"/>
            <a:ext cx="11864516" cy="660067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B3814E77-0535-AF70-0B05-766DEBCAE7D5}"/>
              </a:ext>
            </a:extLst>
          </p:cNvPr>
          <p:cNvGrpSpPr/>
          <p:nvPr/>
        </p:nvGrpSpPr>
        <p:grpSpPr>
          <a:xfrm>
            <a:off x="3554197" y="1732195"/>
            <a:ext cx="4720851" cy="3624769"/>
            <a:chOff x="3635899" y="1079564"/>
            <a:chExt cx="5228841" cy="4450080"/>
          </a:xfrm>
        </p:grpSpPr>
        <p:sp>
          <p:nvSpPr>
            <p:cNvPr id="4" name="Flowchart: Connector 3">
              <a:extLst>
                <a:ext uri="{FF2B5EF4-FFF2-40B4-BE49-F238E27FC236}">
                  <a16:creationId xmlns:a16="http://schemas.microsoft.com/office/drawing/2014/main" id="{1DA9609A-AB11-70ED-0BF9-885A5A43E9AF}"/>
                </a:ext>
              </a:extLst>
            </p:cNvPr>
            <p:cNvSpPr/>
            <p:nvPr/>
          </p:nvSpPr>
          <p:spPr>
            <a:xfrm>
              <a:off x="3836722" y="1079564"/>
              <a:ext cx="4531019" cy="4450080"/>
            </a:xfrm>
            <a:prstGeom prst="flowChartConnector">
              <a:avLst/>
            </a:prstGeom>
            <a:gradFill flip="none" rotWithShape="1">
              <a:gsLst>
                <a:gs pos="85000">
                  <a:schemeClr val="accent2">
                    <a:lumMod val="0"/>
                    <a:lumOff val="100000"/>
                  </a:schemeClr>
                </a:gs>
                <a:gs pos="81000">
                  <a:schemeClr val="accent2">
                    <a:lumMod val="0"/>
                    <a:lumOff val="100000"/>
                  </a:schemeClr>
                </a:gs>
                <a:gs pos="41000">
                  <a:schemeClr val="accent2">
                    <a:lumMod val="100000"/>
                  </a:schemeClr>
                </a:gs>
              </a:gsLst>
              <a:path path="circle">
                <a:fillToRect l="50000" t="-80000" r="50000" b="180000"/>
              </a:path>
              <a:tileRect/>
            </a:gra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B6B5F8B-AF7C-8CAC-B6FC-B6D63AABA789}"/>
                </a:ext>
              </a:extLst>
            </p:cNvPr>
            <p:cNvSpPr txBox="1">
              <a:spLocks/>
            </p:cNvSpPr>
            <p:nvPr/>
          </p:nvSpPr>
          <p:spPr bwMode="gray">
            <a:xfrm>
              <a:off x="3925351" y="3036289"/>
              <a:ext cx="4531020" cy="113421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6600" b="1" dirty="0">
                <a:solidFill>
                  <a:schemeClr val="tx1"/>
                </a:solidFill>
                <a:latin typeface="Söhne"/>
              </a:endParaRPr>
            </a:p>
          </p:txBody>
        </p:sp>
        <p:sp>
          <p:nvSpPr>
            <p:cNvPr id="25" name="Arrow: Notched Right 24">
              <a:extLst>
                <a:ext uri="{FF2B5EF4-FFF2-40B4-BE49-F238E27FC236}">
                  <a16:creationId xmlns:a16="http://schemas.microsoft.com/office/drawing/2014/main" id="{11418B3E-01D9-5A2B-1204-2A2243423A81}"/>
                </a:ext>
              </a:extLst>
            </p:cNvPr>
            <p:cNvSpPr/>
            <p:nvPr/>
          </p:nvSpPr>
          <p:spPr>
            <a:xfrm rot="19870206">
              <a:off x="8402184" y="1701541"/>
              <a:ext cx="462556" cy="290139"/>
            </a:xfrm>
            <a:prstGeom prst="notch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Notched Right 26">
              <a:extLst>
                <a:ext uri="{FF2B5EF4-FFF2-40B4-BE49-F238E27FC236}">
                  <a16:creationId xmlns:a16="http://schemas.microsoft.com/office/drawing/2014/main" id="{1B841BED-44D8-908F-F5BD-CE4644A6D277}"/>
                </a:ext>
              </a:extLst>
            </p:cNvPr>
            <p:cNvSpPr/>
            <p:nvPr/>
          </p:nvSpPr>
          <p:spPr>
            <a:xfrm rot="9334914">
              <a:off x="3635899" y="4580860"/>
              <a:ext cx="462556" cy="290139"/>
            </a:xfrm>
            <a:prstGeom prst="notch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lowchart: Connector 7">
            <a:extLst>
              <a:ext uri="{FF2B5EF4-FFF2-40B4-BE49-F238E27FC236}">
                <a16:creationId xmlns:a16="http://schemas.microsoft.com/office/drawing/2014/main" id="{C64374D2-81D6-EAD6-E9B0-B50F4510A533}"/>
              </a:ext>
            </a:extLst>
          </p:cNvPr>
          <p:cNvSpPr/>
          <p:nvPr/>
        </p:nvSpPr>
        <p:spPr>
          <a:xfrm>
            <a:off x="8396697" y="4136967"/>
            <a:ext cx="2680397" cy="2361505"/>
          </a:xfrm>
          <a:prstGeom prst="flowChartConnector">
            <a:avLst/>
          </a:prstGeom>
          <a:solidFill>
            <a:schemeClr val="bg2">
              <a:lumMod val="9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7999D70-F0FB-17FB-9C90-DC494CFDBB9E}"/>
              </a:ext>
            </a:extLst>
          </p:cNvPr>
          <p:cNvGrpSpPr/>
          <p:nvPr/>
        </p:nvGrpSpPr>
        <p:grpSpPr>
          <a:xfrm>
            <a:off x="13808" y="474321"/>
            <a:ext cx="3103122" cy="2732253"/>
            <a:chOff x="213360" y="467360"/>
            <a:chExt cx="2870355" cy="2875280"/>
          </a:xfrm>
          <a:solidFill>
            <a:schemeClr val="accent3">
              <a:lumMod val="60000"/>
              <a:lumOff val="40000"/>
            </a:schemeClr>
          </a:solidFill>
        </p:grpSpPr>
        <p:sp>
          <p:nvSpPr>
            <p:cNvPr id="7" name="Flowchart: Connector 6">
              <a:extLst>
                <a:ext uri="{FF2B5EF4-FFF2-40B4-BE49-F238E27FC236}">
                  <a16:creationId xmlns:a16="http://schemas.microsoft.com/office/drawing/2014/main" id="{EB4EF0EF-28A5-BFFF-E14E-6D6A3FB6CC94}"/>
                </a:ext>
              </a:extLst>
            </p:cNvPr>
            <p:cNvSpPr/>
            <p:nvPr/>
          </p:nvSpPr>
          <p:spPr>
            <a:xfrm>
              <a:off x="213360" y="467360"/>
              <a:ext cx="2870355" cy="2875280"/>
            </a:xfrm>
            <a:prstGeom prst="flowChartConnector">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3939F79-5646-DE16-60BA-67EA5C06E5D2}"/>
                </a:ext>
              </a:extLst>
            </p:cNvPr>
            <p:cNvSpPr txBox="1"/>
            <p:nvPr/>
          </p:nvSpPr>
          <p:spPr>
            <a:xfrm>
              <a:off x="380800" y="1166336"/>
              <a:ext cx="2535474" cy="1392718"/>
            </a:xfrm>
            <a:prstGeom prst="rect">
              <a:avLst/>
            </a:prstGeom>
            <a:grpFill/>
          </p:spPr>
          <p:txBody>
            <a:bodyPr wrap="square">
              <a:spAutoFit/>
            </a:bodyPr>
            <a:lstStyle/>
            <a:p>
              <a:pPr algn="ctr"/>
              <a:r>
                <a:rPr lang="en-US" sz="2000" b="1" dirty="0"/>
                <a:t>Equal Consideration: </a:t>
              </a:r>
              <a:r>
                <a:rPr lang="en-US" sz="2000" dirty="0"/>
                <a:t>All individuals' interests and well-being are considered equally.</a:t>
              </a:r>
            </a:p>
          </p:txBody>
        </p:sp>
      </p:grpSp>
      <p:grpSp>
        <p:nvGrpSpPr>
          <p:cNvPr id="10" name="Group 9">
            <a:extLst>
              <a:ext uri="{FF2B5EF4-FFF2-40B4-BE49-F238E27FC236}">
                <a16:creationId xmlns:a16="http://schemas.microsoft.com/office/drawing/2014/main" id="{3A71805D-E462-D8B8-671C-72CA173D3E9C}"/>
              </a:ext>
            </a:extLst>
          </p:cNvPr>
          <p:cNvGrpSpPr/>
          <p:nvPr/>
        </p:nvGrpSpPr>
        <p:grpSpPr>
          <a:xfrm>
            <a:off x="8452840" y="378936"/>
            <a:ext cx="3368457" cy="2979261"/>
            <a:chOff x="8445955" y="166641"/>
            <a:chExt cx="3029975" cy="3029975"/>
          </a:xfrm>
        </p:grpSpPr>
        <p:pic>
          <p:nvPicPr>
            <p:cNvPr id="3" name="Picture 2">
              <a:extLst>
                <a:ext uri="{FF2B5EF4-FFF2-40B4-BE49-F238E27FC236}">
                  <a16:creationId xmlns:a16="http://schemas.microsoft.com/office/drawing/2014/main" id="{1DE0919D-E535-7760-1650-B696469B20A6}"/>
                </a:ext>
              </a:extLst>
            </p:cNvPr>
            <p:cNvPicPr>
              <a:picLocks noChangeAspect="1"/>
            </p:cNvPicPr>
            <p:nvPr/>
          </p:nvPicPr>
          <p:blipFill>
            <a:blip r:embed="rId3">
              <a:duotone>
                <a:schemeClr val="accent5">
                  <a:shade val="45000"/>
                  <a:satMod val="135000"/>
                </a:schemeClr>
                <a:prstClr val="white"/>
              </a:duotone>
            </a:blip>
            <a:stretch>
              <a:fillRect/>
            </a:stretch>
          </p:blipFill>
          <p:spPr>
            <a:xfrm>
              <a:off x="8445955" y="166641"/>
              <a:ext cx="3029975" cy="3029975"/>
            </a:xfrm>
            <a:prstGeom prst="rect">
              <a:avLst/>
            </a:prstGeom>
          </p:spPr>
        </p:pic>
        <p:sp>
          <p:nvSpPr>
            <p:cNvPr id="16" name="TextBox 15">
              <a:extLst>
                <a:ext uri="{FF2B5EF4-FFF2-40B4-BE49-F238E27FC236}">
                  <a16:creationId xmlns:a16="http://schemas.microsoft.com/office/drawing/2014/main" id="{9A576911-5706-3364-A837-522729731B1E}"/>
                </a:ext>
              </a:extLst>
            </p:cNvPr>
            <p:cNvSpPr txBox="1"/>
            <p:nvPr/>
          </p:nvSpPr>
          <p:spPr>
            <a:xfrm>
              <a:off x="8677221" y="939162"/>
              <a:ext cx="2472667" cy="1345967"/>
            </a:xfrm>
            <a:prstGeom prst="rect">
              <a:avLst/>
            </a:prstGeom>
            <a:noFill/>
          </p:spPr>
          <p:txBody>
            <a:bodyPr wrap="square">
              <a:spAutoFit/>
            </a:bodyPr>
            <a:lstStyle/>
            <a:p>
              <a:pPr algn="ctr"/>
              <a:r>
                <a:rPr lang="en-US" sz="2000" b="1" dirty="0"/>
                <a:t>No Special Privileges: </a:t>
              </a:r>
              <a:r>
                <a:rPr lang="en-US" sz="2000" dirty="0"/>
                <a:t>No one receives special treatment based on identity or relationships.</a:t>
              </a:r>
            </a:p>
          </p:txBody>
        </p:sp>
      </p:grpSp>
      <p:sp>
        <p:nvSpPr>
          <p:cNvPr id="19" name="TextBox 18">
            <a:extLst>
              <a:ext uri="{FF2B5EF4-FFF2-40B4-BE49-F238E27FC236}">
                <a16:creationId xmlns:a16="http://schemas.microsoft.com/office/drawing/2014/main" id="{DE4AF08C-AF15-D015-77FA-FC5C5B3B1810}"/>
              </a:ext>
            </a:extLst>
          </p:cNvPr>
          <p:cNvSpPr txBox="1"/>
          <p:nvPr/>
        </p:nvSpPr>
        <p:spPr>
          <a:xfrm>
            <a:off x="8709941" y="4659053"/>
            <a:ext cx="2180481" cy="1477328"/>
          </a:xfrm>
          <a:prstGeom prst="rect">
            <a:avLst/>
          </a:prstGeom>
          <a:noFill/>
        </p:spPr>
        <p:txBody>
          <a:bodyPr wrap="square">
            <a:spAutoFit/>
          </a:bodyPr>
          <a:lstStyle/>
          <a:p>
            <a:pPr algn="ctr"/>
            <a:r>
              <a:rPr lang="en-US" sz="1800" b="1" dirty="0"/>
              <a:t>Conflict Resolution: </a:t>
            </a:r>
            <a:r>
              <a:rPr lang="en-US" sz="1800" dirty="0"/>
              <a:t>Decisions are made by evaluating overall happiness without personal bias.</a:t>
            </a:r>
          </a:p>
        </p:txBody>
      </p:sp>
      <p:sp>
        <p:nvSpPr>
          <p:cNvPr id="24" name="Arrow: Notched Right 23">
            <a:extLst>
              <a:ext uri="{FF2B5EF4-FFF2-40B4-BE49-F238E27FC236}">
                <a16:creationId xmlns:a16="http://schemas.microsoft.com/office/drawing/2014/main" id="{80A07E29-CBF0-AC3D-380D-4E96F394700F}"/>
              </a:ext>
            </a:extLst>
          </p:cNvPr>
          <p:cNvSpPr/>
          <p:nvPr/>
        </p:nvSpPr>
        <p:spPr>
          <a:xfrm rot="11966005">
            <a:off x="3384634" y="2162896"/>
            <a:ext cx="417618" cy="236330"/>
          </a:xfrm>
          <a:prstGeom prst="notch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Notched Right 27">
            <a:extLst>
              <a:ext uri="{FF2B5EF4-FFF2-40B4-BE49-F238E27FC236}">
                <a16:creationId xmlns:a16="http://schemas.microsoft.com/office/drawing/2014/main" id="{EC944C39-C4E2-56E0-436D-90685777D724}"/>
              </a:ext>
            </a:extLst>
          </p:cNvPr>
          <p:cNvSpPr/>
          <p:nvPr/>
        </p:nvSpPr>
        <p:spPr>
          <a:xfrm rot="1366811">
            <a:off x="8125108" y="4059773"/>
            <a:ext cx="417618" cy="236330"/>
          </a:xfrm>
          <a:prstGeom prst="notch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BA11F1B-993B-E794-F710-B8F565F4D551}"/>
              </a:ext>
            </a:extLst>
          </p:cNvPr>
          <p:cNvSpPr txBox="1"/>
          <p:nvPr/>
        </p:nvSpPr>
        <p:spPr>
          <a:xfrm>
            <a:off x="4511249" y="3067525"/>
            <a:ext cx="2985170" cy="954107"/>
          </a:xfrm>
          <a:prstGeom prst="rect">
            <a:avLst/>
          </a:prstGeom>
          <a:noFill/>
        </p:spPr>
        <p:txBody>
          <a:bodyPr wrap="square" rtlCol="0">
            <a:spAutoFit/>
          </a:bodyPr>
          <a:lstStyle/>
          <a:p>
            <a:r>
              <a:rPr lang="en-US" sz="2800" dirty="0"/>
              <a:t>PRINCIPLE OF</a:t>
            </a:r>
          </a:p>
          <a:p>
            <a:r>
              <a:rPr lang="en-US" sz="2800" dirty="0"/>
              <a:t>IMPARTIALITY</a:t>
            </a:r>
          </a:p>
        </p:txBody>
      </p:sp>
      <p:grpSp>
        <p:nvGrpSpPr>
          <p:cNvPr id="12" name="Group 11">
            <a:extLst>
              <a:ext uri="{FF2B5EF4-FFF2-40B4-BE49-F238E27FC236}">
                <a16:creationId xmlns:a16="http://schemas.microsoft.com/office/drawing/2014/main" id="{01632517-D892-0C1F-5FB4-2F5A363A3896}"/>
              </a:ext>
            </a:extLst>
          </p:cNvPr>
          <p:cNvGrpSpPr/>
          <p:nvPr/>
        </p:nvGrpSpPr>
        <p:grpSpPr>
          <a:xfrm>
            <a:off x="733350" y="3870780"/>
            <a:ext cx="2845538" cy="2732253"/>
            <a:chOff x="8445955" y="166641"/>
            <a:chExt cx="3029975" cy="3029975"/>
          </a:xfrm>
        </p:grpSpPr>
        <p:pic>
          <p:nvPicPr>
            <p:cNvPr id="13" name="Picture 12">
              <a:extLst>
                <a:ext uri="{FF2B5EF4-FFF2-40B4-BE49-F238E27FC236}">
                  <a16:creationId xmlns:a16="http://schemas.microsoft.com/office/drawing/2014/main" id="{0F0AC862-B480-42A8-D7AE-C665A6DF0205}"/>
                </a:ext>
              </a:extLst>
            </p:cNvPr>
            <p:cNvPicPr>
              <a:picLocks noChangeAspect="1"/>
            </p:cNvPicPr>
            <p:nvPr/>
          </p:nvPicPr>
          <p:blipFill>
            <a:blip r:embed="rId3">
              <a:duotone>
                <a:schemeClr val="accent5">
                  <a:shade val="45000"/>
                  <a:satMod val="135000"/>
                </a:schemeClr>
                <a:prstClr val="white"/>
              </a:duotone>
            </a:blip>
            <a:stretch>
              <a:fillRect/>
            </a:stretch>
          </p:blipFill>
          <p:spPr>
            <a:xfrm>
              <a:off x="8445955" y="166641"/>
              <a:ext cx="3029975" cy="3029975"/>
            </a:xfrm>
            <a:prstGeom prst="rect">
              <a:avLst/>
            </a:prstGeom>
          </p:spPr>
        </p:pic>
        <p:sp>
          <p:nvSpPr>
            <p:cNvPr id="14" name="TextBox 13">
              <a:extLst>
                <a:ext uri="{FF2B5EF4-FFF2-40B4-BE49-F238E27FC236}">
                  <a16:creationId xmlns:a16="http://schemas.microsoft.com/office/drawing/2014/main" id="{045A7AEA-7048-B4A8-94A7-B2478785D1F4}"/>
                </a:ext>
              </a:extLst>
            </p:cNvPr>
            <p:cNvSpPr txBox="1"/>
            <p:nvPr/>
          </p:nvSpPr>
          <p:spPr>
            <a:xfrm>
              <a:off x="8677221" y="939162"/>
              <a:ext cx="2472667" cy="1345967"/>
            </a:xfrm>
            <a:prstGeom prst="rect">
              <a:avLst/>
            </a:prstGeom>
            <a:noFill/>
          </p:spPr>
          <p:txBody>
            <a:bodyPr wrap="square">
              <a:spAutoFit/>
            </a:bodyPr>
            <a:lstStyle/>
            <a:p>
              <a:pPr algn="ctr"/>
              <a:r>
                <a:rPr lang="en-US" sz="2000" b="1" dirty="0"/>
                <a:t>Universal Application: </a:t>
              </a:r>
              <a:r>
                <a:rPr lang="en-US" sz="2000" dirty="0"/>
                <a:t>Moral rules apply universally, without exceptions.</a:t>
              </a:r>
            </a:p>
          </p:txBody>
        </p:sp>
      </p:grpSp>
    </p:spTree>
    <p:extLst>
      <p:ext uri="{BB962C8B-B14F-4D97-AF65-F5344CB8AC3E}">
        <p14:creationId xmlns:p14="http://schemas.microsoft.com/office/powerpoint/2010/main" val="1145560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descr="8 Employee Training Challenges And Solutions To Overcome Them">
            <a:extLst>
              <a:ext uri="{FF2B5EF4-FFF2-40B4-BE49-F238E27FC236}">
                <a16:creationId xmlns:a16="http://schemas.microsoft.com/office/drawing/2014/main" id="{2E8F5B74-78CC-ECFB-F1D7-E6489DE35698}"/>
              </a:ext>
            </a:extLst>
          </p:cNvPr>
          <p:cNvPicPr>
            <a:picLocks noChangeAspect="1" noChangeArrowheads="1"/>
          </p:cNvPicPr>
          <p:nvPr/>
        </p:nvPicPr>
        <p:blipFill>
          <a:blip r:embed="rId2">
            <a:alphaModFix amt="20000"/>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0090" y="534148"/>
            <a:ext cx="10951820" cy="5704807"/>
          </a:xfrm>
          <a:prstGeom prst="rect">
            <a:avLst/>
          </a:prstGeom>
          <a:noFill/>
          <a:extLst>
            <a:ext uri="{909E8E84-426E-40DD-AFC4-6F175D3DCCD1}">
              <a14:hiddenFill xmlns:a14="http://schemas.microsoft.com/office/drawing/2010/main">
                <a:solidFill>
                  <a:srgbClr val="FFFFFF"/>
                </a:solidFill>
              </a14:hiddenFill>
            </a:ext>
          </a:extLst>
        </p:spPr>
      </p:pic>
      <p:sp>
        <p:nvSpPr>
          <p:cNvPr id="11" name="Flowchart: Connector 10">
            <a:extLst>
              <a:ext uri="{FF2B5EF4-FFF2-40B4-BE49-F238E27FC236}">
                <a16:creationId xmlns:a16="http://schemas.microsoft.com/office/drawing/2014/main" id="{3237C443-8CBB-B815-BD33-B645AB34FDC2}"/>
              </a:ext>
            </a:extLst>
          </p:cNvPr>
          <p:cNvSpPr/>
          <p:nvPr/>
        </p:nvSpPr>
        <p:spPr>
          <a:xfrm>
            <a:off x="993137" y="1124532"/>
            <a:ext cx="4531019" cy="4450080"/>
          </a:xfrm>
          <a:prstGeom prst="flowChartConnector">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1DBD057-46DC-F288-13FB-88B28C7851C1}"/>
              </a:ext>
            </a:extLst>
          </p:cNvPr>
          <p:cNvPicPr>
            <a:picLocks noChangeAspect="1"/>
          </p:cNvPicPr>
          <p:nvPr/>
        </p:nvPicPr>
        <p:blipFill>
          <a:blip r:embed="rId3">
            <a:clrChange>
              <a:clrFrom>
                <a:srgbClr val="FFFFFF"/>
              </a:clrFrom>
              <a:clrTo>
                <a:srgbClr val="FFFFFF">
                  <a:alpha val="0"/>
                </a:srgbClr>
              </a:clrTo>
            </a:clrChange>
            <a:alphaModFix amt="16000"/>
            <a:duotone>
              <a:schemeClr val="accent4">
                <a:shade val="45000"/>
                <a:satMod val="135000"/>
              </a:schemeClr>
              <a:prstClr val="white"/>
            </a:duotone>
          </a:blip>
          <a:stretch>
            <a:fillRect/>
          </a:stretch>
        </p:blipFill>
        <p:spPr>
          <a:xfrm>
            <a:off x="1462470" y="1607160"/>
            <a:ext cx="3592351" cy="3115359"/>
          </a:xfrm>
          <a:prstGeom prst="rect">
            <a:avLst/>
          </a:prstGeom>
        </p:spPr>
      </p:pic>
      <p:sp>
        <p:nvSpPr>
          <p:cNvPr id="13" name="Title 1">
            <a:extLst>
              <a:ext uri="{FF2B5EF4-FFF2-40B4-BE49-F238E27FC236}">
                <a16:creationId xmlns:a16="http://schemas.microsoft.com/office/drawing/2014/main" id="{7F5D322E-FD9C-284F-C858-1EE20A4A1BB5}"/>
              </a:ext>
            </a:extLst>
          </p:cNvPr>
          <p:cNvSpPr txBox="1">
            <a:spLocks/>
          </p:cNvSpPr>
          <p:nvPr/>
        </p:nvSpPr>
        <p:spPr bwMode="gray">
          <a:xfrm>
            <a:off x="1233286" y="3164839"/>
            <a:ext cx="4050717" cy="113421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chemeClr val="tx1"/>
                </a:solidFill>
                <a:latin typeface="Söhne"/>
                <a:cs typeface="Calibri Light"/>
              </a:rPr>
              <a:t>Real-World Application and Challenges</a:t>
            </a:r>
            <a:endParaRPr lang="en-US" sz="4400" b="1" dirty="0">
              <a:solidFill>
                <a:schemeClr val="tx1"/>
              </a:solidFill>
              <a:latin typeface="Söhne"/>
            </a:endParaRPr>
          </a:p>
        </p:txBody>
      </p:sp>
      <p:pic>
        <p:nvPicPr>
          <p:cNvPr id="15" name="Picture 14">
            <a:extLst>
              <a:ext uri="{FF2B5EF4-FFF2-40B4-BE49-F238E27FC236}">
                <a16:creationId xmlns:a16="http://schemas.microsoft.com/office/drawing/2014/main" id="{BE5C6B17-699F-18B2-B85D-5B339FD4C623}"/>
              </a:ext>
            </a:extLst>
          </p:cNvPr>
          <p:cNvPicPr>
            <a:picLocks noChangeAspect="1"/>
          </p:cNvPicPr>
          <p:nvPr/>
        </p:nvPicPr>
        <p:blipFill>
          <a:blip r:embed="rId4">
            <a:duotone>
              <a:schemeClr val="accent5">
                <a:shade val="45000"/>
                <a:satMod val="135000"/>
              </a:schemeClr>
              <a:prstClr val="white"/>
            </a:duotone>
          </a:blip>
          <a:stretch>
            <a:fillRect/>
          </a:stretch>
        </p:blipFill>
        <p:spPr>
          <a:xfrm>
            <a:off x="6504100" y="3101620"/>
            <a:ext cx="3776721" cy="3776721"/>
          </a:xfrm>
          <a:prstGeom prst="rect">
            <a:avLst/>
          </a:prstGeom>
        </p:spPr>
      </p:pic>
      <p:sp>
        <p:nvSpPr>
          <p:cNvPr id="16" name="Content Placeholder 2">
            <a:extLst>
              <a:ext uri="{FF2B5EF4-FFF2-40B4-BE49-F238E27FC236}">
                <a16:creationId xmlns:a16="http://schemas.microsoft.com/office/drawing/2014/main" id="{4265D021-E701-0FDE-D8C0-DE067512FA58}"/>
              </a:ext>
            </a:extLst>
          </p:cNvPr>
          <p:cNvSpPr txBox="1">
            <a:spLocks/>
          </p:cNvSpPr>
          <p:nvPr/>
        </p:nvSpPr>
        <p:spPr>
          <a:xfrm>
            <a:off x="7220689" y="3776871"/>
            <a:ext cx="2912790" cy="2495273"/>
          </a:xfrm>
          <a:prstGeom prst="rect">
            <a:avLst/>
          </a:prstGeom>
          <a:noFill/>
        </p:spPr>
        <p:txBody>
          <a:bodyPr vert="horz" lIns="91440" tIns="45720" rIns="91440" bIns="45720" rtlCol="0" anchor="t">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800" b="1" dirty="0">
                <a:latin typeface="Söhne"/>
                <a:cs typeface="Calibri"/>
              </a:rPr>
              <a:t>Challenges:          </a:t>
            </a:r>
            <a:r>
              <a:rPr lang="en-US" sz="2800" dirty="0">
                <a:latin typeface="Söhne"/>
                <a:cs typeface="Calibri"/>
              </a:rPr>
              <a:t>This include identifying personal biases, addressing conflicts of interest, and balancing ethical values.</a:t>
            </a:r>
          </a:p>
        </p:txBody>
      </p:sp>
      <p:grpSp>
        <p:nvGrpSpPr>
          <p:cNvPr id="2" name="Group 1">
            <a:extLst>
              <a:ext uri="{FF2B5EF4-FFF2-40B4-BE49-F238E27FC236}">
                <a16:creationId xmlns:a16="http://schemas.microsoft.com/office/drawing/2014/main" id="{A71ADA20-CC68-9F41-BFDB-F9D39A8EBB3E}"/>
              </a:ext>
            </a:extLst>
          </p:cNvPr>
          <p:cNvGrpSpPr/>
          <p:nvPr/>
        </p:nvGrpSpPr>
        <p:grpSpPr>
          <a:xfrm>
            <a:off x="8006043" y="1565"/>
            <a:ext cx="3612268" cy="3434082"/>
            <a:chOff x="7220269" y="141336"/>
            <a:chExt cx="4121052" cy="4121052"/>
          </a:xfrm>
        </p:grpSpPr>
        <p:pic>
          <p:nvPicPr>
            <p:cNvPr id="14" name="Picture 13">
              <a:extLst>
                <a:ext uri="{FF2B5EF4-FFF2-40B4-BE49-F238E27FC236}">
                  <a16:creationId xmlns:a16="http://schemas.microsoft.com/office/drawing/2014/main" id="{801125DF-6D22-F559-A552-03611935DC4F}"/>
                </a:ext>
              </a:extLst>
            </p:cNvPr>
            <p:cNvPicPr>
              <a:picLocks noChangeAspect="1"/>
            </p:cNvPicPr>
            <p:nvPr/>
          </p:nvPicPr>
          <p:blipFill>
            <a:blip r:embed="rId4">
              <a:duotone>
                <a:schemeClr val="accent5">
                  <a:shade val="45000"/>
                  <a:satMod val="135000"/>
                </a:schemeClr>
                <a:prstClr val="white"/>
              </a:duotone>
            </a:blip>
            <a:stretch>
              <a:fillRect/>
            </a:stretch>
          </p:blipFill>
          <p:spPr>
            <a:xfrm>
              <a:off x="7220269" y="141336"/>
              <a:ext cx="4121052" cy="4121052"/>
            </a:xfrm>
            <a:prstGeom prst="rect">
              <a:avLst/>
            </a:prstGeom>
          </p:spPr>
        </p:pic>
        <p:sp>
          <p:nvSpPr>
            <p:cNvPr id="17" name="Content Placeholder 2">
              <a:extLst>
                <a:ext uri="{FF2B5EF4-FFF2-40B4-BE49-F238E27FC236}">
                  <a16:creationId xmlns:a16="http://schemas.microsoft.com/office/drawing/2014/main" id="{611257CE-3D70-FEDD-5A36-3689E9518BC5}"/>
                </a:ext>
              </a:extLst>
            </p:cNvPr>
            <p:cNvSpPr txBox="1">
              <a:spLocks/>
            </p:cNvSpPr>
            <p:nvPr/>
          </p:nvSpPr>
          <p:spPr bwMode="gray">
            <a:xfrm>
              <a:off x="8058175" y="719130"/>
              <a:ext cx="3178355" cy="2564617"/>
            </a:xfrm>
            <a:prstGeom prst="rect">
              <a:avLst/>
            </a:prstGeom>
            <a:noFill/>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000" b="1" dirty="0">
                  <a:solidFill>
                    <a:schemeClr val="tx1"/>
                  </a:solidFill>
                  <a:latin typeface="Söhne"/>
                  <a:cs typeface="Calibri"/>
                </a:rPr>
                <a:t>Application: </a:t>
              </a:r>
              <a:r>
                <a:rPr lang="en-US" sz="2000" dirty="0">
                  <a:solidFill>
                    <a:schemeClr val="tx1"/>
                  </a:solidFill>
                  <a:latin typeface="Söhne"/>
                  <a:cs typeface="Calibri"/>
                </a:rPr>
                <a:t>Impartiality guides decision-making in diverse areas, including public policy, ethics, and personal choices.</a:t>
              </a:r>
            </a:p>
          </p:txBody>
        </p:sp>
      </p:grpSp>
      <p:cxnSp>
        <p:nvCxnSpPr>
          <p:cNvPr id="18" name="Straight Connector 17">
            <a:extLst>
              <a:ext uri="{FF2B5EF4-FFF2-40B4-BE49-F238E27FC236}">
                <a16:creationId xmlns:a16="http://schemas.microsoft.com/office/drawing/2014/main" id="{6DB15755-C7E5-2A5E-058D-917C3AFE1414}"/>
              </a:ext>
            </a:extLst>
          </p:cNvPr>
          <p:cNvCxnSpPr>
            <a:cxnSpLocks/>
            <a:endCxn id="14" idx="1"/>
          </p:cNvCxnSpPr>
          <p:nvPr/>
        </p:nvCxnSpPr>
        <p:spPr>
          <a:xfrm flipV="1">
            <a:off x="5524154" y="1718606"/>
            <a:ext cx="2481889" cy="721672"/>
          </a:xfrm>
          <a:prstGeom prst="line">
            <a:avLst/>
          </a:prstGeom>
        </p:spPr>
        <p:style>
          <a:lnRef idx="3">
            <a:schemeClr val="accent4"/>
          </a:lnRef>
          <a:fillRef idx="0">
            <a:schemeClr val="accent4"/>
          </a:fillRef>
          <a:effectRef idx="2">
            <a:schemeClr val="accent4"/>
          </a:effectRef>
          <a:fontRef idx="minor">
            <a:schemeClr val="tx1"/>
          </a:fontRef>
        </p:style>
      </p:cxnSp>
      <p:cxnSp>
        <p:nvCxnSpPr>
          <p:cNvPr id="19" name="Straight Connector 18">
            <a:extLst>
              <a:ext uri="{FF2B5EF4-FFF2-40B4-BE49-F238E27FC236}">
                <a16:creationId xmlns:a16="http://schemas.microsoft.com/office/drawing/2014/main" id="{D2324CB4-F345-7E77-4DEC-10CDD594CF76}"/>
              </a:ext>
            </a:extLst>
          </p:cNvPr>
          <p:cNvCxnSpPr>
            <a:cxnSpLocks/>
          </p:cNvCxnSpPr>
          <p:nvPr/>
        </p:nvCxnSpPr>
        <p:spPr>
          <a:xfrm>
            <a:off x="5591802" y="2977764"/>
            <a:ext cx="1295030" cy="869306"/>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00683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9AAEBC-FF66-5178-9CDF-B110A0A290B1}"/>
              </a:ext>
            </a:extLst>
          </p:cNvPr>
          <p:cNvSpPr/>
          <p:nvPr/>
        </p:nvSpPr>
        <p:spPr>
          <a:xfrm>
            <a:off x="3210339" y="542331"/>
            <a:ext cx="8981661" cy="1325563"/>
          </a:xfrm>
          <a:prstGeom prst="rect">
            <a:avLst/>
          </a:prstGeom>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2085D-3E84-5021-13A1-D8FA9CE77C52}"/>
              </a:ext>
            </a:extLst>
          </p:cNvPr>
          <p:cNvSpPr>
            <a:spLocks noGrp="1"/>
          </p:cNvSpPr>
          <p:nvPr>
            <p:ph type="title"/>
          </p:nvPr>
        </p:nvSpPr>
        <p:spPr>
          <a:xfrm>
            <a:off x="3780182" y="628814"/>
            <a:ext cx="10515600" cy="1325563"/>
          </a:xfrm>
        </p:spPr>
        <p:txBody>
          <a:bodyPr/>
          <a:lstStyle/>
          <a:p>
            <a:r>
              <a:rPr lang="en-US" dirty="0"/>
              <a:t>What is Aggregationalism?</a:t>
            </a:r>
          </a:p>
        </p:txBody>
      </p:sp>
      <p:sp>
        <p:nvSpPr>
          <p:cNvPr id="3" name="Content Placeholder 2">
            <a:extLst>
              <a:ext uri="{FF2B5EF4-FFF2-40B4-BE49-F238E27FC236}">
                <a16:creationId xmlns:a16="http://schemas.microsoft.com/office/drawing/2014/main" id="{0E4610AE-6FDB-C402-58A1-694BE89301D7}"/>
              </a:ext>
            </a:extLst>
          </p:cNvPr>
          <p:cNvSpPr>
            <a:spLocks noGrp="1"/>
          </p:cNvSpPr>
          <p:nvPr>
            <p:ph idx="1"/>
          </p:nvPr>
        </p:nvSpPr>
        <p:spPr>
          <a:xfrm>
            <a:off x="3690730" y="2040860"/>
            <a:ext cx="7719392" cy="4509027"/>
          </a:xfrm>
        </p:spPr>
        <p:txBody>
          <a:bodyPr>
            <a:normAutofit lnSpcReduction="10000"/>
          </a:bodyPr>
          <a:lstStyle/>
          <a:p>
            <a:pPr marR="0" lvl="0" algn="just">
              <a:lnSpc>
                <a:spcPct val="107000"/>
              </a:lnSpc>
              <a:spcBef>
                <a:spcPts val="0"/>
              </a:spcBef>
              <a:spcAft>
                <a:spcPts val="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sum total of the individual utility and beliefs together forming the decision to be taken by any organisation/political party/or company – so as to maximize overall profit or happiness.</a:t>
            </a:r>
          </a:p>
          <a:p>
            <a:pPr marL="0" marR="0" lvl="0" indent="0" algn="just">
              <a:lnSpc>
                <a:spcPct val="107000"/>
              </a:lnSpc>
              <a:spcBef>
                <a:spcPts val="0"/>
              </a:spcBef>
              <a:spcAft>
                <a:spcPts val="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goal here is to promote individual good . This becomes crucial while taking decisions in matters of public interest of general welfare. </a:t>
            </a:r>
          </a:p>
          <a:p>
            <a:pPr marR="0" lvl="0" algn="just">
              <a:lnSpc>
                <a:spcPct val="107000"/>
              </a:lnSpc>
              <a:spcBef>
                <a:spcPts val="0"/>
              </a:spcBef>
              <a:spcAft>
                <a:spcPts val="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Here the value is given to quantity. The more number of lives or benefits a decision carries the greater is its impact – thus advocating proper use of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aggregationalism</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in utilitarianism.</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Aggregationalism</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works better when combined when impartiality. The goal remains same –  to focus on  individual units of happiness or sufferings while taking a decision such that it benefits all. </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To maximize the profit on a larger scale – we should count  equally the individual beliefs and welfare of people. The aim of the outcome should result  in benefiting the maximum lives possible.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4" descr="Free Question Question Mark photo and picture">
            <a:extLst>
              <a:ext uri="{FF2B5EF4-FFF2-40B4-BE49-F238E27FC236}">
                <a16:creationId xmlns:a16="http://schemas.microsoft.com/office/drawing/2014/main" id="{1E53EED9-B71B-FCF9-038D-7EE73C31AE0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451" y="1560442"/>
            <a:ext cx="5094797" cy="509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58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descr="12 Ultimate 30-Day Challenge Ideas To Try In 2022">
            <a:extLst>
              <a:ext uri="{FF2B5EF4-FFF2-40B4-BE49-F238E27FC236}">
                <a16:creationId xmlns:a16="http://schemas.microsoft.com/office/drawing/2014/main" id="{4106E329-89AD-95C6-E767-C4E80BC2195E}"/>
              </a:ext>
            </a:extLst>
          </p:cNvPr>
          <p:cNvPicPr>
            <a:picLocks noChangeAspect="1" noChangeArrowheads="1"/>
          </p:cNvPicPr>
          <p:nvPr/>
        </p:nvPicPr>
        <p:blipFill>
          <a:blip r:embed="rId2">
            <a:alphaModFix amt="20000"/>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1314" y="288342"/>
            <a:ext cx="11486737" cy="64325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2011F56-CD20-D528-A114-790D3767BE24}"/>
              </a:ext>
            </a:extLst>
          </p:cNvPr>
          <p:cNvSpPr/>
          <p:nvPr/>
        </p:nvSpPr>
        <p:spPr>
          <a:xfrm>
            <a:off x="0" y="288342"/>
            <a:ext cx="7961244" cy="1062825"/>
          </a:xfrm>
          <a:prstGeom prst="rect">
            <a:avLst/>
          </a:prstGeom>
          <a:effectLst>
            <a:outerShdw blurRad="50800" dist="38100" dir="2700000" algn="tl"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4F4CD-A49B-99D9-B8F4-156A41337895}"/>
              </a:ext>
            </a:extLst>
          </p:cNvPr>
          <p:cNvSpPr>
            <a:spLocks noGrp="1"/>
          </p:cNvSpPr>
          <p:nvPr>
            <p:ph type="title"/>
          </p:nvPr>
        </p:nvSpPr>
        <p:spPr>
          <a:xfrm>
            <a:off x="228599" y="172618"/>
            <a:ext cx="10515600" cy="1325563"/>
          </a:xfrm>
        </p:spPr>
        <p:txBody>
          <a:bodyPr/>
          <a:lstStyle/>
          <a:p>
            <a:r>
              <a:rPr lang="en-US" dirty="0"/>
              <a:t>Key Points In Aggregationalism</a:t>
            </a:r>
          </a:p>
        </p:txBody>
      </p:sp>
      <p:sp>
        <p:nvSpPr>
          <p:cNvPr id="10" name="TextBox 9">
            <a:extLst>
              <a:ext uri="{FF2B5EF4-FFF2-40B4-BE49-F238E27FC236}">
                <a16:creationId xmlns:a16="http://schemas.microsoft.com/office/drawing/2014/main" id="{05F54B9F-E4B9-72A9-1CE0-101AE6A759FE}"/>
              </a:ext>
            </a:extLst>
          </p:cNvPr>
          <p:cNvSpPr txBox="1"/>
          <p:nvPr/>
        </p:nvSpPr>
        <p:spPr>
          <a:xfrm>
            <a:off x="551621" y="1613905"/>
            <a:ext cx="11077161" cy="1569660"/>
          </a:xfrm>
          <a:prstGeom prst="rect">
            <a:avLst/>
          </a:prstGeom>
          <a:noFill/>
        </p:spPr>
        <p:txBody>
          <a:bodyPr wrap="square">
            <a:spAutoFit/>
          </a:bodyPr>
          <a:lstStyle/>
          <a:p>
            <a:pPr marL="342900" indent="-342900">
              <a:buFont typeface="Arial" panose="020B0604020202020204" pitchFamily="34" charset="0"/>
              <a:buChar char="•"/>
            </a:pPr>
            <a:r>
              <a:rPr lang="en-US" dirty="0"/>
              <a:t>Hedonistic Calculus: Aggregationalism in Utilitarian approach uses a hedonistic calculus to measure happiness and suffering. This involves considering factors such as intensity, duration, certainty, propinquity, purity, and extent when assessing the utility of an action.</a:t>
            </a:r>
          </a:p>
        </p:txBody>
      </p:sp>
      <p:sp>
        <p:nvSpPr>
          <p:cNvPr id="12" name="TextBox 11">
            <a:extLst>
              <a:ext uri="{FF2B5EF4-FFF2-40B4-BE49-F238E27FC236}">
                <a16:creationId xmlns:a16="http://schemas.microsoft.com/office/drawing/2014/main" id="{D24C12EC-92AC-4B73-C250-988B240541ED}"/>
              </a:ext>
            </a:extLst>
          </p:cNvPr>
          <p:cNvSpPr txBox="1"/>
          <p:nvPr/>
        </p:nvSpPr>
        <p:spPr>
          <a:xfrm>
            <a:off x="551620" y="3183565"/>
            <a:ext cx="11246127" cy="1569660"/>
          </a:xfrm>
          <a:prstGeom prst="rect">
            <a:avLst/>
          </a:prstGeom>
          <a:noFill/>
        </p:spPr>
        <p:txBody>
          <a:bodyPr wrap="square">
            <a:spAutoFit/>
          </a:bodyPr>
          <a:lstStyle/>
          <a:p>
            <a:pPr marL="342900" indent="-342900">
              <a:buFont typeface="Arial" panose="020B0604020202020204" pitchFamily="34" charset="0"/>
              <a:buChar char="•"/>
            </a:pPr>
            <a:r>
              <a:rPr lang="en-US" dirty="0"/>
              <a:t>Maximizing  Happiness : : Aggregation in utilitarianism refers to the process of summing up individual happiness or suffering to determine the overall utility of an action. Utilitarianism aims to maximize overall happiness or well-being and treats each individual's well-being as of equal moral importance in this calculation.</a:t>
            </a:r>
          </a:p>
        </p:txBody>
      </p:sp>
      <p:sp>
        <p:nvSpPr>
          <p:cNvPr id="14" name="TextBox 13">
            <a:extLst>
              <a:ext uri="{FF2B5EF4-FFF2-40B4-BE49-F238E27FC236}">
                <a16:creationId xmlns:a16="http://schemas.microsoft.com/office/drawing/2014/main" id="{F8E1FA4C-7E5F-1712-8665-8A5B619669D5}"/>
              </a:ext>
            </a:extLst>
          </p:cNvPr>
          <p:cNvSpPr txBox="1"/>
          <p:nvPr/>
        </p:nvSpPr>
        <p:spPr>
          <a:xfrm>
            <a:off x="551620" y="4984672"/>
            <a:ext cx="10987709" cy="1569660"/>
          </a:xfrm>
          <a:prstGeom prst="rect">
            <a:avLst/>
          </a:prstGeom>
          <a:noFill/>
        </p:spPr>
        <p:txBody>
          <a:bodyPr wrap="square">
            <a:spAutoFit/>
          </a:bodyPr>
          <a:lstStyle/>
          <a:p>
            <a:pPr marL="342900" indent="-342900">
              <a:buFont typeface="Arial" panose="020B0604020202020204" pitchFamily="34" charset="0"/>
              <a:buChar char="•"/>
            </a:pPr>
            <a:r>
              <a:rPr lang="en-US" dirty="0"/>
              <a:t>Consequentialism: Utilitarianism is a consequentialist theory, which means it focuses on the outcomes or consequences of actions rather than the inherent moral quality of the actions themselves. The action that leads to the greatest overall utility is considered morally right.</a:t>
            </a:r>
          </a:p>
        </p:txBody>
      </p:sp>
    </p:spTree>
    <p:extLst>
      <p:ext uri="{BB962C8B-B14F-4D97-AF65-F5344CB8AC3E}">
        <p14:creationId xmlns:p14="http://schemas.microsoft.com/office/powerpoint/2010/main" val="497141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2069</TotalTime>
  <Words>1084</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Söhne</vt:lpstr>
      <vt:lpstr>Times New Roman</vt:lpstr>
      <vt:lpstr>Wingdings 3</vt:lpstr>
      <vt:lpstr>Office Theme</vt:lpstr>
      <vt:lpstr>PowerPoint Presentation</vt:lpstr>
      <vt:lpstr>PowerPoint Presentation</vt:lpstr>
      <vt:lpstr>OBJECTIVES</vt:lpstr>
      <vt:lpstr>PowerPoint Presentation</vt:lpstr>
      <vt:lpstr>PowerPoint Presentation</vt:lpstr>
      <vt:lpstr>PowerPoint Presentation</vt:lpstr>
      <vt:lpstr>PowerPoint Presentation</vt:lpstr>
      <vt:lpstr>What is Aggregationalism?</vt:lpstr>
      <vt:lpstr>Key Points In Aggregationalism</vt:lpstr>
      <vt:lpstr>Challenges and Criticisms of Aggregationalism</vt:lpstr>
      <vt:lpstr>Example of Aggregationalism in Practice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mangesh kumar</dc:creator>
  <cp:lastModifiedBy>mangesh kumar</cp:lastModifiedBy>
  <cp:revision>60</cp:revision>
  <dcterms:created xsi:type="dcterms:W3CDTF">2023-09-01T07:30:37Z</dcterms:created>
  <dcterms:modified xsi:type="dcterms:W3CDTF">2023-09-04T18:27:37Z</dcterms:modified>
</cp:coreProperties>
</file>