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57" r:id="rId11"/>
    <p:sldId id="258" r:id="rId12"/>
    <p:sldId id="259" r:id="rId13"/>
    <p:sldId id="260" r:id="rId14"/>
    <p:sldId id="262" r:id="rId15"/>
    <p:sldId id="261" r:id="rId16"/>
    <p:sldId id="263" r:id="rId17"/>
    <p:sldId id="294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iz.com/c-programming/c-dynamic-memory-allocation#calloc" TargetMode="External"/><Relationship Id="rId2" Type="http://schemas.openxmlformats.org/officeDocument/2006/relationships/hyperlink" Target="http://www.programiz.com/c-programming/c-dynamic-memory-allocation#mall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ogramiz.com/c-programming/c-dynamic-memory-allocation#realloc" TargetMode="External"/><Relationship Id="rId4" Type="http://schemas.openxmlformats.org/officeDocument/2006/relationships/hyperlink" Target="http://www.programiz.com/c-programming/c-dynamic-memory-allocation#fre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Linked List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(Data Structure)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Linked List </a:t>
            </a:r>
            <a:r>
              <a:rPr lang="en-US" b="1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linked-list is a sequence of data structures which are connected together via links.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a sequence of links which contains items.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contains a connection to another link.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most used data structure after array.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important terms to understand the concepts of Linked List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linked list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a data item known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linked list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link called Next.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connection link to the first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Linked List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can be visualized as a chain of nodes, where every node points to the next 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the above illustration, following are the important points to be considered.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contains a link element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first/head.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a data field(s) and a link field called next.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linked with its next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its next link.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a link as null to mark the end of the list.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Types of Linked </a:t>
            </a:r>
            <a:r>
              <a:rPr lang="en-US" b="1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various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linked list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is forward only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navigated forward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Last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link of the first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next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first node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link to last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a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ypedef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node{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*next;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//next is a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containing address of another structure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}node;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node *HEAD , *P;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n,x,i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no. of elements to be inserted: ”);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d”,&amp;n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//get the first node with its address in HEAD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HEAD=(node*)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//read data in first node</a:t>
            </a: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(“%d”,&amp;(HEAD-&gt;data));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HEAD-&gt;next = NULL;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//HEAD points to the first node while P points to the last node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P=HEAD;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 case of single node first and last node are the same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//inserting the remaining nodes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P-&gt;next = (node*)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P=P-&gt;next;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P-&gt;next=NULL;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(“%d”,&amp;(P-&gt;data));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2795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Traversing </a:t>
            </a:r>
            <a:r>
              <a:rPr lang="en-US" sz="3600" b="1" dirty="0">
                <a:solidFill>
                  <a:srgbClr val="C00000"/>
                </a:solidFill>
              </a:rPr>
              <a:t>a Linked List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of a linked list always starts from the first node.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traverse a linked list in the forward direction, a pointer type variable is assigned the address of the first node.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HEAD;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list can be traversed through the following program segment.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HEAD;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While(P! = NULL)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P -&gt; next;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6096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C00000"/>
                </a:solidFill>
              </a:rPr>
              <a:t>Counting nodes in a Linked List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count(node *P)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while(P! = NULL)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i+1;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 = P -&gt; next;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001000" cy="762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</a:rPr>
              <a:t>Printing a Linked List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67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print(node *P)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while(P!=NULL)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(“\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”,P-&gt;data);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 = P-&gt;next;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1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Searching a node in Linked List (Function returns 1 if search ends in success otherwise 0)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search(node *head,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node *P;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P=head;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while(P!=NULL)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if(P-&gt;data = = x)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return 1;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 = P-&gt;next;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Insertion in Linked List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item in a linked list may have three situations:-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beginning of the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insertion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of the list.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node.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node.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the new node to the beginning of the linked list.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reference(head) pointer of the linked list to point to the new node.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dirty="0"/>
              <a:t>C Dynamic Memory Allocation: </a:t>
            </a:r>
            <a:r>
              <a:rPr lang="en-US" sz="3600" b="1" dirty="0" err="1"/>
              <a:t>malloc</a:t>
            </a:r>
            <a:r>
              <a:rPr lang="en-US" sz="3600" b="1" dirty="0"/>
              <a:t>(), </a:t>
            </a:r>
            <a:r>
              <a:rPr lang="en-US" sz="3600" b="1" dirty="0" err="1"/>
              <a:t>calloc</a:t>
            </a:r>
            <a:r>
              <a:rPr lang="en-US" sz="3600" b="1" dirty="0"/>
              <a:t>(), free() &amp; </a:t>
            </a:r>
            <a:r>
              <a:rPr lang="en-US" sz="3600" b="1" dirty="0" err="1"/>
              <a:t>realloc</a:t>
            </a:r>
            <a:r>
              <a:rPr lang="en-US" sz="3600" b="1" dirty="0" smtClean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size of array is unknown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 time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i.e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time when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compiles code written in a programming language into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form.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array you have declared initially can be sometimes insufficient and sometimes more than required.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 allows a program to obtain more memory space, while running or to release space when no space is required.</a:t>
            </a:r>
          </a:p>
        </p:txBody>
      </p:sp>
    </p:spTree>
    <p:extLst>
      <p:ext uri="{BB962C8B-B14F-4D97-AF65-F5344CB8AC3E}">
        <p14:creationId xmlns:p14="http://schemas.microsoft.com/office/powerpoint/2010/main" val="1749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node after a node N1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node.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node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node N1.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the new node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N1-&gt;next.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N1 to point to the new node.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342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 function to insert data in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*insert(node *head,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//data x is to be inserted after the key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//if key is -1 then x is to be inserted as a front  node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 , *q;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//obtain space for the new node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P=(node*)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//store x in the new node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P-&gt;data = x;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If(key= = -1)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//insert node at the front of the list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P-&gt;next = 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 = P;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//search for the key in the linked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= 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while(key!= q-&gt;data &amp;&amp; q!= NULL)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= q-&gt;next;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if(q!= NULL)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//if the key is found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P-&gt; next = q-&gt; 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q-&gt; next = P;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eturn(head)}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insertion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list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i.e. p=(node*)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and make its ‘next’ field NULL.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head is null then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Head = p;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6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Position a pointer q on the last node by traversing the linked list from the first node and until it reaches the last node.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Store the address of the newly acquired node, pointed by P, in the next field of node pointed by q.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Stop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0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insertion at the end of the list.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 *head,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*p, *q;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p=(node*)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p-&gt;data = x;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p-&gt;next = NULL;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if(head= =NULL)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return(p);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q=head;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While(q-&gt;next!=NULL)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q=q-&gt;next;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q-&gt;next = p;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return(head);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Searching a node in Linked List (Function returns </a:t>
            </a:r>
            <a:r>
              <a:rPr lang="en-US" sz="2800" b="1" dirty="0" smtClean="0"/>
              <a:t>address </a:t>
            </a:r>
            <a:r>
              <a:rPr lang="en-US" sz="2800" b="1" dirty="0"/>
              <a:t>if search ends in success otherwise </a:t>
            </a:r>
            <a:r>
              <a:rPr lang="en-US" sz="2800" b="1" dirty="0" smtClean="0"/>
              <a:t>‘NULL’)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*search2(node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*head,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 *P;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P=head;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while(P!=NULL)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if(P-&gt;data = =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Searching a node in Linked List (Function returns </a:t>
            </a:r>
            <a:r>
              <a:rPr lang="en-US" sz="2800" b="1" dirty="0" smtClean="0"/>
              <a:t>position if search </a:t>
            </a:r>
            <a:r>
              <a:rPr lang="en-US" sz="2800" b="1" dirty="0"/>
              <a:t>ends in success otherwise </a:t>
            </a:r>
            <a:r>
              <a:rPr lang="en-US" sz="2800" b="1" dirty="0" smtClean="0"/>
              <a:t>‘-1’)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search3(node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*head,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 *P;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P=head;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while(P!=NULL)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if(P-&gt;data = =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Deleting a node from 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from a linked list is easier than insertion as only one pointer needs to be changed.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deleting a node we may have one of the following three cases:-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first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last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in between two nodes.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first node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first node in a pointer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say P.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head to the next node.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the node whose address is stored in the pointer variable P.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in between two nodes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preceding node in a pointer variable P. Node to be deleted is marked as key.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key node in a pointer variable q, so that it can be freed subsequently.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successor of the key node as the successor of the node pointed by P.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the node whose address is stored in the pointer variable q.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node itself is the last node then make the linked list empty.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position a pointer ‘q’ on the second last node.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last node and do q-&gt;next=NULL.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Autofit/>
          </a:bodyPr>
          <a:lstStyle/>
          <a:p>
            <a:r>
              <a:rPr lang="en-US" sz="3600" b="1" dirty="0"/>
              <a:t>C Dynamic Memory Allocation: </a:t>
            </a:r>
            <a:r>
              <a:rPr lang="en-US" sz="3600" b="1" dirty="0" err="1"/>
              <a:t>malloc</a:t>
            </a:r>
            <a:r>
              <a:rPr lang="en-US" sz="3600" b="1" dirty="0"/>
              <a:t>(), </a:t>
            </a:r>
            <a:r>
              <a:rPr lang="en-US" sz="3600" b="1" dirty="0" err="1"/>
              <a:t>calloc</a:t>
            </a:r>
            <a:r>
              <a:rPr lang="en-US" sz="3600" b="1" dirty="0"/>
              <a:t>(), free() &amp; </a:t>
            </a:r>
            <a:r>
              <a:rPr lang="en-US" sz="3600" b="1" dirty="0" err="1"/>
              <a:t>realloc</a:t>
            </a:r>
            <a:r>
              <a:rPr lang="en-US" sz="3600" b="1" dirty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4 library functions under "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for dynamic memory allocation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81348"/>
              </p:ext>
            </p:extLst>
          </p:nvPr>
        </p:nvGraphicFramePr>
        <p:xfrm>
          <a:off x="533400" y="2362201"/>
          <a:ext cx="8229600" cy="4190999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Function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malloc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Allocates requested size of bytes and returns a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 to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byte of allocated space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5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calloc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Allocates space for an array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elements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initializes to zero and then returns a pointer to memory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free()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Deallocates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previously allocated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145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realloc()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size of previously allocated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 function to delete the last node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*delete(node *head)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*p,*q;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if(head-&gt;next =  = 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free(head);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head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q=head;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while(q-&gt;next -&gt;next!=NULL)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q=q-&gt;next;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p=q-&gt;next;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free(p);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q-&gt;next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 function to delete a</a:t>
            </a:r>
            <a:r>
              <a:rPr lang="en-US" sz="3600" b="1" dirty="0" smtClean="0"/>
              <a:t> node at location ‘LOC’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*delete(node *head,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*p,*q;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if(LOC= =1)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p=head;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head=head-&gt;next;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free(p);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return(head);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q=head;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&lt;LOC-1;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q=q-&gt;next;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if(q= =NULL)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(“underflow”);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return(head);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p=q-&gt;next;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q-&gt;next=p-&gt;next;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free(p);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return(head);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Doubly Linked </a:t>
            </a:r>
            <a:r>
              <a:rPr lang="en-IN" b="1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/>
              <a:t>A </a:t>
            </a:r>
            <a:r>
              <a:rPr lang="en-US" sz="2800" b="1" dirty="0"/>
              <a:t>D</a:t>
            </a:r>
            <a:r>
              <a:rPr lang="en-US" sz="2800" dirty="0"/>
              <a:t>oubly </a:t>
            </a:r>
            <a:r>
              <a:rPr lang="en-US" sz="2800" b="1" dirty="0"/>
              <a:t>L</a:t>
            </a:r>
            <a:r>
              <a:rPr lang="en-US" sz="2800" dirty="0"/>
              <a:t>inked </a:t>
            </a:r>
            <a:r>
              <a:rPr lang="en-US" sz="2800" b="1" dirty="0" smtClean="0"/>
              <a:t>L</a:t>
            </a:r>
            <a:r>
              <a:rPr lang="en-US" sz="2800" dirty="0" smtClean="0"/>
              <a:t>ist (DLL) </a:t>
            </a:r>
            <a:r>
              <a:rPr lang="en-US" sz="2800" dirty="0"/>
              <a:t>contains an extra pointer, typically called </a:t>
            </a:r>
            <a:r>
              <a:rPr lang="en-US" sz="2800" i="1" dirty="0"/>
              <a:t>previous pointer</a:t>
            </a:r>
            <a:r>
              <a:rPr lang="en-US" sz="2800" dirty="0"/>
              <a:t>, together with </a:t>
            </a:r>
            <a:r>
              <a:rPr lang="en-US" sz="2800" dirty="0" smtClean="0"/>
              <a:t>the </a:t>
            </a:r>
            <a:r>
              <a:rPr lang="en-US" sz="2800" i="1" dirty="0" smtClean="0"/>
              <a:t>next</a:t>
            </a:r>
            <a:r>
              <a:rPr lang="en-US" sz="2800" dirty="0" smtClean="0"/>
              <a:t> </a:t>
            </a:r>
            <a:r>
              <a:rPr lang="en-US" sz="2800" dirty="0"/>
              <a:t>pointer and </a:t>
            </a:r>
            <a:r>
              <a:rPr lang="en-US" sz="2800" i="1" dirty="0" smtClean="0"/>
              <a:t>data variable</a:t>
            </a:r>
            <a:r>
              <a:rPr lang="en-US" sz="2800" dirty="0" smtClean="0"/>
              <a:t> </a:t>
            </a:r>
            <a:r>
              <a:rPr lang="en-US" sz="2800" dirty="0"/>
              <a:t>which are there in singly linked list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33801"/>
            <a:ext cx="8871268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01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Declaration of a DLL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/* Node of a doubly linked list </a:t>
            </a:r>
            <a:r>
              <a:rPr lang="en-US" sz="2600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 err="1"/>
              <a:t>struct</a:t>
            </a:r>
            <a:r>
              <a:rPr lang="en-US" sz="2600" dirty="0"/>
              <a:t> Node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{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data;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struct</a:t>
            </a:r>
            <a:r>
              <a:rPr lang="en-US" sz="2600" dirty="0"/>
              <a:t> Node* next; </a:t>
            </a:r>
            <a:r>
              <a:rPr lang="en-US" sz="2600" dirty="0">
                <a:solidFill>
                  <a:srgbClr val="FF0000"/>
                </a:solidFill>
              </a:rPr>
              <a:t>// Pointer to next node in DLL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struct</a:t>
            </a:r>
            <a:r>
              <a:rPr lang="en-US" sz="2600" dirty="0"/>
              <a:t> Node* </a:t>
            </a:r>
            <a:r>
              <a:rPr lang="en-US" sz="2600" dirty="0" err="1"/>
              <a:t>prev</a:t>
            </a:r>
            <a:r>
              <a:rPr lang="en-US" sz="2600" dirty="0"/>
              <a:t>; </a:t>
            </a:r>
            <a:r>
              <a:rPr lang="en-US" sz="2600" dirty="0">
                <a:solidFill>
                  <a:srgbClr val="FF0000"/>
                </a:solidFill>
              </a:rPr>
              <a:t>// Pointer to previous node in DLL </a:t>
            </a:r>
          </a:p>
          <a:p>
            <a:pPr marL="0" indent="0">
              <a:buNone/>
            </a:pPr>
            <a:r>
              <a:rPr lang="en-US" sz="2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9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b="1" dirty="0"/>
              <a:t>Advantages over singly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/>
          </a:bodyPr>
          <a:lstStyle/>
          <a:p>
            <a:pPr marL="514350" indent="-514350" algn="just">
              <a:buAutoNum type="arabi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DLL can be traversed in both forward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direction.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delete operation in DLL is more efficient if pointer to the node to be deleted is given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quickly insert a new node before a given node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singly linked list, to delete a node, pointer to the previous node is needed. To get this previous node, sometimes the list is traversed. In DLL, we can get the previous node using previous pointer.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52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Disadvantages over singly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 algn="just">
              <a:buAutoNum type="arabi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of DLL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space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pointer.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operations require an extra pointer previous to be maintained.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insertion, we need to modify previous pointers together with next pointers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34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/>
              <a:t>Circular Linked </a:t>
            </a:r>
            <a:r>
              <a:rPr lang="en-IN" b="1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1" dirty="0"/>
              <a:t>Circular linked list</a:t>
            </a:r>
            <a:r>
              <a:rPr lang="en-US" i="1" dirty="0"/>
              <a:t> is a linked list where all nodes are connected to form a circle. There is no NULL at the end. A circular linked list can be a singly circular linked list or doubly circular linked list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2400"/>
            <a:ext cx="6934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06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Advantages of Circular Linked </a:t>
            </a:r>
            <a:r>
              <a:rPr lang="en-US" sz="4000" b="1" dirty="0" smtClean="0"/>
              <a:t>Lists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can be a starting point. We can traverse the whole list by starting from any point. We just need to stop when the first visited node is visited again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implementation of queue. Unlike this implementation, we don’t need to maintain two pointers for front and rear if we use circular linked list. We can maintain a pointer to the last inserted node and front can always be obtained as next of last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Circular lists are useful in applications to repeatedly go around the list. For example, when multiple applications are running on a PC, it is common for the operating system to put the running applications on a list and then to cycle through them, giving each of them a slice of time to execute, and then making them wait while the CPU is given to another application. It is convenient for the operating system to use a circular list so that when it reaches the end of the list it can cycle around to the front of the list.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Circular Doubly Linked Lists are used for implementation of advanced data structures like Fibonacci Heap. </a:t>
            </a:r>
          </a:p>
        </p:txBody>
      </p:sp>
    </p:spTree>
    <p:extLst>
      <p:ext uri="{BB962C8B-B14F-4D97-AF65-F5344CB8AC3E}">
        <p14:creationId xmlns:p14="http://schemas.microsoft.com/office/powerpoint/2010/main" val="172645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b="1" dirty="0" err="1"/>
              <a:t>malloc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"memory allocation".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reserves a block of memory of specified size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of type void which can be casted into pointer of any form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6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6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cast-type*)</a:t>
            </a:r>
            <a:r>
              <a:rPr lang="en-US" sz="26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(byte-size</a:t>
            </a:r>
            <a:r>
              <a:rPr lang="en-US" sz="26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cast-type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returns a pointer to an area of memory with size 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size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space is insufficient, allocation fails and returns NULL pointer.</a:t>
            </a:r>
          </a:p>
        </p:txBody>
      </p:sp>
    </p:spTree>
    <p:extLst>
      <p:ext uri="{BB962C8B-B14F-4D97-AF65-F5344CB8AC3E}">
        <p14:creationId xmlns:p14="http://schemas.microsoft.com/office/powerpoint/2010/main" val="27127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Example of </a:t>
            </a:r>
            <a:r>
              <a:rPr lang="en-US" b="1" dirty="0" err="1" smtClean="0"/>
              <a:t>malloc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(100*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will allocate either 200 or 400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bytes according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size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or 4 bytes respectively and the pointer points to the address of first byte of memory.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9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/>
              <a:t>calloc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"contiguous allocation".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difference between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that,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allocates single block of memory whereas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allocates multiple blocks of memory each of same size and sets all bytes to zero.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26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6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6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cast-type*)</a:t>
            </a:r>
            <a:r>
              <a:rPr lang="en-US" sz="26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n,element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-size); </a:t>
            </a:r>
            <a:endParaRPr lang="en-US" sz="2600" b="1" i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will allocate contiguous space in memory for an array 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en-US" b="1" dirty="0" err="1" smtClean="0"/>
              <a:t>calloc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/>
              <a:t>*)</a:t>
            </a:r>
            <a:r>
              <a:rPr lang="en-US" dirty="0" err="1" smtClean="0"/>
              <a:t>calloc</a:t>
            </a:r>
            <a:r>
              <a:rPr lang="en-US" dirty="0" smtClean="0"/>
              <a:t>(25,sizeof(</a:t>
            </a:r>
            <a:r>
              <a:rPr lang="en-US" dirty="0" err="1" smtClean="0"/>
              <a:t>int</a:t>
            </a:r>
            <a:r>
              <a:rPr lang="en-US" dirty="0"/>
              <a:t>));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This statement allocates contiguous space in memory for an array of 25 elements each of size of </a:t>
            </a:r>
            <a:r>
              <a:rPr lang="en-US" dirty="0" err="1" smtClean="0"/>
              <a:t>int</a:t>
            </a:r>
            <a:r>
              <a:rPr lang="en-US" dirty="0"/>
              <a:t>, </a:t>
            </a:r>
            <a:r>
              <a:rPr lang="en-US" dirty="0" err="1"/>
              <a:t>i.e</a:t>
            </a:r>
            <a:r>
              <a:rPr lang="en-US" dirty="0"/>
              <a:t>, 2</a:t>
            </a:r>
            <a:r>
              <a:rPr lang="en-US" dirty="0" smtClean="0"/>
              <a:t>/4 </a:t>
            </a:r>
            <a:r>
              <a:rPr lang="en-US" dirty="0"/>
              <a:t>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8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memory with either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does not get return on its own. The programmer must use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to release space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free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 in memory pointer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deallocated.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realloc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previously allocated memory is insufficient or more than sufficient. Then, you can change memory size previously allocated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newsize</a:t>
            </a:r>
            <a:r>
              <a:rPr lang="en-US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i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reallocated with size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11075</TotalTime>
  <Words>2769</Words>
  <Application>Microsoft Office PowerPoint</Application>
  <PresentationFormat>On-screen Show (4:3)</PresentationFormat>
  <Paragraphs>366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Linked List</vt:lpstr>
      <vt:lpstr>C Dynamic Memory Allocation: malloc(), calloc(), free() &amp; realloc()</vt:lpstr>
      <vt:lpstr>C Dynamic Memory Allocation: malloc(), calloc(), free() &amp; realloc()</vt:lpstr>
      <vt:lpstr>malloc()</vt:lpstr>
      <vt:lpstr>Example of malloc()</vt:lpstr>
      <vt:lpstr>calloc()</vt:lpstr>
      <vt:lpstr>Example of calloc()</vt:lpstr>
      <vt:lpstr>free()</vt:lpstr>
      <vt:lpstr>realloc()</vt:lpstr>
      <vt:lpstr>Linked List Basics</vt:lpstr>
      <vt:lpstr>Linked List Representation</vt:lpstr>
      <vt:lpstr>Types of Linked List</vt:lpstr>
      <vt:lpstr>Creating a Linked List</vt:lpstr>
      <vt:lpstr>Traversing a Linked List</vt:lpstr>
      <vt:lpstr>Counting nodes in a Linked List</vt:lpstr>
      <vt:lpstr>Printing a Linked List</vt:lpstr>
      <vt:lpstr>Searching a node in Linked List (Function returns 1 if search ends in success otherwise 0)</vt:lpstr>
      <vt:lpstr>Insertion in Linked List</vt:lpstr>
      <vt:lpstr>Algorithm for insertion at the beginning of the list.</vt:lpstr>
      <vt:lpstr>Algorithm for inserting a new node after a node N1</vt:lpstr>
      <vt:lpstr>C function to insert data in a linked list</vt:lpstr>
      <vt:lpstr>Algorithm for insertion at the end of the list.</vt:lpstr>
      <vt:lpstr>C function for insertion at the end of the list.</vt:lpstr>
      <vt:lpstr>Searching a node in Linked List (Function returns address if search ends in success otherwise ‘NULL’)</vt:lpstr>
      <vt:lpstr>Searching a node in Linked List (Function returns position if search ends in success otherwise ‘-1’)</vt:lpstr>
      <vt:lpstr>Deleting a node from Linked List</vt:lpstr>
      <vt:lpstr>Algorithm for Deleting the first node.</vt:lpstr>
      <vt:lpstr>Algorithm for Deleting a node in between two nodes</vt:lpstr>
      <vt:lpstr>Algorithm for Deleting the last node.</vt:lpstr>
      <vt:lpstr>C function to delete the last node</vt:lpstr>
      <vt:lpstr>C function to delete a node at location ‘LOC’</vt:lpstr>
      <vt:lpstr>Doubly Linked List</vt:lpstr>
      <vt:lpstr>Declaration of a DLL</vt:lpstr>
      <vt:lpstr>Advantages over singly linked list</vt:lpstr>
      <vt:lpstr>Disadvantages over singly linked list</vt:lpstr>
      <vt:lpstr>Circular Linked List</vt:lpstr>
      <vt:lpstr>Advantages of Circular 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Ambika Aggarwal</dc:creator>
  <cp:lastModifiedBy>Dr. Ambika Aggarwal</cp:lastModifiedBy>
  <cp:revision>103</cp:revision>
  <dcterms:created xsi:type="dcterms:W3CDTF">2006-08-16T00:00:00Z</dcterms:created>
  <dcterms:modified xsi:type="dcterms:W3CDTF">2023-02-21T09:19:35Z</dcterms:modified>
</cp:coreProperties>
</file>