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80" r:id="rId20"/>
    <p:sldId id="288" r:id="rId21"/>
    <p:sldId id="282" r:id="rId22"/>
    <p:sldId id="281" r:id="rId23"/>
    <p:sldId id="284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05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1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8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8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3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8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8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B2E8-EC61-4427-BDA3-9F78AD0BDA57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9D20-4B21-47BB-AD03-B3B8BAE39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66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Data Structure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Full/ proper/ strict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6360" cy="4351338"/>
          </a:xfrm>
        </p:spPr>
        <p:txBody>
          <a:bodyPr/>
          <a:lstStyle/>
          <a:p>
            <a:pPr algn="just"/>
            <a:r>
              <a:rPr lang="en-US" dirty="0" smtClean="0"/>
              <a:t>The tree can only be considered as the full binary tree if each node must contain either 0 or 2 children.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full binary tree can also be defined as the tree in which each node must contain 2 children except the leaf nodes.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4" y="1825625"/>
            <a:ext cx="3806825" cy="4351338"/>
          </a:xfrm>
        </p:spPr>
      </p:pic>
    </p:spTree>
    <p:extLst>
      <p:ext uri="{BB962C8B-B14F-4D97-AF65-F5344CB8AC3E}">
        <p14:creationId xmlns:p14="http://schemas.microsoft.com/office/powerpoint/2010/main" val="27672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 Complete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2572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complete binary tree is a tree in which all the nodes are completely filled except the last level.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the last level, all the nodes must be as left as possible.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a complete binary tree, the nodes should be added from the left.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1825625"/>
            <a:ext cx="5322570" cy="4009231"/>
          </a:xfrm>
        </p:spPr>
      </p:pic>
    </p:spTree>
    <p:extLst>
      <p:ext uri="{BB962C8B-B14F-4D97-AF65-F5344CB8AC3E}">
        <p14:creationId xmlns:p14="http://schemas.microsoft.com/office/powerpoint/2010/main" val="31406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9201" cy="1325563"/>
          </a:xfrm>
        </p:spPr>
        <p:txBody>
          <a:bodyPr/>
          <a:lstStyle/>
          <a:p>
            <a:pPr algn="just"/>
            <a:r>
              <a:rPr lang="en-IN" b="1" dirty="0" smtClean="0"/>
              <a:t>3. Perfect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2800"/>
            <a:ext cx="4912360" cy="409416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tree is a perfect binary tree if all the internal nodes have 2 children, and all the leaf nodes are at the same level.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2" y="1825626"/>
            <a:ext cx="4456342" cy="3733006"/>
          </a:xfrm>
        </p:spPr>
      </p:pic>
    </p:spTree>
    <p:extLst>
      <p:ext uri="{BB962C8B-B14F-4D97-AF65-F5344CB8AC3E}">
        <p14:creationId xmlns:p14="http://schemas.microsoft.com/office/powerpoint/2010/main" val="18567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 Degenerate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606"/>
            <a:ext cx="5181600" cy="4247357"/>
          </a:xfrm>
        </p:spPr>
        <p:txBody>
          <a:bodyPr/>
          <a:lstStyle/>
          <a:p>
            <a:pPr algn="just"/>
            <a:r>
              <a:rPr lang="en-US" dirty="0" smtClean="0"/>
              <a:t>The degenerate binary tree is a tree in which all the internal nodes have only one children.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It is also known as a right-skewed tree as all the nodes have a right child only.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929606"/>
            <a:ext cx="3554110" cy="4247357"/>
          </a:xfrm>
        </p:spPr>
      </p:pic>
    </p:spTree>
    <p:extLst>
      <p:ext uri="{BB962C8B-B14F-4D97-AF65-F5344CB8AC3E}">
        <p14:creationId xmlns:p14="http://schemas.microsoft.com/office/powerpoint/2010/main" val="21688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5. Balanced Binary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balanced binary tree is a tree in which the height of left and right sub-trees differ by </a:t>
            </a:r>
            <a:r>
              <a:rPr lang="en-US" dirty="0" err="1" smtClean="0"/>
              <a:t>atmost</a:t>
            </a:r>
            <a:r>
              <a:rPr lang="en-US" dirty="0" smtClean="0"/>
              <a:t> 1.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 </a:t>
            </a:r>
            <a:r>
              <a:rPr lang="en-US" b="1" i="1" dirty="0" smtClean="0"/>
              <a:t>AVL</a:t>
            </a:r>
            <a:r>
              <a:rPr lang="en-US" dirty="0" smtClean="0"/>
              <a:t> and </a:t>
            </a:r>
            <a:r>
              <a:rPr lang="en-US" b="1" i="1" dirty="0" smtClean="0"/>
              <a:t>Red-Black trees</a:t>
            </a:r>
            <a:r>
              <a:rPr lang="en-US" dirty="0" smtClean="0"/>
              <a:t> are balanced binary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50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Tree </a:t>
            </a:r>
            <a:r>
              <a:rPr lang="en-IN" b="1" dirty="0" smtClean="0"/>
              <a:t>Traversal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Traversal is a process to visit all the nodes of a tree and may print their values too. Because, all nodes are connected via edges (links) we always start from the root (head) node. That is, we cannot randomly access a node in a tree.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Unlike linear data structures (Array, Linked List, Queues, Stacks, </a:t>
            </a:r>
            <a:r>
              <a:rPr lang="en-US" dirty="0" err="1"/>
              <a:t>etc</a:t>
            </a:r>
            <a:r>
              <a:rPr lang="en-US" dirty="0"/>
              <a:t>) which have only one logical way to traverse them, trees can be traversed in different ways.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In-order </a:t>
            </a:r>
            <a:r>
              <a:rPr lang="en-US" dirty="0"/>
              <a:t>Traversal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Pre-order Traversal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Post-order Traversal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2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In-order Traversal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440" y="1825625"/>
            <a:ext cx="542036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b="1" dirty="0" smtClean="0"/>
              <a:t>Algorithm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Until all nodes of the tree are not visited  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latin typeface="Arial" panose="020B0604020202020204" pitchFamily="34" charset="0"/>
              </a:rPr>
              <a:t>Step</a:t>
            </a:r>
            <a:r>
              <a:rPr lang="en-US" altLang="en-US" sz="2200" b="1" dirty="0">
                <a:latin typeface="Arial" panose="020B0604020202020204" pitchFamily="34" charset="0"/>
              </a:rPr>
              <a:t> </a:t>
            </a:r>
            <a:r>
              <a:rPr lang="en-US" altLang="en-US" sz="2200" b="1" dirty="0" smtClean="0">
                <a:latin typeface="Arial" panose="020B0604020202020204" pitchFamily="34" charset="0"/>
              </a:rPr>
              <a:t>1: </a:t>
            </a:r>
            <a:r>
              <a:rPr lang="en-US" altLang="en-US" sz="2200" dirty="0" smtClean="0">
                <a:latin typeface="Arial" panose="020B0604020202020204" pitchFamily="34" charset="0"/>
              </a:rPr>
              <a:t>Traverse</a:t>
            </a:r>
            <a:r>
              <a:rPr lang="en-US" altLang="en-US" sz="2200" dirty="0">
                <a:latin typeface="Arial" panose="020B0604020202020204" pitchFamily="34" charset="0"/>
              </a:rPr>
              <a:t> the left subtree recursively.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latin typeface="Arial" panose="020B0604020202020204" pitchFamily="34" charset="0"/>
              </a:rPr>
              <a:t>Step</a:t>
            </a:r>
            <a:r>
              <a:rPr lang="en-US" altLang="en-US" sz="2200" b="1" dirty="0">
                <a:latin typeface="Arial" panose="020B0604020202020204" pitchFamily="34" charset="0"/>
              </a:rPr>
              <a:t> </a:t>
            </a:r>
            <a:r>
              <a:rPr lang="en-US" altLang="en-US" sz="2200" b="1" dirty="0" smtClean="0">
                <a:latin typeface="Arial" panose="020B0604020202020204" pitchFamily="34" charset="0"/>
              </a:rPr>
              <a:t>2:</a:t>
            </a:r>
            <a:r>
              <a:rPr lang="en-US" altLang="en-US" sz="2200" dirty="0" smtClean="0">
                <a:latin typeface="Arial" panose="020B0604020202020204" pitchFamily="34" charset="0"/>
              </a:rPr>
              <a:t> Visit</a:t>
            </a:r>
            <a:r>
              <a:rPr lang="en-US" altLang="en-US" sz="2200" dirty="0">
                <a:latin typeface="Arial" panose="020B0604020202020204" pitchFamily="34" charset="0"/>
              </a:rPr>
              <a:t> the root node.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dirty="0" smtClean="0">
                <a:latin typeface="Arial" panose="020B0604020202020204" pitchFamily="34" charset="0"/>
              </a:rPr>
              <a:t>Step</a:t>
            </a:r>
            <a:r>
              <a:rPr lang="en-US" altLang="en-US" sz="2200" b="1" dirty="0">
                <a:latin typeface="Arial" panose="020B0604020202020204" pitchFamily="34" charset="0"/>
              </a:rPr>
              <a:t> </a:t>
            </a:r>
            <a:r>
              <a:rPr lang="en-US" altLang="en-US" sz="2200" b="1" dirty="0" smtClean="0">
                <a:latin typeface="Arial" panose="020B0604020202020204" pitchFamily="34" charset="0"/>
              </a:rPr>
              <a:t>3:</a:t>
            </a:r>
            <a:r>
              <a:rPr lang="en-US" altLang="en-US" sz="2200" dirty="0">
                <a:latin typeface="Arial" panose="020B0604020202020204" pitchFamily="34" charset="0"/>
              </a:rPr>
              <a:t> Traverse the right subtree recursively.  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IN" b="1" i="1" dirty="0" smtClean="0"/>
              <a:t>        </a:t>
            </a:r>
            <a:r>
              <a:rPr lang="en-IN" sz="2500" b="1" i="1" dirty="0" smtClean="0"/>
              <a:t>D </a:t>
            </a:r>
            <a:r>
              <a:rPr lang="en-IN" sz="2500" b="1" i="1" dirty="0"/>
              <a:t>→ B → E → A → F → C → G</a:t>
            </a:r>
            <a:endParaRPr lang="en-IN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74" y="843280"/>
            <a:ext cx="4241165" cy="36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1360" y="1825625"/>
            <a:ext cx="5298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Algorithm</a:t>
            </a:r>
          </a:p>
          <a:p>
            <a:pPr marL="0" indent="0">
              <a:buNone/>
            </a:pPr>
            <a:r>
              <a:rPr lang="en-US" sz="2200" dirty="0"/>
              <a:t>Until all nodes of the tree are not visited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b="1" dirty="0"/>
              <a:t>Step </a:t>
            </a:r>
            <a:r>
              <a:rPr lang="en-US" sz="2500" b="1" dirty="0" smtClean="0"/>
              <a:t>1:</a:t>
            </a:r>
            <a:r>
              <a:rPr lang="en-US" sz="2500" dirty="0"/>
              <a:t> Visit the root node 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dirty="0"/>
              <a:t> </a:t>
            </a:r>
          </a:p>
          <a:p>
            <a:pPr marL="0" indent="0">
              <a:buNone/>
            </a:pPr>
            <a:r>
              <a:rPr lang="en-US" sz="2500" b="1" dirty="0"/>
              <a:t>Step </a:t>
            </a:r>
            <a:r>
              <a:rPr lang="en-US" sz="2500" b="1" dirty="0" smtClean="0"/>
              <a:t>2:</a:t>
            </a:r>
            <a:r>
              <a:rPr lang="en-US" sz="2500" dirty="0"/>
              <a:t> Traverse the left subtree recursively.  </a:t>
            </a:r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Step</a:t>
            </a:r>
            <a:r>
              <a:rPr lang="en-US" sz="2500" b="1" dirty="0"/>
              <a:t> </a:t>
            </a:r>
            <a:r>
              <a:rPr lang="en-US" sz="2500" b="1" dirty="0" smtClean="0"/>
              <a:t>3:</a:t>
            </a:r>
            <a:r>
              <a:rPr lang="en-US" sz="2500" dirty="0"/>
              <a:t> Traverse the right subtree recursively. 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IN" b="1" i="1" dirty="0" smtClean="0"/>
              <a:t>         </a:t>
            </a:r>
            <a:r>
              <a:rPr lang="en-IN" sz="2600" b="1" i="1" dirty="0" smtClean="0"/>
              <a:t> A </a:t>
            </a:r>
            <a:r>
              <a:rPr lang="en-IN" sz="2600" b="1" i="1" dirty="0"/>
              <a:t>→ B → D → E → C → F → G</a:t>
            </a:r>
            <a:endParaRPr lang="en-IN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56" y="944880"/>
            <a:ext cx="4568444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6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Post-order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Algorithm</a:t>
            </a:r>
          </a:p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Until all nodes are traversed </a:t>
            </a:r>
            <a:endParaRPr lang="en-US" altLang="en-US" sz="2400" dirty="0" smtClean="0">
              <a:latin typeface="Arial Unicode MS"/>
            </a:endParaRPr>
          </a:p>
          <a:p>
            <a:endParaRPr lang="en-US" altLang="en-US" b="1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traverse left subtree. </a:t>
            </a:r>
            <a:endParaRPr lang="en-US" alt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traverse right subtree. </a:t>
            </a:r>
            <a:endParaRPr lang="en-US" alt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root node. </a:t>
            </a:r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sz="2500" b="1" i="1" dirty="0"/>
              <a:t> </a:t>
            </a:r>
            <a:r>
              <a:rPr lang="en-US" sz="2500" b="1" i="1" dirty="0" smtClean="0"/>
              <a:t>        </a:t>
            </a:r>
            <a:r>
              <a:rPr lang="en-IN" sz="2500" b="1" i="1" dirty="0" smtClean="0"/>
              <a:t>D </a:t>
            </a:r>
            <a:r>
              <a:rPr lang="en-IN" sz="2500" b="1" i="1" dirty="0"/>
              <a:t>→ E → B → F → G → C → A</a:t>
            </a:r>
            <a:endParaRPr lang="en-IN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894080"/>
            <a:ext cx="531876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041"/>
            <a:ext cx="10515600" cy="1178559"/>
          </a:xfrm>
        </p:spPr>
        <p:txBody>
          <a:bodyPr/>
          <a:lstStyle/>
          <a:p>
            <a:pPr algn="ctr"/>
            <a:r>
              <a:rPr lang="en-IN" b="1" dirty="0"/>
              <a:t>Binary Search Tree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70560" y="1706880"/>
            <a:ext cx="4846320" cy="447008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Binary Search Tree</a:t>
            </a:r>
            <a:r>
              <a:rPr lang="en-US" dirty="0"/>
              <a:t> is a node-based binary tree data structure which has the following properties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left subtree of a node contains only nodes with keys lesser than the node’s key.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right subtree of a node contains only nodes with keys greater than the node’s key.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left and right subtree each must also be a binary search tree.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0" r="20612"/>
          <a:stretch/>
        </p:blipFill>
        <p:spPr>
          <a:xfrm>
            <a:off x="5638800" y="1371600"/>
            <a:ext cx="6004560" cy="4988559"/>
          </a:xfrm>
        </p:spPr>
      </p:pic>
    </p:spTree>
    <p:extLst>
      <p:ext uri="{BB962C8B-B14F-4D97-AF65-F5344CB8AC3E}">
        <p14:creationId xmlns:p14="http://schemas.microsoft.com/office/powerpoint/2010/main" val="22076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a Tree data structure?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tree data structure</a:t>
            </a:r>
            <a:r>
              <a:rPr lang="en-US" dirty="0" smtClean="0"/>
              <a:t> is a hierarchical structure that is used to represent and organize data in a way that is easy to navigate and search.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 is a collection of nodes that are connected by edges and has a hierarchical relationship between the nodes.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topmost node of the tree is called the root, and the nodes below it are called the child nodes.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Each node can have multiple child nodes, and these child nodes can also have their own child nodes, forming a recursive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0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Insertion of a </a:t>
            </a:r>
            <a:r>
              <a:rPr lang="en-IN" b="1" dirty="0" smtClean="0"/>
              <a:t>key (new node)</a:t>
            </a:r>
            <a:r>
              <a:rPr lang="en-IN" dirty="0"/>
              <a:t> </a:t>
            </a:r>
            <a:r>
              <a:rPr lang="en-IN" b="1" dirty="0" smtClean="0"/>
              <a:t>in BST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new key is always inserted at the leaf.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start searching for a key from the root until we hit a leaf node.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Once </a:t>
            </a:r>
            <a:r>
              <a:rPr lang="en-US" dirty="0"/>
              <a:t>a leaf node is found, the new node is added as a child of the leaf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2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Create a BST using the given data.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9440" y="3108960"/>
            <a:ext cx="5420360" cy="306800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45, 15, 79, 90, 10, 55, 12, 20, 50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46800" y="1690688"/>
            <a:ext cx="5207000" cy="46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in Binary search tree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First, compare the element to be searched with the root element of the tree.</a:t>
            </a:r>
          </a:p>
          <a:p>
            <a:pPr algn="just"/>
            <a:r>
              <a:rPr lang="en-US" dirty="0"/>
              <a:t>If root is matched with the target element, then return the node's location.</a:t>
            </a:r>
          </a:p>
          <a:p>
            <a:pPr algn="just"/>
            <a:r>
              <a:rPr lang="en-US" dirty="0"/>
              <a:t>If it is not matched, then check whether the item is less than the root element, if it is smaller than the root element, then move to the left subtree.</a:t>
            </a:r>
          </a:p>
          <a:p>
            <a:pPr algn="just"/>
            <a:r>
              <a:rPr lang="en-US" dirty="0"/>
              <a:t>If it is larger than the root element, then move to the right subtree.</a:t>
            </a:r>
          </a:p>
          <a:p>
            <a:pPr algn="just"/>
            <a:r>
              <a:rPr lang="en-US" dirty="0"/>
              <a:t>Repeat the above procedure recursively until the match is found.</a:t>
            </a:r>
          </a:p>
          <a:p>
            <a:pPr algn="just"/>
            <a:r>
              <a:rPr lang="en-US" dirty="0"/>
              <a:t>If the element is not found or not present in the tree, then return NULL.</a:t>
            </a:r>
          </a:p>
        </p:txBody>
      </p:sp>
    </p:spTree>
    <p:extLst>
      <p:ext uri="{BB962C8B-B14F-4D97-AF65-F5344CB8AC3E}">
        <p14:creationId xmlns:p14="http://schemas.microsoft.com/office/powerpoint/2010/main" val="2572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in Binary search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0559"/>
            <a:ext cx="10515600" cy="4236403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C00000"/>
                </a:solidFill>
                <a:latin typeface="Arial Unicode MS"/>
              </a:rPr>
              <a:t>// C function to search a given key in a given BST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 Unicode MS"/>
              </a:rPr>
              <a:t>struct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node* search(</a:t>
            </a:r>
            <a:r>
              <a:rPr lang="en-US" altLang="en-US" dirty="0" err="1">
                <a:latin typeface="Arial Unicode MS"/>
              </a:rPr>
              <a:t>struct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node* root, </a:t>
            </a:r>
            <a:r>
              <a:rPr lang="en-US" altLang="en-US" dirty="0" err="1">
                <a:latin typeface="Arial Unicode MS"/>
              </a:rPr>
              <a:t>int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key)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latin typeface="Arial Unicode MS"/>
              </a:rPr>
              <a:t> {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</a:t>
            </a:r>
            <a:endParaRPr lang="en-US" altLang="en-US" dirty="0" smtClean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smtClean="0">
                <a:latin typeface="Arial Unicode MS"/>
              </a:rPr>
              <a:t>   </a:t>
            </a:r>
            <a:r>
              <a:rPr lang="en-US" altLang="en-US" b="1" dirty="0" smtClean="0">
                <a:solidFill>
                  <a:srgbClr val="C00000"/>
                </a:solidFill>
                <a:latin typeface="Arial Unicode MS"/>
              </a:rPr>
              <a:t>// </a:t>
            </a:r>
            <a:r>
              <a:rPr lang="en-US" altLang="en-US" b="1" dirty="0">
                <a:solidFill>
                  <a:srgbClr val="C00000"/>
                </a:solidFill>
                <a:latin typeface="Arial Unicode MS"/>
              </a:rPr>
              <a:t>Base Cases: root is null or key is present at root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if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(root == NULL || root-&gt;key == key)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return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root;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</a:t>
            </a:r>
            <a:r>
              <a:rPr lang="en-US" altLang="en-US" sz="2000" dirty="0"/>
              <a:t> 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b="1" dirty="0">
                <a:solidFill>
                  <a:srgbClr val="C00000"/>
                </a:solidFill>
                <a:latin typeface="Arial Unicode MS"/>
              </a:rPr>
              <a:t>// Key is greater than root's key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if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(root-&gt;key &lt; key)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   return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search(root-&gt;right, key);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400" dirty="0">
                <a:latin typeface="Arial" panose="020B0604020202020204" pitchFamily="34" charset="0"/>
              </a:rPr>
              <a:t>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</a:t>
            </a:r>
            <a:r>
              <a:rPr lang="en-US" altLang="en-US" b="1" dirty="0">
                <a:solidFill>
                  <a:srgbClr val="C00000"/>
                </a:solidFill>
                <a:latin typeface="Arial Unicode MS"/>
              </a:rPr>
              <a:t>// Key is smaller than root's key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  return</a:t>
            </a:r>
            <a:r>
              <a:rPr lang="en-US" altLang="en-US" sz="2000" dirty="0"/>
              <a:t> </a:t>
            </a:r>
            <a:r>
              <a:rPr lang="en-US" altLang="en-US" dirty="0">
                <a:latin typeface="Arial Unicode MS"/>
              </a:rPr>
              <a:t>search(root-&gt;left, key);</a:t>
            </a:r>
            <a:endParaRPr lang="en-US" alt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Deletion in 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a binary search tree, we must delete a node from the tree by keeping in mind that the property of BST is not violated.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delete a node from BST, there are three possible situations occur </a:t>
            </a:r>
            <a:r>
              <a:rPr lang="en-US" dirty="0" smtClean="0"/>
              <a:t>–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node to be deleted is the leaf node, or,</a:t>
            </a:r>
          </a:p>
          <a:p>
            <a:pPr algn="just"/>
            <a:r>
              <a:rPr lang="en-US" dirty="0"/>
              <a:t>The node to be deleted has only one child, and,</a:t>
            </a:r>
          </a:p>
          <a:p>
            <a:pPr algn="just"/>
            <a:r>
              <a:rPr lang="en-US" dirty="0"/>
              <a:t>The node to be deleted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305784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1"/>
            <a:ext cx="10515600" cy="120903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Case 1: When </a:t>
            </a:r>
            <a:r>
              <a:rPr lang="en-US" sz="3600" b="1" dirty="0"/>
              <a:t>the node to be deleted is the leaf 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7840"/>
            <a:ext cx="10515600" cy="44802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the simplest case to delete a node in BST. Here, we have to replace the leaf node with NULL and simply free the allocated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3068320"/>
            <a:ext cx="7924800" cy="32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721"/>
            <a:ext cx="10515600" cy="89407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Case 2: When </a:t>
            </a:r>
            <a:r>
              <a:rPr lang="en-US" sz="3600" b="1" dirty="0"/>
              <a:t>the node to be deleted has only one </a:t>
            </a:r>
            <a:r>
              <a:rPr lang="en-US" sz="3600" b="1" dirty="0" smtClean="0"/>
              <a:t>child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 this case, we have to replace the target node with its child, and then </a:t>
            </a:r>
            <a:r>
              <a:rPr lang="en-US" sz="2400" dirty="0" smtClean="0"/>
              <a:t>delete </a:t>
            </a:r>
            <a:r>
              <a:rPr lang="en-US" sz="2400" dirty="0"/>
              <a:t>the child node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 err="1" smtClean="0"/>
              <a:t>eg</a:t>
            </a:r>
            <a:r>
              <a:rPr lang="en-US" sz="2400" dirty="0" smtClean="0"/>
              <a:t>. Delete node 79 from the given tree: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40" y="3078480"/>
            <a:ext cx="771144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1"/>
            <a:ext cx="10515600" cy="120903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Case 3: When </a:t>
            </a:r>
            <a:r>
              <a:rPr lang="en-US" sz="3600" b="1" dirty="0"/>
              <a:t>the node to be deleted has two children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297363"/>
          </a:xfrm>
        </p:spPr>
        <p:txBody>
          <a:bodyPr/>
          <a:lstStyle/>
          <a:p>
            <a:r>
              <a:rPr lang="en-US" dirty="0"/>
              <a:t>First, find the </a:t>
            </a:r>
            <a:r>
              <a:rPr lang="en-US" dirty="0" smtClean="0"/>
              <a:t>in-order </a:t>
            </a:r>
            <a:r>
              <a:rPr lang="en-US" dirty="0"/>
              <a:t>successor of the node to be deleted.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that, replace that node with the </a:t>
            </a:r>
            <a:r>
              <a:rPr lang="en-US" dirty="0" smtClean="0"/>
              <a:t>in-order </a:t>
            </a:r>
            <a:r>
              <a:rPr lang="en-US" dirty="0"/>
              <a:t>successor until the target node is placed at the leaf of tree.</a:t>
            </a:r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at last, replace the node with NULL and free up the allocated space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 smtClean="0">
                <a:solidFill>
                  <a:srgbClr val="C00000"/>
                </a:solidFill>
              </a:rPr>
              <a:t>In-order predecessor can also be used.</a:t>
            </a:r>
            <a:endParaRPr lang="en-US" sz="2400" i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Case 3: When the node to be deleted has two children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940560"/>
            <a:ext cx="9428480" cy="4216400"/>
          </a:xfrm>
        </p:spPr>
      </p:pic>
    </p:spTree>
    <p:extLst>
      <p:ext uri="{BB962C8B-B14F-4D97-AF65-F5344CB8AC3E}">
        <p14:creationId xmlns:p14="http://schemas.microsoft.com/office/powerpoint/2010/main" val="14096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70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Construct a BST using the given data and then delete 11.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6559"/>
            <a:ext cx="10515600" cy="32204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11, 6, 8, 19, 4, 10, 5, 17, 43, 49, 31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75920"/>
            <a:ext cx="10220960" cy="6228080"/>
          </a:xfrm>
        </p:spPr>
      </p:pic>
    </p:spTree>
    <p:extLst>
      <p:ext uri="{BB962C8B-B14F-4D97-AF65-F5344CB8AC3E}">
        <p14:creationId xmlns:p14="http://schemas.microsoft.com/office/powerpoint/2010/main" val="20486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056639"/>
          </a:xfrm>
        </p:spPr>
        <p:txBody>
          <a:bodyPr/>
          <a:lstStyle/>
          <a:p>
            <a:r>
              <a:rPr lang="en-US" b="1" dirty="0" smtClean="0"/>
              <a:t>Threaded Binary Tree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51714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linked representation of binary trees, more than one half of the link fields contain NULL values which results in wastage of storage space.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a binary tree consists of </a:t>
            </a:r>
            <a:r>
              <a:rPr lang="en-US" b="1" dirty="0"/>
              <a:t>n</a:t>
            </a:r>
            <a:r>
              <a:rPr lang="en-US" dirty="0"/>
              <a:t> nodes then </a:t>
            </a:r>
            <a:r>
              <a:rPr lang="en-US" b="1" dirty="0"/>
              <a:t>n+1</a:t>
            </a:r>
            <a:r>
              <a:rPr lang="en-US" dirty="0"/>
              <a:t> link fields contain NULL values.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in order to effectively manage the space, a method was devised by Perlis and Thornton in which the NULL links are replaced with special links known as threads.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binary trees with threads are known as </a:t>
            </a:r>
            <a:r>
              <a:rPr lang="en-US" b="1" dirty="0"/>
              <a:t>threaded binary trees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node in a threaded binary tree either contains a link to its child node or thread to other nodes in the 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types of threaded Binary Tree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One-way threaded Binary Tree</a:t>
            </a:r>
          </a:p>
          <a:p>
            <a:r>
              <a:rPr lang="en-US" dirty="0"/>
              <a:t>Two-way threaded Binary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One-way threaded Binary trees: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one-way threaded binary trees, a thread will appear either in the right or left link field of a node.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it appears in the right link field of a node then it will point to the next node that will appear on performing </a:t>
            </a:r>
            <a:r>
              <a:rPr lang="en-US" dirty="0" smtClean="0"/>
              <a:t>in-order </a:t>
            </a:r>
            <a:r>
              <a:rPr lang="en-US" dirty="0"/>
              <a:t>traversal. </a:t>
            </a:r>
            <a:r>
              <a:rPr lang="en-US" dirty="0" smtClean="0"/>
              <a:t>Such </a:t>
            </a:r>
            <a:r>
              <a:rPr lang="en-US" dirty="0"/>
              <a:t>trees are called </a:t>
            </a:r>
            <a:r>
              <a:rPr lang="en-US" b="1" dirty="0"/>
              <a:t>Right threaded binary trees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thread appears in the left field of a node then it will point to the nodes </a:t>
            </a:r>
            <a:r>
              <a:rPr lang="en-US" dirty="0" smtClean="0"/>
              <a:t>in-order </a:t>
            </a:r>
            <a:r>
              <a:rPr lang="en-US" dirty="0"/>
              <a:t>predecessor. Such trees are called </a:t>
            </a:r>
            <a:r>
              <a:rPr lang="en-US" b="1" dirty="0"/>
              <a:t>Left threaded binary trees.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One-way threaded Binary trees: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838960"/>
            <a:ext cx="6939280" cy="4704080"/>
          </a:xfrm>
        </p:spPr>
      </p:pic>
    </p:spTree>
    <p:extLst>
      <p:ext uri="{BB962C8B-B14F-4D97-AF65-F5344CB8AC3E}">
        <p14:creationId xmlns:p14="http://schemas.microsoft.com/office/powerpoint/2010/main" val="57466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Two-way threaded Binary Trees: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124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two-way threaded Binary trees, the right link field of a node containing NULL values is replaced by a thread that points to nodes </a:t>
            </a:r>
            <a:r>
              <a:rPr lang="en-US" dirty="0" smtClean="0"/>
              <a:t>in-order </a:t>
            </a:r>
            <a:r>
              <a:rPr lang="en-US" dirty="0"/>
              <a:t>successor and left field of a node containing NULL values is replaced by a thread that points to nodes </a:t>
            </a:r>
            <a:r>
              <a:rPr lang="en-US" dirty="0" smtClean="0"/>
              <a:t>in-order </a:t>
            </a:r>
            <a:r>
              <a:rPr lang="en-US" dirty="0"/>
              <a:t>predecessor.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1825625"/>
            <a:ext cx="5232400" cy="4250055"/>
          </a:xfrm>
        </p:spPr>
      </p:pic>
    </p:spTree>
    <p:extLst>
      <p:ext uri="{BB962C8B-B14F-4D97-AF65-F5344CB8AC3E}">
        <p14:creationId xmlns:p14="http://schemas.microsoft.com/office/powerpoint/2010/main" val="26391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081"/>
            <a:ext cx="10515600" cy="1026159"/>
          </a:xfrm>
        </p:spPr>
        <p:txBody>
          <a:bodyPr>
            <a:normAutofit/>
          </a:bodyPr>
          <a:lstStyle/>
          <a:p>
            <a:r>
              <a:rPr lang="en-US" b="1" dirty="0" smtClean="0"/>
              <a:t>Basic Terminologies In Tree Data Structure: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560"/>
            <a:ext cx="10439400" cy="4826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node which is a predecessor of a node is called the parent node of that node.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{B}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parent node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{D, E}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node which is the immediate successor of a node is called the child node of that node. Examples: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{D, E}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child nodes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{B}.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topmost node of a tree or the node which does not have any parent node is called the root node. {A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 node of the tree. A non-empty tree must contain exactly one root node and exactly one path from the root to all other nodes of the tree.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Node or External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nodes which do not have any child nodes are called leaf nodes.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{K, L, M, N, O, P}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leaf nodes of the tree.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Ancestor of a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predecessor nodes on the path of the root to that node are called Ancestors of that node.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{A,B}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ancestor nodes of the node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{E}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3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1076959"/>
          </a:xfrm>
        </p:spPr>
        <p:txBody>
          <a:bodyPr/>
          <a:lstStyle/>
          <a:p>
            <a:r>
              <a:rPr lang="en-US" b="1" dirty="0"/>
              <a:t>Basic Terminologies In Tree Data Structure: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320"/>
            <a:ext cx="10515600" cy="5293359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Descendant: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Any successor node on the path from the leaf node to that node.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{E,I}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the descendants of the node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{B}.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Sibling: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Children of the same parent node are called siblings.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{D,E}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siblings.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a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count of edges on the path from the root node to that node. The root node has level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node with at least one child is called Internal Node.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of a Node: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Parent or child nodes of that node are called neighbors of that node.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Any node of the tree along with its descendant.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1"/>
            <a:ext cx="10515600" cy="1076960"/>
          </a:xfrm>
        </p:spPr>
        <p:txBody>
          <a:bodyPr/>
          <a:lstStyle/>
          <a:p>
            <a:r>
              <a:rPr lang="en-IN" b="1" dirty="0" smtClean="0"/>
              <a:t>Properties of a Tree: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6128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/>
              <a:t>Number of edges:</a:t>
            </a:r>
            <a:r>
              <a:rPr lang="en-US" dirty="0" smtClean="0"/>
              <a:t> An edge can be defined as the connection between two nodes. If a tree has N nodes then it will have (N-1) edges. There is only one path from each node to any other node of the tree.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Depth of a node:</a:t>
            </a:r>
            <a:r>
              <a:rPr lang="en-US" dirty="0" smtClean="0"/>
              <a:t> The depth of a node is defined as the length of the path from the root to that node. Each edge adds 1 unit of length to the path. So, it can also be defined as the number of edges in the path from the root of the tree to the node.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Height of a node:</a:t>
            </a:r>
            <a:r>
              <a:rPr lang="en-US" dirty="0" smtClean="0"/>
              <a:t> The height of a node can be defined as the length of the longest path from the node to a leaf node of the tree.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Height of the Tree:</a:t>
            </a:r>
            <a:r>
              <a:rPr lang="en-US" dirty="0" smtClean="0"/>
              <a:t> The height of a tree is the length of the longest path from the root of the tree to a leaf node of the tree.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Degree of a Node:</a:t>
            </a:r>
            <a:r>
              <a:rPr lang="en-US" dirty="0" smtClean="0"/>
              <a:t> The total count of subtrees attached to that node is called the degree of the node. The degree of a leaf node must be </a:t>
            </a:r>
            <a:r>
              <a:rPr lang="en-US" b="1" dirty="0" smtClean="0"/>
              <a:t>0</a:t>
            </a:r>
            <a:r>
              <a:rPr lang="en-US" dirty="0" smtClean="0"/>
              <a:t>. The degree of a tree is the maximum degree of a node among all the nodes in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Implementation of Tree</a:t>
            </a:r>
            <a:endParaRPr lang="en-IN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080"/>
            <a:ext cx="4972050" cy="357631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010400" y="2164079"/>
            <a:ext cx="4582160" cy="401288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 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  <a:br>
              <a:rPr lang="en-US" dirty="0" smtClean="0"/>
            </a:br>
            <a:r>
              <a:rPr lang="en-US" dirty="0" smtClean="0"/>
              <a:t>   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left_child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  </a:t>
            </a:r>
            <a:r>
              <a:rPr lang="en-US" dirty="0" err="1" smtClean="0"/>
              <a:t>struct</a:t>
            </a:r>
            <a:r>
              <a:rPr lang="en-US" dirty="0" smtClean="0"/>
              <a:t> Node *</a:t>
            </a:r>
            <a:r>
              <a:rPr lang="en-US" dirty="0" err="1" smtClean="0"/>
              <a:t>right_child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Binary Tree Data Structure?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Binary Tree is defined as a tree data structure where each node has at most 2 children.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Since each element in a binary tree can have only 2 children, we typically name them the left and right child.</a:t>
            </a:r>
            <a:endParaRPr lang="en-IN" sz="2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25625"/>
            <a:ext cx="3810000" cy="4147344"/>
          </a:xfrm>
        </p:spPr>
      </p:pic>
    </p:spTree>
    <p:extLst>
      <p:ext uri="{BB962C8B-B14F-4D97-AF65-F5344CB8AC3E}">
        <p14:creationId xmlns:p14="http://schemas.microsoft.com/office/powerpoint/2010/main" val="25472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Binary Tree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five types of Binary tree:</a:t>
            </a:r>
          </a:p>
          <a:p>
            <a:endParaRPr lang="en-US" dirty="0" smtClean="0"/>
          </a:p>
          <a:p>
            <a:r>
              <a:rPr lang="en-US" dirty="0" smtClean="0"/>
              <a:t>Full/ proper/ strict Binary tree</a:t>
            </a:r>
          </a:p>
          <a:p>
            <a:r>
              <a:rPr lang="en-US" dirty="0" smtClean="0"/>
              <a:t>Complete Binary tree</a:t>
            </a:r>
          </a:p>
          <a:p>
            <a:r>
              <a:rPr lang="en-US" dirty="0" smtClean="0"/>
              <a:t>Perfect Binary tree</a:t>
            </a:r>
          </a:p>
          <a:p>
            <a:r>
              <a:rPr lang="en-US" dirty="0" smtClean="0"/>
              <a:t>Degenerate Binary tree</a:t>
            </a:r>
          </a:p>
          <a:p>
            <a:r>
              <a:rPr lang="en-US" dirty="0" smtClean="0"/>
              <a:t>Balanced 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6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</TotalTime>
  <Words>2289</Words>
  <Application>Microsoft Office PowerPoint</Application>
  <PresentationFormat>Widescreen</PresentationFormat>
  <Paragraphs>223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TREE Data Structure</vt:lpstr>
      <vt:lpstr>What is a Tree data structure?</vt:lpstr>
      <vt:lpstr>PowerPoint Presentation</vt:lpstr>
      <vt:lpstr>Basic Terminologies In Tree Data Structure:</vt:lpstr>
      <vt:lpstr>Basic Terminologies In Tree Data Structure:</vt:lpstr>
      <vt:lpstr>Properties of a Tree:</vt:lpstr>
      <vt:lpstr>Implementation of Tree</vt:lpstr>
      <vt:lpstr>What is Binary Tree Data Structure?</vt:lpstr>
      <vt:lpstr>Types of Binary Tree</vt:lpstr>
      <vt:lpstr>1. Full/ proper/ strict Binary tree</vt:lpstr>
      <vt:lpstr>2. Complete Binary Tree</vt:lpstr>
      <vt:lpstr>3. Perfect Binary Tree</vt:lpstr>
      <vt:lpstr>4. Degenerate Binary Tree</vt:lpstr>
      <vt:lpstr>5. Balanced Binary Tree</vt:lpstr>
      <vt:lpstr>Tree Traversal</vt:lpstr>
      <vt:lpstr>In-order Traversal</vt:lpstr>
      <vt:lpstr>Pre-order Traversal</vt:lpstr>
      <vt:lpstr>Post-order Traversal</vt:lpstr>
      <vt:lpstr>Binary Search Tree</vt:lpstr>
      <vt:lpstr>Insertion of a key (new node) in BST</vt:lpstr>
      <vt:lpstr>Create a BST using the given data.</vt:lpstr>
      <vt:lpstr>Searching in Binary search tree</vt:lpstr>
      <vt:lpstr>Searching in Binary search tree</vt:lpstr>
      <vt:lpstr>Deletion in Binary Search tree</vt:lpstr>
      <vt:lpstr>Case 1: When the node to be deleted is the leaf node</vt:lpstr>
      <vt:lpstr>Case 2: When the node to be deleted has only one child</vt:lpstr>
      <vt:lpstr>Case 3: When the node to be deleted has two children</vt:lpstr>
      <vt:lpstr>Case 3: When the node to be deleted has two children</vt:lpstr>
      <vt:lpstr>Construct a BST using the given data and then delete 11.</vt:lpstr>
      <vt:lpstr>Threaded Binary Tree</vt:lpstr>
      <vt:lpstr>Types of Threaded Binary Tree</vt:lpstr>
      <vt:lpstr>One-way threaded Binary trees:</vt:lpstr>
      <vt:lpstr>One-way threaded Binary trees:</vt:lpstr>
      <vt:lpstr>Two-way threaded Binary Trees: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Dr. Ambika Aggarwal</dc:creator>
  <cp:lastModifiedBy>Dr. Ambika Aggarwal</cp:lastModifiedBy>
  <cp:revision>51</cp:revision>
  <dcterms:created xsi:type="dcterms:W3CDTF">2023-04-05T08:26:22Z</dcterms:created>
  <dcterms:modified xsi:type="dcterms:W3CDTF">2023-11-06T05:38:28Z</dcterms:modified>
</cp:coreProperties>
</file>