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306" r:id="rId3"/>
    <p:sldId id="324" r:id="rId4"/>
    <p:sldId id="313" r:id="rId5"/>
    <p:sldId id="314" r:id="rId6"/>
    <p:sldId id="315" r:id="rId7"/>
    <p:sldId id="329" r:id="rId8"/>
    <p:sldId id="307" r:id="rId9"/>
    <p:sldId id="325" r:id="rId10"/>
    <p:sldId id="326" r:id="rId11"/>
    <p:sldId id="327" r:id="rId12"/>
    <p:sldId id="328" r:id="rId13"/>
    <p:sldId id="308" r:id="rId14"/>
    <p:sldId id="309" r:id="rId15"/>
    <p:sldId id="310" r:id="rId16"/>
    <p:sldId id="311" r:id="rId17"/>
    <p:sldId id="312" r:id="rId18"/>
    <p:sldId id="319" r:id="rId19"/>
    <p:sldId id="320" r:id="rId20"/>
    <p:sldId id="321" r:id="rId21"/>
    <p:sldId id="322" r:id="rId22"/>
    <p:sldId id="323" r:id="rId23"/>
    <p:sldId id="317" r:id="rId24"/>
    <p:sldId id="316" r:id="rId25"/>
    <p:sldId id="318" r:id="rId26"/>
    <p:sldId id="331" r:id="rId27"/>
    <p:sldId id="330" r:id="rId28"/>
    <p:sldId id="332" r:id="rId29"/>
    <p:sldId id="333" r:id="rId30"/>
    <p:sldId id="334" r:id="rId31"/>
    <p:sldId id="335" r:id="rId32"/>
    <p:sldId id="336" r:id="rId33"/>
    <p:sldId id="337" r:id="rId34"/>
    <p:sldId id="338" r:id="rId35"/>
    <p:sldId id="340" r:id="rId36"/>
    <p:sldId id="341" r:id="rId37"/>
    <p:sldId id="342" r:id="rId38"/>
    <p:sldId id="343" r:id="rId39"/>
    <p:sldId id="344" r:id="rId40"/>
    <p:sldId id="345" r:id="rId41"/>
    <p:sldId id="346" r:id="rId42"/>
    <p:sldId id="347" r:id="rId43"/>
    <p:sldId id="348" r:id="rId44"/>
    <p:sldId id="34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365"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5946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90058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79552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82279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0D105-4205-4F65-AACA-C743C5DE04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78918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45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0D105-4205-4F65-AACA-C743C5DE045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0455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0D105-4205-4F65-AACA-C743C5DE0450}"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395180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0D105-4205-4F65-AACA-C743C5DE0450}"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364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183766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0D105-4205-4F65-AACA-C743C5DE04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36A4F-14BE-448E-8969-47F6D5B636CF}" type="slidenum">
              <a:rPr lang="en-US" smtClean="0"/>
              <a:t>‹#›</a:t>
            </a:fld>
            <a:endParaRPr lang="en-US"/>
          </a:p>
        </p:txBody>
      </p:sp>
    </p:spTree>
    <p:extLst>
      <p:ext uri="{BB962C8B-B14F-4D97-AF65-F5344CB8AC3E}">
        <p14:creationId xmlns:p14="http://schemas.microsoft.com/office/powerpoint/2010/main" val="22531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D105-4205-4F65-AACA-C743C5DE0450}" type="datetimeFigureOut">
              <a:rPr lang="en-US" smtClean="0"/>
              <a:t>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6A4F-14BE-448E-8969-47F6D5B636CF}" type="slidenum">
              <a:rPr lang="en-US" smtClean="0"/>
              <a:t>‹#›</a:t>
            </a:fld>
            <a:endParaRPr lang="en-US"/>
          </a:p>
        </p:txBody>
      </p:sp>
    </p:spTree>
    <p:extLst>
      <p:ext uri="{BB962C8B-B14F-4D97-AF65-F5344CB8AC3E}">
        <p14:creationId xmlns:p14="http://schemas.microsoft.com/office/powerpoint/2010/main" val="141085201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noj.kumar@ddn.upes.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0" y="3465231"/>
            <a:ext cx="6322422" cy="2400657"/>
          </a:xfrm>
          <a:prstGeom prst="rect">
            <a:avLst/>
          </a:prstGeom>
        </p:spPr>
        <p:txBody>
          <a:bodyPr wrap="square">
            <a:spAutoFit/>
          </a:bodyPr>
          <a:lstStyle/>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Dr. Sanoj Kumar</a:t>
            </a:r>
            <a:br>
              <a:rPr lang="en-US" sz="2000" b="1" dirty="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School of Computer Science</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University of Petroleum and Energy Studies, Dehradun</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Email id: </a:t>
            </a:r>
            <a:r>
              <a:rPr lang="en-US" sz="2000" b="1" dirty="0">
                <a:solidFill>
                  <a:srgbClr val="002060"/>
                </a:solidFill>
                <a:latin typeface="Times New Roman" panose="02020603050405020304" pitchFamily="18" charset="0"/>
                <a:cs typeface="Times New Roman" panose="02020603050405020304" pitchFamily="18" charset="0"/>
                <a:hlinkClick r:id="rId2"/>
              </a:rPr>
              <a:t>sanoj.kumar@ddn.upes.ac.in</a:t>
            </a:r>
            <a:endParaRPr lang="en-US" sz="2000" b="1" dirty="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Mb. Num.: 9058523010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18851" y="898497"/>
            <a:ext cx="5335200" cy="530594"/>
          </a:xfrm>
          <a:prstGeom prst="rect">
            <a:avLst/>
          </a:prstGeom>
        </p:spPr>
        <p:txBody>
          <a:bodyPr wrap="square">
            <a:spAutoFit/>
          </a:bodyPr>
          <a:lstStyle/>
          <a:p>
            <a:pPr algn="ctr">
              <a:lnSpc>
                <a:spcPct val="107000"/>
              </a:lnSpc>
              <a:spcAft>
                <a:spcPts val="800"/>
              </a:spcAft>
            </a:pP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Introduction to Data Science</a:t>
            </a:r>
            <a:endParaRPr lang="en-US" sz="2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206237" y="2108319"/>
            <a:ext cx="4318783"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Subject Code: CSDS7001</a:t>
            </a:r>
          </a:p>
        </p:txBody>
      </p:sp>
    </p:spTree>
    <p:extLst>
      <p:ext uri="{BB962C8B-B14F-4D97-AF65-F5344CB8AC3E}">
        <p14:creationId xmlns:p14="http://schemas.microsoft.com/office/powerpoint/2010/main" val="345881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44" name="Rectangle 51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6" name="Rectangle 51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48" name="Rectangle 51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5205634" y="365125"/>
            <a:ext cx="6106742" cy="2089317"/>
          </a:xfrm>
          <a:prstGeom prst="rect">
            <a:avLst/>
          </a:prstGeom>
        </p:spPr>
        <p:txBody>
          <a:bodyPr vert="horz" lIns="91440" tIns="45720" rIns="91440" bIns="45720" rtlCol="0" anchor="ctr">
            <a:normAutofit/>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Network Data Model:</a:t>
            </a:r>
            <a:r>
              <a:rPr lang="en-US" sz="2000" b="0" i="0" dirty="0">
                <a:effectLst/>
                <a:latin typeface="Times New Roman" panose="02020603050405020304" pitchFamily="18" charset="0"/>
                <a:cs typeface="Times New Roman" panose="02020603050405020304" pitchFamily="18" charset="0"/>
              </a:rPr>
              <a:t> Represents data as a more flexible structure than the hierarchical model, allowing multiple parent-child relationships.</a:t>
            </a:r>
          </a:p>
        </p:txBody>
      </p:sp>
      <p:pic>
        <p:nvPicPr>
          <p:cNvPr id="5124" name="Picture 4" descr="Network Model in DBMS | atnyla">
            <a:extLst>
              <a:ext uri="{FF2B5EF4-FFF2-40B4-BE49-F238E27FC236}">
                <a16:creationId xmlns:a16="http://schemas.microsoft.com/office/drawing/2014/main" id="{D35D7204-172E-2FBE-BE98-C8EFD07819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2847432"/>
            <a:ext cx="5481509" cy="32477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diagram of a student&#10;&#10;Description automatically generated">
            <a:extLst>
              <a:ext uri="{FF2B5EF4-FFF2-40B4-BE49-F238E27FC236}">
                <a16:creationId xmlns:a16="http://schemas.microsoft.com/office/drawing/2014/main" id="{65B56EC4-9F35-C752-ED3F-F1F748C59BA6}"/>
              </a:ext>
            </a:extLst>
          </p:cNvPr>
          <p:cNvPicPr>
            <a:picLocks noChangeAspect="1"/>
          </p:cNvPicPr>
          <p:nvPr/>
        </p:nvPicPr>
        <p:blipFill>
          <a:blip r:embed="rId3"/>
          <a:stretch>
            <a:fillRect/>
          </a:stretch>
        </p:blipFill>
        <p:spPr>
          <a:xfrm>
            <a:off x="6198781" y="2966289"/>
            <a:ext cx="5523082" cy="3010079"/>
          </a:xfrm>
          <a:prstGeom prst="rect">
            <a:avLst/>
          </a:prstGeom>
        </p:spPr>
      </p:pic>
    </p:spTree>
    <p:extLst>
      <p:ext uri="{BB962C8B-B14F-4D97-AF65-F5344CB8AC3E}">
        <p14:creationId xmlns:p14="http://schemas.microsoft.com/office/powerpoint/2010/main" val="63860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429491" y="1889660"/>
            <a:ext cx="4433455" cy="3652157"/>
          </a:xfrm>
          <a:prstGeom prst="rect">
            <a:avLst/>
          </a:prstGeom>
        </p:spPr>
        <p:txBody>
          <a:bodyPr vert="horz" lIns="91440" tIns="45720" rIns="91440" bIns="45720" rtlCol="0">
            <a:normAutofit/>
          </a:bodyPr>
          <a:lstStyle/>
          <a:p>
            <a:pPr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Types of Data Models</a:t>
            </a:r>
            <a:endParaRPr lang="en-US" sz="2000" b="0" i="0" dirty="0">
              <a:solidFill>
                <a:schemeClr val="tx2"/>
              </a:solidFill>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Object-Oriented Data Model:</a:t>
            </a:r>
            <a:r>
              <a:rPr lang="en-US" sz="2000" b="0" i="0" dirty="0">
                <a:solidFill>
                  <a:schemeClr val="tx2"/>
                </a:solidFill>
                <a:effectLst/>
                <a:latin typeface="Times New Roman" panose="02020603050405020304" pitchFamily="18" charset="0"/>
                <a:cs typeface="Times New Roman" panose="02020603050405020304" pitchFamily="18" charset="0"/>
              </a:rPr>
              <a:t> Represents data using objects, classes, and their relationships, similar to how object-oriented programming works.</a:t>
            </a:r>
          </a:p>
        </p:txBody>
      </p:sp>
      <p:pic>
        <p:nvPicPr>
          <p:cNvPr id="4098" name="Picture 2" descr="Basic Object Oriented Data Model - GeeksforGeeks">
            <a:extLst>
              <a:ext uri="{FF2B5EF4-FFF2-40B4-BE49-F238E27FC236}">
                <a16:creationId xmlns:a16="http://schemas.microsoft.com/office/drawing/2014/main" id="{760D3E12-D709-525D-EB54-92FFD33E25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0764" y="1889660"/>
            <a:ext cx="6927271" cy="365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8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471054" y="1602921"/>
            <a:ext cx="4225636" cy="3652157"/>
          </a:xfrm>
          <a:prstGeom prst="rect">
            <a:avLst/>
          </a:prstGeom>
        </p:spPr>
        <p:txBody>
          <a:bodyPr vert="horz" lIns="91440" tIns="45720" rIns="91440" bIns="45720" rtlCol="0">
            <a:normAutofit/>
          </a:bodyPr>
          <a:lstStyle/>
          <a:p>
            <a:pPr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Types of Data Models</a:t>
            </a:r>
            <a:endParaRPr lang="en-US" sz="2000" b="0" i="0" dirty="0">
              <a:solidFill>
                <a:schemeClr val="tx2"/>
              </a:solidFill>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solidFill>
                  <a:schemeClr val="tx2"/>
                </a:solidFill>
                <a:effectLst/>
                <a:latin typeface="Times New Roman" panose="02020603050405020304" pitchFamily="18" charset="0"/>
                <a:cs typeface="Times New Roman" panose="02020603050405020304" pitchFamily="18" charset="0"/>
              </a:rPr>
              <a:t>Entity-Relationship Model:</a:t>
            </a:r>
            <a:r>
              <a:rPr lang="en-US" sz="2000" b="0" i="0" dirty="0">
                <a:solidFill>
                  <a:schemeClr val="tx2"/>
                </a:solidFill>
                <a:effectLst/>
                <a:latin typeface="Times New Roman" panose="02020603050405020304" pitchFamily="18" charset="0"/>
                <a:cs typeface="Times New Roman" panose="02020603050405020304" pitchFamily="18" charset="0"/>
              </a:rPr>
              <a:t> Represents data in terms of entities, their attributes, and the relationships between them, aiding in database design.</a:t>
            </a:r>
          </a:p>
        </p:txBody>
      </p:sp>
      <p:pic>
        <p:nvPicPr>
          <p:cNvPr id="3074" name="Picture 2" descr="DBMS ER model concept">
            <a:extLst>
              <a:ext uri="{FF2B5EF4-FFF2-40B4-BE49-F238E27FC236}">
                <a16:creationId xmlns:a16="http://schemas.microsoft.com/office/drawing/2014/main" id="{0EC13DF4-0D39-C79B-99A2-7BF8762D8F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65153" y="778976"/>
            <a:ext cx="5817247" cy="467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5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BE346-5DC0-2D7B-7472-9B551C54F959}"/>
              </a:ext>
            </a:extLst>
          </p:cNvPr>
          <p:cNvSpPr txBox="1"/>
          <p:nvPr/>
        </p:nvSpPr>
        <p:spPr>
          <a:xfrm>
            <a:off x="706582" y="235527"/>
            <a:ext cx="10917382" cy="6130974"/>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Types of Data:</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Numerical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Continuous:</a:t>
            </a:r>
            <a:r>
              <a:rPr lang="en-US" sz="2000" b="0" i="0" dirty="0">
                <a:solidFill>
                  <a:srgbClr val="374151"/>
                </a:solidFill>
                <a:effectLst/>
                <a:latin typeface="Times New Roman" panose="02020603050405020304" pitchFamily="18" charset="0"/>
                <a:cs typeface="Times New Roman" panose="02020603050405020304" pitchFamily="18" charset="0"/>
              </a:rPr>
              <a:t> Data that can take any numerical value within a range (e.g., height, weight).</a:t>
            </a: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Discrete:</a:t>
            </a:r>
            <a:r>
              <a:rPr lang="en-US" sz="2000" b="0" i="0" dirty="0">
                <a:solidFill>
                  <a:srgbClr val="374151"/>
                </a:solidFill>
                <a:effectLst/>
                <a:latin typeface="Times New Roman" panose="02020603050405020304" pitchFamily="18" charset="0"/>
                <a:cs typeface="Times New Roman" panose="02020603050405020304" pitchFamily="18" charset="0"/>
              </a:rPr>
              <a:t> Data that can only take specific numerical values (e.g., number of cars, number of people).</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Categorical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Nominal:</a:t>
            </a:r>
            <a:r>
              <a:rPr lang="en-US" sz="2000" b="0" i="0" dirty="0">
                <a:solidFill>
                  <a:srgbClr val="374151"/>
                </a:solidFill>
                <a:effectLst/>
                <a:latin typeface="Times New Roman" panose="02020603050405020304" pitchFamily="18" charset="0"/>
                <a:cs typeface="Times New Roman" panose="02020603050405020304" pitchFamily="18" charset="0"/>
              </a:rPr>
              <a:t> Categories with no inherent order or ranking (e.g., colors, types of fruit).</a:t>
            </a:r>
          </a:p>
          <a:p>
            <a:pPr marL="742950" lvl="1" indent="-285750"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Ordinal:</a:t>
            </a:r>
            <a:r>
              <a:rPr lang="en-US" sz="2000" b="0" i="0" dirty="0">
                <a:solidFill>
                  <a:srgbClr val="374151"/>
                </a:solidFill>
                <a:effectLst/>
                <a:latin typeface="Times New Roman" panose="02020603050405020304" pitchFamily="18" charset="0"/>
                <a:cs typeface="Times New Roman" panose="02020603050405020304" pitchFamily="18" charset="0"/>
              </a:rPr>
              <a:t> Categories with a meaningful order but not a consistent difference between them (e.g., education levels, customer satisfaction ratings).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Text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Textual information, such as sentences, paragraphs, or documents (e.g., reviews, articles).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Time Series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collected or recorded at specific time intervals (e.g., stock prices, weather data).</a:t>
            </a:r>
          </a:p>
        </p:txBody>
      </p:sp>
    </p:spTree>
    <p:extLst>
      <p:ext uri="{BB962C8B-B14F-4D97-AF65-F5344CB8AC3E}">
        <p14:creationId xmlns:p14="http://schemas.microsoft.com/office/powerpoint/2010/main" val="62488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D05CD5-68B2-0A43-025E-EC8C87CCF33A}"/>
              </a:ext>
            </a:extLst>
          </p:cNvPr>
          <p:cNvSpPr txBox="1"/>
          <p:nvPr/>
        </p:nvSpPr>
        <p:spPr>
          <a:xfrm>
            <a:off x="762000" y="540327"/>
            <a:ext cx="10958945" cy="511531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Spatial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related to geographic locations or spatial features (e.g., GPS coordinates, maps).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Binary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with only two possible values (e.g., yes/no, true/false).</a:t>
            </a:r>
          </a:p>
          <a:p>
            <a:pPr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7. </a:t>
            </a:r>
            <a:r>
              <a:rPr lang="en-US" sz="2000" b="1" i="0" dirty="0">
                <a:solidFill>
                  <a:srgbClr val="374151"/>
                </a:solidFill>
                <a:effectLst/>
                <a:latin typeface="Times New Roman" panose="02020603050405020304" pitchFamily="18" charset="0"/>
                <a:cs typeface="Times New Roman" panose="02020603050405020304" pitchFamily="18" charset="0"/>
              </a:rPr>
              <a:t>Multi-dimensional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Data with multiple dimensions or attributes (e.g., data in a data cube used in OLAP - Online Analytical Processing).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Image and Video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Pixel values in the case of images or a sequence of images in the case of videos.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Audio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Sound-related data, often represented as waveforms or spectrograms.</a:t>
            </a:r>
          </a:p>
        </p:txBody>
      </p:sp>
    </p:spTree>
    <p:extLst>
      <p:ext uri="{BB962C8B-B14F-4D97-AF65-F5344CB8AC3E}">
        <p14:creationId xmlns:p14="http://schemas.microsoft.com/office/powerpoint/2010/main" val="153440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8589B-39D0-0510-B1B1-4743EFDEBE22}"/>
              </a:ext>
            </a:extLst>
          </p:cNvPr>
          <p:cNvSpPr txBox="1"/>
          <p:nvPr/>
        </p:nvSpPr>
        <p:spPr>
          <a:xfrm>
            <a:off x="484909" y="193963"/>
            <a:ext cx="11222181" cy="5946308"/>
          </a:xfrm>
          <a:prstGeom prst="rect">
            <a:avLst/>
          </a:prstGeom>
          <a:noFill/>
        </p:spPr>
        <p:txBody>
          <a:bodyPr wrap="square">
            <a:spAutoFit/>
          </a:bodyPr>
          <a:lstStyle/>
          <a:p>
            <a:pPr algn="ctr"/>
            <a:r>
              <a:rPr lang="en-IN" sz="2400" b="1" i="0" dirty="0">
                <a:solidFill>
                  <a:srgbClr val="374151"/>
                </a:solidFill>
                <a:effectLst/>
                <a:latin typeface="Times New Roman" panose="02020603050405020304" pitchFamily="18" charset="0"/>
                <a:cs typeface="Times New Roman" panose="02020603050405020304" pitchFamily="18" charset="0"/>
              </a:rPr>
              <a:t>Types of Datasets: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Tabular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 organized in rows and columns (e.g., CSV files, Excel spreadsheets).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Relational Databases: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stored in a relational database management system (e.g., MySQL, PostgreSQL) with multiple interrelated tables.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Time Series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where data is collected or recorded over a sequence of time intervals (e.g., financial market data, weather data).</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Spatial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geographic or spatial information (e.g., GIS data, maps).</a:t>
            </a:r>
          </a:p>
          <a:p>
            <a:pPr algn="just">
              <a:lnSpc>
                <a:spcPct val="150000"/>
              </a:lnSpc>
              <a:buFont typeface="+mj-lt"/>
              <a:buAutoNum type="arabicPeriod"/>
            </a:pPr>
            <a:r>
              <a:rPr lang="en-IN" sz="2000" b="1" i="0" dirty="0">
                <a:solidFill>
                  <a:srgbClr val="374151"/>
                </a:solidFill>
                <a:effectLst/>
                <a:latin typeface="Times New Roman" panose="02020603050405020304" pitchFamily="18" charset="0"/>
                <a:cs typeface="Times New Roman" panose="02020603050405020304" pitchFamily="18" charset="0"/>
              </a:rPr>
              <a:t> Text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textual information (e.g., books, articles, tweets).</a:t>
            </a:r>
            <a:endParaRPr lang="en-IN"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47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F0F3E-356D-3294-AE59-4314C5CD4FE9}"/>
              </a:ext>
            </a:extLst>
          </p:cNvPr>
          <p:cNvSpPr txBox="1"/>
          <p:nvPr/>
        </p:nvSpPr>
        <p:spPr>
          <a:xfrm>
            <a:off x="512618" y="866750"/>
            <a:ext cx="11333018" cy="4653646"/>
          </a:xfrm>
          <a:prstGeom prst="rect">
            <a:avLst/>
          </a:prstGeom>
          <a:noFill/>
        </p:spPr>
        <p:txBody>
          <a:bodyPr wrap="square">
            <a:spAutoFit/>
          </a:bodyPr>
          <a:lstStyle/>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7. Audio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containing audio data (e.g., </a:t>
            </a:r>
            <a:r>
              <a:rPr lang="en-IN" sz="2000" b="0" i="0" dirty="0" err="1">
                <a:solidFill>
                  <a:srgbClr val="374151"/>
                </a:solidFill>
                <a:effectLst/>
                <a:latin typeface="Times New Roman" panose="02020603050405020304" pitchFamily="18" charset="0"/>
                <a:cs typeface="Times New Roman" panose="02020603050405020304" pitchFamily="18" charset="0"/>
              </a:rPr>
              <a:t>UrbanSound</a:t>
            </a:r>
            <a:r>
              <a:rPr lang="en-IN" sz="2000" b="0" i="0" dirty="0">
                <a:solidFill>
                  <a:srgbClr val="374151"/>
                </a:solidFill>
                <a:effectLst/>
                <a:latin typeface="Times New Roman" panose="02020603050405020304" pitchFamily="18" charset="0"/>
                <a:cs typeface="Times New Roman" panose="02020603050405020304" pitchFamily="18" charset="0"/>
              </a:rPr>
              <a:t> dataset for environmental sounds).</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8. Graph Databases: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represented in the form of graphs, with nodes and edges representing relationships (e.g., social networks, citation networks).</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9. Big Data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Extremely large and complex datasets that conventional database systems struggle to handle efficiently (e.g., massive logs, sensor data).</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10. Biomedical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related to biomedical research and healthcare (e.g., genomic data, electronic health records).</a:t>
            </a:r>
          </a:p>
        </p:txBody>
      </p:sp>
      <p:sp>
        <p:nvSpPr>
          <p:cNvPr id="8" name="TextBox 7">
            <a:extLst>
              <a:ext uri="{FF2B5EF4-FFF2-40B4-BE49-F238E27FC236}">
                <a16:creationId xmlns:a16="http://schemas.microsoft.com/office/drawing/2014/main" id="{42BE88E9-81B5-F01F-0D78-64E1B850D147}"/>
              </a:ext>
            </a:extLst>
          </p:cNvPr>
          <p:cNvSpPr txBox="1"/>
          <p:nvPr/>
        </p:nvSpPr>
        <p:spPr>
          <a:xfrm>
            <a:off x="512618" y="5520396"/>
            <a:ext cx="11166763" cy="960328"/>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Understanding the types of data and datasets is crucial in selecting appropriate methods and techniques for analysis, visualization, and processing in various domains and applications.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D746EA-5C8F-74A5-8013-39F935E4E9E2}"/>
              </a:ext>
            </a:extLst>
          </p:cNvPr>
          <p:cNvSpPr txBox="1"/>
          <p:nvPr/>
        </p:nvSpPr>
        <p:spPr>
          <a:xfrm>
            <a:off x="512618" y="0"/>
            <a:ext cx="11333017" cy="960328"/>
          </a:xfrm>
          <a:prstGeom prst="rect">
            <a:avLst/>
          </a:prstGeom>
          <a:noFill/>
        </p:spPr>
        <p:txBody>
          <a:bodyPr wrap="square">
            <a:spAutoFit/>
          </a:bodyPr>
          <a:lstStyle/>
          <a:p>
            <a:pPr algn="just">
              <a:lnSpc>
                <a:spcPct val="150000"/>
              </a:lnSpc>
            </a:pPr>
            <a:r>
              <a:rPr lang="en-IN" sz="2000" b="1" dirty="0">
                <a:solidFill>
                  <a:srgbClr val="374151"/>
                </a:solidFill>
                <a:latin typeface="Times New Roman" panose="02020603050405020304" pitchFamily="18" charset="0"/>
                <a:cs typeface="Times New Roman" panose="02020603050405020304" pitchFamily="18" charset="0"/>
              </a:rPr>
              <a:t>6. </a:t>
            </a:r>
            <a:r>
              <a:rPr lang="en-IN" sz="2000" b="1" i="0" dirty="0">
                <a:solidFill>
                  <a:srgbClr val="374151"/>
                </a:solidFill>
                <a:effectLst/>
                <a:latin typeface="Times New Roman" panose="02020603050405020304" pitchFamily="18" charset="0"/>
                <a:cs typeface="Times New Roman" panose="02020603050405020304" pitchFamily="18" charset="0"/>
              </a:rPr>
              <a:t>Image Datasets: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000" b="0" i="0" dirty="0">
                <a:solidFill>
                  <a:srgbClr val="374151"/>
                </a:solidFill>
                <a:effectLst/>
                <a:latin typeface="Times New Roman" panose="02020603050405020304" pitchFamily="18" charset="0"/>
                <a:cs typeface="Times New Roman" panose="02020603050405020304" pitchFamily="18" charset="0"/>
              </a:rPr>
              <a:t>Datasets consisting of image data (e.g., MNIST for handwritten digits, CIFAR-10 for small images).</a:t>
            </a:r>
          </a:p>
        </p:txBody>
      </p:sp>
    </p:spTree>
    <p:extLst>
      <p:ext uri="{BB962C8B-B14F-4D97-AF65-F5344CB8AC3E}">
        <p14:creationId xmlns:p14="http://schemas.microsoft.com/office/powerpoint/2010/main" val="223407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41D5B-CEE8-3DF8-60D2-B9455EB75CF5}"/>
              </a:ext>
            </a:extLst>
          </p:cNvPr>
          <p:cNvSpPr txBox="1"/>
          <p:nvPr/>
        </p:nvSpPr>
        <p:spPr>
          <a:xfrm>
            <a:off x="180108" y="599174"/>
            <a:ext cx="11582400" cy="6038641"/>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Data quality refers to the overall reliability, accuracy, consistency, completeness, and relevancy of data. It's a measure of the extent to which data can be relied upon for making decisions, conducting analysis, and performing various tasks. Ensuring high data quality is essential for effective and meaningful use of data. Here are key aspects related to data quality:</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Accuracy: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accuracy measures how well the data reflects the true values or states of the entities it represents. Accurate data is free from errors and discrepancies.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Completeness: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completeness refers to whether all the required data is available. Missing or incomplete data can hinder the accuracy and reliability of analyses and insights.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Consistency: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Data consistency ensures that data across various sources or databases is uniform and coherent. Inconsistent data can lead to confusion and incorrect conclusions.</a:t>
            </a:r>
          </a:p>
        </p:txBody>
      </p:sp>
      <p:sp>
        <p:nvSpPr>
          <p:cNvPr id="8" name="TextBox 7">
            <a:extLst>
              <a:ext uri="{FF2B5EF4-FFF2-40B4-BE49-F238E27FC236}">
                <a16:creationId xmlns:a16="http://schemas.microsoft.com/office/drawing/2014/main" id="{3681B896-0B08-5CF8-AA34-FE9BB41FD1D5}"/>
              </a:ext>
            </a:extLst>
          </p:cNvPr>
          <p:cNvSpPr txBox="1"/>
          <p:nvPr/>
        </p:nvSpPr>
        <p:spPr>
          <a:xfrm>
            <a:off x="2923308" y="137509"/>
            <a:ext cx="6096000" cy="461665"/>
          </a:xfrm>
          <a:prstGeom prst="rect">
            <a:avLst/>
          </a:prstGeom>
          <a:noFill/>
        </p:spPr>
        <p:txBody>
          <a:bodyPr wrap="square">
            <a:spAutoFit/>
          </a:bodyPr>
          <a:lstStyle/>
          <a:p>
            <a:pPr algn="ctr"/>
            <a:r>
              <a:rPr lang="en-US" sz="2400" b="1" i="0" dirty="0">
                <a:solidFill>
                  <a:srgbClr val="374151"/>
                </a:solidFill>
                <a:effectLst/>
                <a:latin typeface="Times New Roman" panose="02020603050405020304" pitchFamily="18" charset="0"/>
                <a:cs typeface="Times New Roman" panose="02020603050405020304" pitchFamily="18" charset="0"/>
              </a:rPr>
              <a:t>Data Quality </a:t>
            </a:r>
            <a:endParaRPr lang="en-IN" sz="2400" b="1" dirty="0"/>
          </a:p>
        </p:txBody>
      </p:sp>
    </p:spTree>
    <p:extLst>
      <p:ext uri="{BB962C8B-B14F-4D97-AF65-F5344CB8AC3E}">
        <p14:creationId xmlns:p14="http://schemas.microsoft.com/office/powerpoint/2010/main" val="92584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326C2-E021-F3DA-5BE2-5D038B385DC5}"/>
              </a:ext>
            </a:extLst>
          </p:cNvPr>
          <p:cNvSpPr txBox="1"/>
          <p:nvPr/>
        </p:nvSpPr>
        <p:spPr>
          <a:xfrm>
            <a:off x="339436" y="457200"/>
            <a:ext cx="11513127" cy="557697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Timeliness: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Timely data is up to date and relevant for the present moment. Outdated data may not accurately 	represent the current situation. </a:t>
            </a:r>
          </a:p>
          <a:p>
            <a:pPr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5. </a:t>
            </a:r>
            <a:r>
              <a:rPr lang="en-US" sz="2000" b="1" i="0" dirty="0">
                <a:solidFill>
                  <a:srgbClr val="374151"/>
                </a:solidFill>
                <a:effectLst/>
                <a:latin typeface="Times New Roman" panose="02020603050405020304" pitchFamily="18" charset="0"/>
                <a:cs typeface="Times New Roman" panose="02020603050405020304" pitchFamily="18" charset="0"/>
              </a:rPr>
              <a:t>Relevancy: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Relevant data is pertinent to the task at hand. Unnecessary or irrelevant data can clutter databases and 	complicate analyses.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Validity: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Validity is about whether the data conforms to the required format, structure, and constraints. Invalid 	data might not align with the defined rules or standards.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Integrity: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	Data integrity ensures that the relationships between data elements are maintained, and there are no 	contradictions or discrepancies in the data.</a:t>
            </a:r>
          </a:p>
        </p:txBody>
      </p:sp>
    </p:spTree>
    <p:extLst>
      <p:ext uri="{BB962C8B-B14F-4D97-AF65-F5344CB8AC3E}">
        <p14:creationId xmlns:p14="http://schemas.microsoft.com/office/powerpoint/2010/main" val="285981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D082D-AEBE-F700-8E5C-69B284D0D31F}"/>
              </a:ext>
            </a:extLst>
          </p:cNvPr>
          <p:cNvSpPr txBox="1"/>
          <p:nvPr/>
        </p:nvSpPr>
        <p:spPr>
          <a:xfrm>
            <a:off x="415636" y="306983"/>
            <a:ext cx="11360728" cy="373031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Confidentiality: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Data confidentiality pertains to ensuring that sensitive or private information is protected and only accessible to authorized users.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Uniqueness: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Uniqueness ensures that each data record or entity is distinct and doesn't contain duplicate entries.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10. Precision: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Data precision refers to the level of detail or granularity in the data. Precise data is detailed and specific.</a:t>
            </a:r>
          </a:p>
        </p:txBody>
      </p:sp>
      <p:sp>
        <p:nvSpPr>
          <p:cNvPr id="4" name="TextBox 3">
            <a:extLst>
              <a:ext uri="{FF2B5EF4-FFF2-40B4-BE49-F238E27FC236}">
                <a16:creationId xmlns:a16="http://schemas.microsoft.com/office/drawing/2014/main" id="{BAFDA21D-4460-0CB7-3EC8-B27149E6989E}"/>
              </a:ext>
            </a:extLst>
          </p:cNvPr>
          <p:cNvSpPr txBox="1"/>
          <p:nvPr/>
        </p:nvSpPr>
        <p:spPr>
          <a:xfrm>
            <a:off x="477982" y="4098345"/>
            <a:ext cx="11236036" cy="1883657"/>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Improving data quality involves data cleaning, validation, data governance, and adherence to data quality standards. Techniques such as outlier detection, data profiling, and regular audits can help maintain and enhance data quality. High-quality data is vital for meaningful analysis, decision-making, and deriving valuable insights in various domains including business, healthcare, finance, and research.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9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71B405E-5C8E-B50E-5C48-ACDE07C9679A}"/>
              </a:ext>
            </a:extLst>
          </p:cNvPr>
          <p:cNvSpPr txBox="1"/>
          <p:nvPr/>
        </p:nvSpPr>
        <p:spPr>
          <a:xfrm>
            <a:off x="290945" y="204467"/>
            <a:ext cx="11554690" cy="4099648"/>
          </a:xfrm>
          <a:prstGeom prst="rect">
            <a:avLst/>
          </a:prstGeom>
          <a:noFill/>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Data</a:t>
            </a:r>
          </a:p>
          <a:p>
            <a:pPr algn="just">
              <a:lnSpc>
                <a:spcPct val="150000"/>
              </a:lnSpc>
            </a:pPr>
            <a:r>
              <a:rPr lang="en-US" sz="2000" b="1" dirty="0">
                <a:solidFill>
                  <a:srgbClr val="002060"/>
                </a:solidFill>
                <a:latin typeface="Times New Roman" panose="02020603050405020304" pitchFamily="18" charset="0"/>
                <a:cs typeface="Times New Roman" panose="02020603050405020304" pitchFamily="18" charset="0"/>
              </a:rPr>
              <a:t>Definition: </a:t>
            </a:r>
            <a:r>
              <a:rPr lang="en-US" sz="2000" dirty="0">
                <a:latin typeface="Times New Roman" panose="02020603050405020304" pitchFamily="18" charset="0"/>
                <a:cs typeface="Times New Roman" panose="02020603050405020304" pitchFamily="18" charset="0"/>
              </a:rPr>
              <a:t>Data refers to facts, observations, measurements, or information that is typically in a raw and unorganized form. It represents the basic elements of information that are used to represent facts, concepts, or instructions in a way suitable for communication, interpretation, or processing by humans or machines.</a:t>
            </a:r>
          </a:p>
          <a:p>
            <a:pPr algn="just">
              <a:lnSpc>
                <a:spcPct val="150000"/>
              </a:lnSpc>
            </a:pPr>
            <a:r>
              <a:rPr lang="en-US" sz="2000" b="1" dirty="0">
                <a:solidFill>
                  <a:srgbClr val="002060"/>
                </a:solidFill>
                <a:latin typeface="Times New Roman" panose="02020603050405020304" pitchFamily="18" charset="0"/>
                <a:cs typeface="Times New Roman" panose="02020603050405020304" pitchFamily="18" charset="0"/>
              </a:rPr>
              <a:t>Types of Data: </a:t>
            </a:r>
            <a:r>
              <a:rPr lang="en-US" sz="2000" dirty="0">
                <a:latin typeface="Times New Roman" panose="02020603050405020304" pitchFamily="18" charset="0"/>
                <a:cs typeface="Times New Roman" panose="02020603050405020304" pitchFamily="18" charset="0"/>
              </a:rPr>
              <a:t>Data can be classified into different types: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Numerical (quantitative) data (e.g., numbers),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Categorical (qualitative) data (e.g., labels or categories),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 data, spatial data (e.g., geographic coordinates),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Temporal data (e.g., dates and times), and more.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3F842F5-42EC-EB81-FC7D-10E0542A8573}"/>
              </a:ext>
            </a:extLst>
          </p:cNvPr>
          <p:cNvSpPr txBox="1"/>
          <p:nvPr/>
        </p:nvSpPr>
        <p:spPr>
          <a:xfrm>
            <a:off x="346365" y="4304115"/>
            <a:ext cx="11693235" cy="2437655"/>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Data Models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data model is a conceptual representation or abstraction of the underlying structure and relationships within a dataset or a system. </a:t>
            </a:r>
          </a:p>
          <a:p>
            <a:pPr algn="just">
              <a:lnSpc>
                <a:spcPct val="150000"/>
              </a:lnSpc>
            </a:pPr>
            <a:r>
              <a:rPr lang="en-US" sz="2000" dirty="0">
                <a:latin typeface="Times New Roman" panose="02020603050405020304" pitchFamily="18" charset="0"/>
                <a:cs typeface="Times New Roman" panose="02020603050405020304" pitchFamily="18" charset="0"/>
              </a:rPr>
              <a:t>It defines how data is organized and accessed. Data models can be used to represent data at various levels of abstraction, aiding in understanding and communication of the data's structure and properties.</a:t>
            </a:r>
          </a:p>
        </p:txBody>
      </p:sp>
    </p:spTree>
    <p:extLst>
      <p:ext uri="{BB962C8B-B14F-4D97-AF65-F5344CB8AC3E}">
        <p14:creationId xmlns:p14="http://schemas.microsoft.com/office/powerpoint/2010/main" val="324322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969C7-629B-027E-3800-5D36ECD9D283}"/>
              </a:ext>
            </a:extLst>
          </p:cNvPr>
          <p:cNvSpPr txBox="1"/>
          <p:nvPr/>
        </p:nvSpPr>
        <p:spPr>
          <a:xfrm>
            <a:off x="443345" y="491776"/>
            <a:ext cx="11554691" cy="6179962"/>
          </a:xfrm>
          <a:prstGeom prst="rect">
            <a:avLst/>
          </a:prstGeom>
          <a:noFill/>
        </p:spPr>
        <p:txBody>
          <a:bodyPr wrap="square">
            <a:spAutoFit/>
          </a:bodyPr>
          <a:lstStyle/>
          <a:p>
            <a:pPr algn="just">
              <a:lnSpc>
                <a:spcPct val="150000"/>
              </a:lnSpc>
            </a:pPr>
            <a:r>
              <a:rPr lang="en-US" sz="1900" b="0" i="0" dirty="0">
                <a:solidFill>
                  <a:srgbClr val="374151"/>
                </a:solidFill>
                <a:effectLst/>
                <a:latin typeface="Times New Roman" panose="02020603050405020304" pitchFamily="18" charset="0"/>
                <a:cs typeface="Times New Roman" panose="02020603050405020304" pitchFamily="18" charset="0"/>
              </a:rPr>
              <a:t>Data issues encompass a range of problems, inconsistencies, or challenges related to the quality, reliability, and usability of data. Addressing these issues is crucial to ensure that the data can be effectively utilized for analysis, decision-making, and other purposes. Here are common data issues: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Missing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Some records or fields have no values, making it challenging to perform analyses that require complete data.</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Incomplete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lacks certain expected attributes or components, making it difficult to derive meaningful insights or perform specific analyses.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Inaccurate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contains errors, inaccuracies, or inconsistencies that may mislead analyses and decision-making processes.</a:t>
            </a:r>
          </a:p>
          <a:p>
            <a:pPr algn="just">
              <a:lnSpc>
                <a:spcPct val="150000"/>
              </a:lnSpc>
              <a:buFont typeface="+mj-lt"/>
              <a:buAutoNum type="arabicPeriod"/>
            </a:pPr>
            <a:r>
              <a:rPr lang="en-US" sz="1900" b="1" i="0" dirty="0">
                <a:solidFill>
                  <a:srgbClr val="374151"/>
                </a:solidFill>
                <a:effectLst/>
                <a:latin typeface="Times New Roman" panose="02020603050405020304" pitchFamily="18" charset="0"/>
                <a:cs typeface="Times New Roman" panose="02020603050405020304" pitchFamily="18" charset="0"/>
              </a:rPr>
              <a:t> Duplicate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Multiple instances of the same data are present, potentially leading to skewed analysis or incorrect conclusions if not handled properly.</a:t>
            </a:r>
          </a:p>
        </p:txBody>
      </p:sp>
      <p:sp>
        <p:nvSpPr>
          <p:cNvPr id="5" name="TextBox 4">
            <a:extLst>
              <a:ext uri="{FF2B5EF4-FFF2-40B4-BE49-F238E27FC236}">
                <a16:creationId xmlns:a16="http://schemas.microsoft.com/office/drawing/2014/main" id="{8229B693-64D3-4C80-A65D-851C6301F7B6}"/>
              </a:ext>
            </a:extLst>
          </p:cNvPr>
          <p:cNvSpPr txBox="1"/>
          <p:nvPr/>
        </p:nvSpPr>
        <p:spPr>
          <a:xfrm>
            <a:off x="2646219" y="87033"/>
            <a:ext cx="6096000" cy="461665"/>
          </a:xfrm>
          <a:prstGeom prst="rect">
            <a:avLst/>
          </a:prstGeom>
          <a:noFill/>
        </p:spPr>
        <p:txBody>
          <a:bodyPr wrap="square">
            <a:spAutoFit/>
          </a:bodyPr>
          <a:lstStyle/>
          <a:p>
            <a:pPr algn="ctr"/>
            <a:r>
              <a:rPr lang="en-US" sz="2400" b="1" i="0" dirty="0">
                <a:solidFill>
                  <a:srgbClr val="374151"/>
                </a:solidFill>
                <a:effectLst/>
                <a:latin typeface="Times New Roman" panose="02020603050405020304" pitchFamily="18" charset="0"/>
                <a:cs typeface="Times New Roman" panose="02020603050405020304" pitchFamily="18" charset="0"/>
              </a:rPr>
              <a:t>Data Issues </a:t>
            </a:r>
            <a:endParaRPr lang="en-IN" sz="2400" b="1" dirty="0"/>
          </a:p>
        </p:txBody>
      </p:sp>
    </p:spTree>
    <p:extLst>
      <p:ext uri="{BB962C8B-B14F-4D97-AF65-F5344CB8AC3E}">
        <p14:creationId xmlns:p14="http://schemas.microsoft.com/office/powerpoint/2010/main" val="69116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BBFB8-AB18-7069-A114-182242AF79F3}"/>
              </a:ext>
            </a:extLst>
          </p:cNvPr>
          <p:cNvSpPr txBox="1"/>
          <p:nvPr/>
        </p:nvSpPr>
        <p:spPr>
          <a:xfrm>
            <a:off x="311727" y="339019"/>
            <a:ext cx="11568546" cy="6179962"/>
          </a:xfrm>
          <a:prstGeom prst="rect">
            <a:avLst/>
          </a:prstGeom>
          <a:noFill/>
        </p:spPr>
        <p:txBody>
          <a:bodyPr wrap="square">
            <a:spAutoFit/>
          </a:bodyPr>
          <a:lstStyle/>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5. Inconsistent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that is contradictory, conflicts with other data, or doesn't follow defined formats or standards.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6. Outliers: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Anomalies or outliers can distort statistical analyses and models, affecting the accuracy of results.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7. Bias: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is skewed towards certain values, leading to biased conclusions or unfair analysis outcomes.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8. Spelling and Formatting Errors: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Variations in spelling, capitalization, or formatting can make it challenging to standardize and analyze textual data.</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9. Ambiguous or Vague Data:</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that is poorly defined, vague, or ambiguous can cause misunderstandings and hinder accurate analysis.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10. Data from Multiple Sources: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Integration and merging of data from diverse sources can introduce inconsistencies or conflicts that need resolution.</a:t>
            </a:r>
          </a:p>
        </p:txBody>
      </p:sp>
    </p:spTree>
    <p:extLst>
      <p:ext uri="{BB962C8B-B14F-4D97-AF65-F5344CB8AC3E}">
        <p14:creationId xmlns:p14="http://schemas.microsoft.com/office/powerpoint/2010/main" val="208106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F27A1-4D47-D4E7-E267-082FCF2C577B}"/>
              </a:ext>
            </a:extLst>
          </p:cNvPr>
          <p:cNvSpPr txBox="1"/>
          <p:nvPr/>
        </p:nvSpPr>
        <p:spPr>
          <a:xfrm>
            <a:off x="429491" y="82548"/>
            <a:ext cx="11374582" cy="6618543"/>
          </a:xfrm>
          <a:prstGeom prst="rect">
            <a:avLst/>
          </a:prstGeom>
          <a:noFill/>
        </p:spPr>
        <p:txBody>
          <a:bodyPr wrap="square">
            <a:spAutoFit/>
          </a:bodyPr>
          <a:lstStyle/>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11. Scale and Units: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measured in different units or scales can lead to confusion and incorrect interpretations.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12. Data Imbalance:</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In classification tasks, one class of data significantly outweighs the others, which can bias machine learning models.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13. Temporal Issues: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Data lacks timestamps or has incorrect timestamps, making it challenging to analyze trends or time-sensitive patterns.</a:t>
            </a:r>
          </a:p>
          <a:p>
            <a:pPr algn="just">
              <a:lnSpc>
                <a:spcPct val="150000"/>
              </a:lnSpc>
            </a:pPr>
            <a:r>
              <a:rPr lang="en-US" sz="1900" b="1" i="0" dirty="0">
                <a:solidFill>
                  <a:srgbClr val="374151"/>
                </a:solidFill>
                <a:effectLst/>
                <a:latin typeface="Times New Roman" panose="02020603050405020304" pitchFamily="18" charset="0"/>
                <a:cs typeface="Times New Roman" panose="02020603050405020304" pitchFamily="18" charset="0"/>
              </a:rPr>
              <a:t>14. Data Privacy and Security Concerns:</a:t>
            </a:r>
            <a:endParaRPr lang="en-US" sz="19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900" b="0" i="0" dirty="0">
                <a:solidFill>
                  <a:srgbClr val="374151"/>
                </a:solidFill>
                <a:effectLst/>
                <a:latin typeface="Times New Roman" panose="02020603050405020304" pitchFamily="18" charset="0"/>
                <a:cs typeface="Times New Roman" panose="02020603050405020304" pitchFamily="18" charset="0"/>
              </a:rPr>
              <a:t>Sensitive data might not be adequately protected, posing risks in terms of privacy and compliance with regulations.</a:t>
            </a:r>
          </a:p>
          <a:p>
            <a:pPr algn="just">
              <a:lnSpc>
                <a:spcPct val="150000"/>
              </a:lnSpc>
            </a:pPr>
            <a:r>
              <a:rPr lang="en-US" sz="1900" b="0" i="0" dirty="0">
                <a:solidFill>
                  <a:srgbClr val="374151"/>
                </a:solidFill>
                <a:effectLst/>
                <a:latin typeface="Times New Roman" panose="02020603050405020304" pitchFamily="18" charset="0"/>
                <a:cs typeface="Times New Roman" panose="02020603050405020304" pitchFamily="18" charset="0"/>
              </a:rPr>
              <a:t>To address these data issues, data cleaning, preprocessing, and transformation are essential steps. Employing data validation, employing data quality tools, conducting exploratory data analysis (EDA), and implementing appropriate data governance strategies are also critical to mitigate and rectify data issues. Ultimately, high-quality data is essential for accurate analysis, reliable insights, and informed decision-making.</a:t>
            </a:r>
          </a:p>
        </p:txBody>
      </p:sp>
    </p:spTree>
    <p:extLst>
      <p:ext uri="{BB962C8B-B14F-4D97-AF65-F5344CB8AC3E}">
        <p14:creationId xmlns:p14="http://schemas.microsoft.com/office/powerpoint/2010/main" val="409306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F764A-5B83-F10D-4C44-55D7BB239D4C}"/>
              </a:ext>
            </a:extLst>
          </p:cNvPr>
          <p:cNvSpPr txBox="1"/>
          <p:nvPr/>
        </p:nvSpPr>
        <p:spPr>
          <a:xfrm>
            <a:off x="4835236" y="211163"/>
            <a:ext cx="2521527" cy="579967"/>
          </a:xfrm>
          <a:prstGeom prst="rect">
            <a:avLst/>
          </a:prstGeom>
          <a:noFill/>
        </p:spPr>
        <p:txBody>
          <a:bodyPr wrap="square">
            <a:spAutoFit/>
          </a:bodyPr>
          <a:lstStyle/>
          <a:p>
            <a:pPr algn="just">
              <a:lnSpc>
                <a:spcPct val="150000"/>
              </a:lnSpc>
            </a:pPr>
            <a:r>
              <a:rPr lang="en-IN" sz="2400" b="1" i="0" dirty="0">
                <a:solidFill>
                  <a:srgbClr val="002060"/>
                </a:solidFill>
                <a:effectLst/>
                <a:latin typeface="Times New Roman" panose="02020603050405020304" pitchFamily="18" charset="0"/>
                <a:cs typeface="Times New Roman" panose="02020603050405020304" pitchFamily="18" charset="0"/>
              </a:rPr>
              <a:t>Data Wrangling</a:t>
            </a:r>
          </a:p>
        </p:txBody>
      </p:sp>
      <p:sp>
        <p:nvSpPr>
          <p:cNvPr id="5" name="TextBox 4">
            <a:extLst>
              <a:ext uri="{FF2B5EF4-FFF2-40B4-BE49-F238E27FC236}">
                <a16:creationId xmlns:a16="http://schemas.microsoft.com/office/drawing/2014/main" id="{64C89DFE-C094-7110-7EDA-55CF5296A82E}"/>
              </a:ext>
            </a:extLst>
          </p:cNvPr>
          <p:cNvSpPr txBox="1"/>
          <p:nvPr/>
        </p:nvSpPr>
        <p:spPr>
          <a:xfrm>
            <a:off x="228600" y="959207"/>
            <a:ext cx="11734800" cy="5576976"/>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process of changing and mapping data from one "raw" data form into another format is known as "data wrangling“ which is also referred to as "data munging“. It is done with the intention of making the data more suitable and valuable for a number of purposes such as analytics, visualize etc. The purpose of cleaning and organising data is to ensure that the data are of high quality and useful. The process of "wrangling" the data often takes up the majority of a data analyst's work, as opposed to the actual "analysis" of the data.</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process of "wrangling" data may include "munging" the data further, "visualising" the data, "aggregating" the data, and "training" a statistical model, in addition to a great number of other possible applications. Data wrangling typically consists of a series of general steps, the first of which is the extraction of the data in its raw form from the data source, followed by "munging" the raw data (such as sorting) or parsing the data into predefined data structures, and then finally depositing the content that was generated into a data sink for storage and potential future use.</a:t>
            </a:r>
          </a:p>
        </p:txBody>
      </p:sp>
    </p:spTree>
    <p:extLst>
      <p:ext uri="{BB962C8B-B14F-4D97-AF65-F5344CB8AC3E}">
        <p14:creationId xmlns:p14="http://schemas.microsoft.com/office/powerpoint/2010/main" val="26852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A8441-E8C5-DC67-8BB2-E066BC2DA805}"/>
              </a:ext>
            </a:extLst>
          </p:cNvPr>
          <p:cNvSpPr txBox="1"/>
          <p:nvPr/>
        </p:nvSpPr>
        <p:spPr>
          <a:xfrm>
            <a:off x="527932" y="684752"/>
            <a:ext cx="6096000" cy="461665"/>
          </a:xfrm>
          <a:prstGeom prst="rect">
            <a:avLst/>
          </a:prstGeom>
          <a:noFill/>
        </p:spPr>
        <p:txBody>
          <a:bodyPr wrap="square">
            <a:spAutoFit/>
          </a:bodyPr>
          <a:lstStyle/>
          <a:p>
            <a:r>
              <a:rPr lang="en-US" sz="2400" b="0" i="0" dirty="0">
                <a:solidFill>
                  <a:srgbClr val="002060"/>
                </a:solidFill>
                <a:effectLst/>
                <a:latin typeface="Times New Roman" panose="02020603050405020304" pitchFamily="18" charset="0"/>
                <a:cs typeface="Times New Roman" panose="02020603050405020304" pitchFamily="18" charset="0"/>
              </a:rPr>
              <a:t>The main steps in data wrangling are as follows:</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2CB8C17-196A-F399-6844-C33A15409124}"/>
              </a:ext>
            </a:extLst>
          </p:cNvPr>
          <p:cNvSpPr>
            <a:spLocks noChangeArrowheads="1"/>
          </p:cNvSpPr>
          <p:nvPr/>
        </p:nvSpPr>
        <p:spPr bwMode="auto">
          <a:xfrm>
            <a:off x="319384" y="1363805"/>
            <a:ext cx="11327183" cy="4609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Data discovery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This all-encompassing term describes how to understand your data. This is the first step to familiarize yourself with your data.</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Structuring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 next step is to organize the data. Raw data is typically unorganized and much of it may not be useful</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for the end product. This step is important for easier computation and analysis in the later steps.</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Cleaning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There are many different forms of cleaning data, for example one form of cleaning data is catching dates</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formatted in a different way and another form is removing outliers that will skew results and also formatting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null values. This step is important in assuring the overall quality of the data.</a:t>
            </a:r>
          </a:p>
        </p:txBody>
      </p:sp>
    </p:spTree>
    <p:extLst>
      <p:ext uri="{BB962C8B-B14F-4D97-AF65-F5344CB8AC3E}">
        <p14:creationId xmlns:p14="http://schemas.microsoft.com/office/powerpoint/2010/main" val="28566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AA9E3-F416-96C6-E075-DA66EA724552}"/>
              </a:ext>
            </a:extLst>
          </p:cNvPr>
          <p:cNvSpPr txBox="1"/>
          <p:nvPr/>
        </p:nvSpPr>
        <p:spPr>
          <a:xfrm>
            <a:off x="561473" y="640512"/>
            <a:ext cx="11069053" cy="603864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Enriching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At this step determine whether or not additional data would benefit the data set that could be easily added.</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Validating</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This step is similar to structuring and cleaning. Use repetitive sequences of validation rules to assure data</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consistency as well as quality and security. An example of a validation rule is confirming the accuracy of</a:t>
            </a:r>
          </a:p>
          <a:p>
            <a:pPr marL="457200" marR="0" lvl="1" indent="-45720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202122"/>
                </a:solidFill>
                <a:latin typeface="Times New Roman" panose="02020603050405020304" pitchFamily="18" charset="0"/>
                <a:cs typeface="Times New Roman" panose="02020603050405020304" pitchFamily="18" charset="0"/>
              </a:rPr>
              <a:t>fields via cross checking data.</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Publishing</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Prepare the data set for use downstream, which could include use for users or software. Be sure to</a:t>
            </a:r>
          </a:p>
          <a:p>
            <a:pPr marL="457200" marR="0" lvl="1" indent="-45720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document any steps and logic during wrangling.</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latin typeface="Times New Roman" panose="02020603050405020304" pitchFamily="18" charset="0"/>
                <a:cs typeface="Times New Roman" panose="02020603050405020304" pitchFamily="18" charset="0"/>
              </a:rPr>
              <a:t>These steps are an iterative process that should yield a clean and usable data set that can then be used for analysis. This process is tedious but rewarding as it allows analysts to get the information they need out of a large set of data that would otherwise be unreadable.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836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45E0503-86C5-9949-6F09-580C9156FA9F}"/>
              </a:ext>
            </a:extLst>
          </p:cNvPr>
          <p:cNvGraphicFramePr>
            <a:graphicFrameLocks noGrp="1"/>
          </p:cNvGraphicFramePr>
          <p:nvPr>
            <p:extLst>
              <p:ext uri="{D42A27DB-BD31-4B8C-83A1-F6EECF244321}">
                <p14:modId xmlns:p14="http://schemas.microsoft.com/office/powerpoint/2010/main" val="3815680566"/>
              </p:ext>
            </p:extLst>
          </p:nvPr>
        </p:nvGraphicFramePr>
        <p:xfrm>
          <a:off x="643467" y="1184363"/>
          <a:ext cx="10905068" cy="4489279"/>
        </p:xfrm>
        <a:graphic>
          <a:graphicData uri="http://schemas.openxmlformats.org/drawingml/2006/table">
            <a:tbl>
              <a:tblPr firstRow="1" bandRow="1"/>
              <a:tblGrid>
                <a:gridCol w="2540698">
                  <a:extLst>
                    <a:ext uri="{9D8B030D-6E8A-4147-A177-3AD203B41FA5}">
                      <a16:colId xmlns:a16="http://schemas.microsoft.com/office/drawing/2014/main" val="1710635868"/>
                    </a:ext>
                  </a:extLst>
                </a:gridCol>
                <a:gridCol w="3028479">
                  <a:extLst>
                    <a:ext uri="{9D8B030D-6E8A-4147-A177-3AD203B41FA5}">
                      <a16:colId xmlns:a16="http://schemas.microsoft.com/office/drawing/2014/main" val="2362608499"/>
                    </a:ext>
                  </a:extLst>
                </a:gridCol>
                <a:gridCol w="3304180">
                  <a:extLst>
                    <a:ext uri="{9D8B030D-6E8A-4147-A177-3AD203B41FA5}">
                      <a16:colId xmlns:a16="http://schemas.microsoft.com/office/drawing/2014/main" val="531167218"/>
                    </a:ext>
                  </a:extLst>
                </a:gridCol>
                <a:gridCol w="2031711">
                  <a:extLst>
                    <a:ext uri="{9D8B030D-6E8A-4147-A177-3AD203B41FA5}">
                      <a16:colId xmlns:a16="http://schemas.microsoft.com/office/drawing/2014/main" val="3765524849"/>
                    </a:ext>
                  </a:extLst>
                </a:gridCol>
              </a:tblGrid>
              <a:tr h="671865">
                <a:tc>
                  <a:txBody>
                    <a:bodyPr/>
                    <a:lstStyle/>
                    <a:p>
                      <a:pPr algn="ctr"/>
                      <a:r>
                        <a:rPr lang="en-IN" sz="2000" b="1">
                          <a:effectLst/>
                          <a:latin typeface="Times New Roman" panose="02020603050405020304" pitchFamily="18" charset="0"/>
                          <a:cs typeface="Times New Roman" panose="02020603050405020304" pitchFamily="18" charset="0"/>
                        </a:rPr>
                        <a:t>Name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a:effectLst/>
                          <a:latin typeface="Times New Roman" panose="02020603050405020304" pitchFamily="18" charset="0"/>
                          <a:cs typeface="Times New Roman" panose="02020603050405020304" pitchFamily="18" charset="0"/>
                        </a:rPr>
                        <a:t>Phone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a:effectLst/>
                          <a:latin typeface="Times New Roman" panose="02020603050405020304" pitchFamily="18" charset="0"/>
                          <a:cs typeface="Times New Roman" panose="02020603050405020304" pitchFamily="18" charset="0"/>
                        </a:rPr>
                        <a:t>Birth date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State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94587757"/>
                  </a:ext>
                </a:extLst>
              </a:tr>
              <a:tr h="671865">
                <a:tc>
                  <a:txBody>
                    <a:bodyPr/>
                    <a:lstStyle/>
                    <a:p>
                      <a:pPr algn="ctr"/>
                      <a:r>
                        <a:rPr lang="en-IN" sz="2000">
                          <a:effectLst/>
                          <a:latin typeface="Times New Roman" panose="02020603050405020304" pitchFamily="18" charset="0"/>
                          <a:cs typeface="Times New Roman" panose="02020603050405020304" pitchFamily="18" charset="0"/>
                        </a:rPr>
                        <a:t>John, Smith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445-881-4478</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August 12, 1989</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Maine</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0702157"/>
                  </a:ext>
                </a:extLst>
              </a:tr>
              <a:tr h="1129954">
                <a:tc>
                  <a:txBody>
                    <a:bodyPr/>
                    <a:lstStyle/>
                    <a:p>
                      <a:pPr algn="ctr"/>
                      <a:r>
                        <a:rPr lang="en-IN" sz="2000">
                          <a:effectLst/>
                          <a:latin typeface="Times New Roman" panose="02020603050405020304" pitchFamily="18" charset="0"/>
                          <a:cs typeface="Times New Roman" panose="02020603050405020304" pitchFamily="18" charset="0"/>
                        </a:rPr>
                        <a:t>Jennifer Tal</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+1-189-456-4513</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11/12/1965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Tx</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70159566"/>
                  </a:ext>
                </a:extLst>
              </a:tr>
              <a:tr h="671865">
                <a:tc>
                  <a:txBody>
                    <a:bodyPr/>
                    <a:lstStyle/>
                    <a:p>
                      <a:pPr algn="ctr"/>
                      <a:r>
                        <a:rPr lang="en-IN" sz="2000">
                          <a:effectLst/>
                          <a:latin typeface="Times New Roman" panose="02020603050405020304" pitchFamily="18" charset="0"/>
                          <a:cs typeface="Times New Roman" panose="02020603050405020304" pitchFamily="18" charset="0"/>
                        </a:rPr>
                        <a:t>Gates, Bill</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(876)546-8165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June 15, 72</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Kansas</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92424475"/>
                  </a:ext>
                </a:extLst>
              </a:tr>
              <a:tr h="671865">
                <a:tc>
                  <a:txBody>
                    <a:bodyPr/>
                    <a:lstStyle/>
                    <a:p>
                      <a:pPr algn="ctr"/>
                      <a:r>
                        <a:rPr lang="en-IN" sz="2000">
                          <a:effectLst/>
                          <a:latin typeface="Times New Roman" panose="02020603050405020304" pitchFamily="18" charset="0"/>
                          <a:cs typeface="Times New Roman" panose="02020603050405020304" pitchFamily="18" charset="0"/>
                        </a:rPr>
                        <a:t>Alan Fitch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5493156648</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2-6-1985</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Oh</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45817213"/>
                  </a:ext>
                </a:extLst>
              </a:tr>
              <a:tr h="671865">
                <a:tc>
                  <a:txBody>
                    <a:bodyPr/>
                    <a:lstStyle/>
                    <a:p>
                      <a:pPr algn="ctr"/>
                      <a:r>
                        <a:rPr lang="en-IN" sz="2000">
                          <a:effectLst/>
                          <a:latin typeface="Times New Roman" panose="02020603050405020304" pitchFamily="18" charset="0"/>
                          <a:cs typeface="Times New Roman" panose="02020603050405020304" pitchFamily="18" charset="0"/>
                        </a:rPr>
                        <a:t>Jacob Alan</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156-4896</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January 3</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Alabama</a:t>
                      </a:r>
                    </a:p>
                  </a:txBody>
                  <a:tcPr marL="152696" marR="152696" marT="76348" marB="76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69839385"/>
                  </a:ext>
                </a:extLst>
              </a:tr>
            </a:tbl>
          </a:graphicData>
        </a:graphic>
      </p:graphicFrame>
      <p:sp>
        <p:nvSpPr>
          <p:cNvPr id="5" name="TextBox 4">
            <a:extLst>
              <a:ext uri="{FF2B5EF4-FFF2-40B4-BE49-F238E27FC236}">
                <a16:creationId xmlns:a16="http://schemas.microsoft.com/office/drawing/2014/main" id="{235CC21E-D4F0-06DE-EAC5-3F9E2A88D46F}"/>
              </a:ext>
            </a:extLst>
          </p:cNvPr>
          <p:cNvSpPr txBox="1"/>
          <p:nvPr/>
        </p:nvSpPr>
        <p:spPr>
          <a:xfrm>
            <a:off x="2318558" y="407516"/>
            <a:ext cx="610402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Starting data</a:t>
            </a:r>
          </a:p>
        </p:txBody>
      </p:sp>
    </p:spTree>
    <p:extLst>
      <p:ext uri="{BB962C8B-B14F-4D97-AF65-F5344CB8AC3E}">
        <p14:creationId xmlns:p14="http://schemas.microsoft.com/office/powerpoint/2010/main" val="403694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2C53206-BDF1-8434-C6F7-F845CF76921D}"/>
              </a:ext>
            </a:extLst>
          </p:cNvPr>
          <p:cNvGraphicFramePr>
            <a:graphicFrameLocks noGrp="1"/>
          </p:cNvGraphicFramePr>
          <p:nvPr>
            <p:extLst>
              <p:ext uri="{D42A27DB-BD31-4B8C-83A1-F6EECF244321}">
                <p14:modId xmlns:p14="http://schemas.microsoft.com/office/powerpoint/2010/main" val="888936476"/>
              </p:ext>
            </p:extLst>
          </p:nvPr>
        </p:nvGraphicFramePr>
        <p:xfrm>
          <a:off x="659950" y="1805666"/>
          <a:ext cx="10645141" cy="3688080"/>
        </p:xfrm>
        <a:graphic>
          <a:graphicData uri="http://schemas.openxmlformats.org/drawingml/2006/table">
            <a:tbl>
              <a:tblPr firstRow="1" bandRow="1"/>
              <a:tblGrid>
                <a:gridCol w="2766060">
                  <a:extLst>
                    <a:ext uri="{9D8B030D-6E8A-4147-A177-3AD203B41FA5}">
                      <a16:colId xmlns:a16="http://schemas.microsoft.com/office/drawing/2014/main" val="2466280216"/>
                    </a:ext>
                  </a:extLst>
                </a:gridCol>
                <a:gridCol w="3185160">
                  <a:extLst>
                    <a:ext uri="{9D8B030D-6E8A-4147-A177-3AD203B41FA5}">
                      <a16:colId xmlns:a16="http://schemas.microsoft.com/office/drawing/2014/main" val="1653711369"/>
                    </a:ext>
                  </a:extLst>
                </a:gridCol>
                <a:gridCol w="2719494">
                  <a:extLst>
                    <a:ext uri="{9D8B030D-6E8A-4147-A177-3AD203B41FA5}">
                      <a16:colId xmlns:a16="http://schemas.microsoft.com/office/drawing/2014/main" val="650039495"/>
                    </a:ext>
                  </a:extLst>
                </a:gridCol>
                <a:gridCol w="1974427">
                  <a:extLst>
                    <a:ext uri="{9D8B030D-6E8A-4147-A177-3AD203B41FA5}">
                      <a16:colId xmlns:a16="http://schemas.microsoft.com/office/drawing/2014/main" val="2167257600"/>
                    </a:ext>
                  </a:extLst>
                </a:gridCol>
              </a:tblGrid>
              <a:tr h="737616">
                <a:tc>
                  <a:txBody>
                    <a:bodyPr/>
                    <a:lstStyle/>
                    <a:p>
                      <a:pPr algn="ctr"/>
                      <a:r>
                        <a:rPr lang="en-IN" sz="2000" b="1" dirty="0">
                          <a:effectLst/>
                          <a:latin typeface="Times New Roman" panose="02020603050405020304" pitchFamily="18" charset="0"/>
                          <a:cs typeface="Times New Roman" panose="02020603050405020304" pitchFamily="18" charset="0"/>
                        </a:rPr>
                        <a:t>Name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Phone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Birth date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2000" b="1" dirty="0">
                          <a:effectLst/>
                          <a:latin typeface="Times New Roman" panose="02020603050405020304" pitchFamily="18" charset="0"/>
                          <a:cs typeface="Times New Roman" panose="02020603050405020304" pitchFamily="18" charset="0"/>
                        </a:rPr>
                        <a:t>State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134327215"/>
                  </a:ext>
                </a:extLst>
              </a:tr>
              <a:tr h="737616">
                <a:tc>
                  <a:txBody>
                    <a:bodyPr/>
                    <a:lstStyle/>
                    <a:p>
                      <a:pPr algn="ctr"/>
                      <a:r>
                        <a:rPr lang="en-IN" sz="2000">
                          <a:effectLst/>
                          <a:latin typeface="Times New Roman" panose="02020603050405020304" pitchFamily="18" charset="0"/>
                          <a:cs typeface="Times New Roman" panose="02020603050405020304" pitchFamily="18" charset="0"/>
                        </a:rPr>
                        <a:t>John Smith</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445-881-4478</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1989-08-12</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Maine</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15924550"/>
                  </a:ext>
                </a:extLst>
              </a:tr>
              <a:tr h="737616">
                <a:tc>
                  <a:txBody>
                    <a:bodyPr/>
                    <a:lstStyle/>
                    <a:p>
                      <a:pPr algn="ctr"/>
                      <a:r>
                        <a:rPr lang="en-IN" sz="2000">
                          <a:effectLst/>
                          <a:latin typeface="Times New Roman" panose="02020603050405020304" pitchFamily="18" charset="0"/>
                          <a:cs typeface="Times New Roman" panose="02020603050405020304" pitchFamily="18" charset="0"/>
                        </a:rPr>
                        <a:t>Jennifer Tal</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189-456-4513</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1965-11-12</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Texas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67420876"/>
                  </a:ext>
                </a:extLst>
              </a:tr>
              <a:tr h="737616">
                <a:tc>
                  <a:txBody>
                    <a:bodyPr/>
                    <a:lstStyle/>
                    <a:p>
                      <a:pPr algn="ctr"/>
                      <a:r>
                        <a:rPr lang="en-IN" sz="2000">
                          <a:effectLst/>
                          <a:latin typeface="Times New Roman" panose="02020603050405020304" pitchFamily="18" charset="0"/>
                          <a:cs typeface="Times New Roman" panose="02020603050405020304" pitchFamily="18" charset="0"/>
                        </a:rPr>
                        <a:t>Bill Gates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876-546-8165</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1972-06-15</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Kansas</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1013810"/>
                  </a:ext>
                </a:extLst>
              </a:tr>
              <a:tr h="737616">
                <a:tc>
                  <a:txBody>
                    <a:bodyPr/>
                    <a:lstStyle/>
                    <a:p>
                      <a:pPr algn="ctr"/>
                      <a:r>
                        <a:rPr lang="en-IN" sz="2000">
                          <a:effectLst/>
                          <a:latin typeface="Times New Roman" panose="02020603050405020304" pitchFamily="18" charset="0"/>
                          <a:cs typeface="Times New Roman" panose="02020603050405020304" pitchFamily="18" charset="0"/>
                        </a:rPr>
                        <a:t>Alan Fitch</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549-315-6648</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a:effectLst/>
                          <a:latin typeface="Times New Roman" panose="02020603050405020304" pitchFamily="18" charset="0"/>
                          <a:cs typeface="Times New Roman" panose="02020603050405020304" pitchFamily="18" charset="0"/>
                        </a:rPr>
                        <a:t>1985-02-06</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IN" sz="2000" dirty="0">
                          <a:effectLst/>
                          <a:latin typeface="Times New Roman" panose="02020603050405020304" pitchFamily="18" charset="0"/>
                          <a:cs typeface="Times New Roman" panose="02020603050405020304" pitchFamily="18" charset="0"/>
                        </a:rPr>
                        <a:t>Ohio</a:t>
                      </a:r>
                    </a:p>
                  </a:txBody>
                  <a:tcPr marL="167640" marR="167640" marT="83820" marB="8382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01320505"/>
                  </a:ext>
                </a:extLst>
              </a:tr>
            </a:tbl>
          </a:graphicData>
        </a:graphic>
      </p:graphicFrame>
      <p:sp>
        <p:nvSpPr>
          <p:cNvPr id="10" name="TextBox 9">
            <a:extLst>
              <a:ext uri="{FF2B5EF4-FFF2-40B4-BE49-F238E27FC236}">
                <a16:creationId xmlns:a16="http://schemas.microsoft.com/office/drawing/2014/main" id="{BD6EC002-BED5-0962-DA3B-7F7250250005}"/>
              </a:ext>
            </a:extLst>
          </p:cNvPr>
          <p:cNvSpPr txBox="1"/>
          <p:nvPr/>
        </p:nvSpPr>
        <p:spPr>
          <a:xfrm>
            <a:off x="2474418" y="707103"/>
            <a:ext cx="610402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Resulting data</a:t>
            </a:r>
          </a:p>
        </p:txBody>
      </p:sp>
    </p:spTree>
    <p:extLst>
      <p:ext uri="{BB962C8B-B14F-4D97-AF65-F5344CB8AC3E}">
        <p14:creationId xmlns:p14="http://schemas.microsoft.com/office/powerpoint/2010/main" val="63126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5DF885-8EFB-607E-4190-659EBFF48F99}"/>
              </a:ext>
            </a:extLst>
          </p:cNvPr>
          <p:cNvSpPr txBox="1"/>
          <p:nvPr/>
        </p:nvSpPr>
        <p:spPr>
          <a:xfrm>
            <a:off x="962527" y="1240676"/>
            <a:ext cx="10539662" cy="4376647"/>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process of detecting and correcting (or removing) corrupt or inaccurate records from a record set, table, or database is known as data cleansing or data cleaning. It also refers to the identification of incomplete, incorrect, inaccurate, or irrelevant parts of the data, followed by the process of replacing, modifying, or deleting the dirty or coarse data. The process of cleaning data can be carried out in an interactive manner using data wrangling tools, or it can be carried out in a batch processing manner using scripting or a data quality firewall.</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64133B-271B-A07D-8C85-C7DF588438E8}"/>
              </a:ext>
            </a:extLst>
          </p:cNvPr>
          <p:cNvSpPr txBox="1"/>
          <p:nvPr/>
        </p:nvSpPr>
        <p:spPr>
          <a:xfrm>
            <a:off x="4852737" y="497122"/>
            <a:ext cx="2759242"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Data Cleaning</a:t>
            </a:r>
            <a:endParaRPr lang="en-IN" sz="2800" b="1" dirty="0">
              <a:solidFill>
                <a:srgbClr val="002060"/>
              </a:solidFill>
            </a:endParaRPr>
          </a:p>
        </p:txBody>
      </p:sp>
    </p:spTree>
    <p:extLst>
      <p:ext uri="{BB962C8B-B14F-4D97-AF65-F5344CB8AC3E}">
        <p14:creationId xmlns:p14="http://schemas.microsoft.com/office/powerpoint/2010/main" val="4261157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62F2B-0220-3155-E961-A8DF4A38B49C}"/>
              </a:ext>
            </a:extLst>
          </p:cNvPr>
          <p:cNvSpPr txBox="1"/>
          <p:nvPr/>
        </p:nvSpPr>
        <p:spPr>
          <a:xfrm>
            <a:off x="577515" y="838521"/>
            <a:ext cx="11405937" cy="4457952"/>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After being cleansed, a data set ought to be consistent with other data sets inside the system that are of a like kind. The discrepancies that were found or eliminated could have been caused initially by user entry errors, by corruption during transmission or storage, or by different data dictionary definitions of comparable entities in separate stores. Alternatively, the inconsistencies could have been generated by distinct data dictionaries. Data validation is different from data cleaning in that validation nearly always results in data being rejected from the system upon entry and is performed at the time of entry as opposed to on batches of data. Data cleaning, on the other hand, is performed on individual records.</a:t>
            </a:r>
          </a:p>
        </p:txBody>
      </p:sp>
    </p:spTree>
    <p:extLst>
      <p:ext uri="{BB962C8B-B14F-4D97-AF65-F5344CB8AC3E}">
        <p14:creationId xmlns:p14="http://schemas.microsoft.com/office/powerpoint/2010/main" val="396279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4AF47-B184-C634-55FB-CA57E9332939}"/>
              </a:ext>
            </a:extLst>
          </p:cNvPr>
          <p:cNvSpPr txBox="1"/>
          <p:nvPr/>
        </p:nvSpPr>
        <p:spPr>
          <a:xfrm>
            <a:off x="637309" y="612845"/>
            <a:ext cx="11249891" cy="6038641"/>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Data models provide a structured way to represent and organize data, allowing for efficient storage, retrieval, and manipulation. These models define how data is connected and how operations can be performed on that data. There are several types of data models used in various applications. Here are some common data models: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Relational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Represents data as tables with rows and columns, where each row is a record and each column is an attribute.</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Relationships between tables are established using keys.</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Examples include SQL-based databases like MySQL, PostgreSQL.</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Hierarchical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Organizes data in a tree-like structure, where each record has a parent-child relationship.</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Suitable for representing parent-child relationships in a natural way.</a:t>
            </a:r>
          </a:p>
          <a:p>
            <a:pPr marL="742950" lvl="1" indent="-285750" algn="just">
              <a:lnSpc>
                <a:spcPct val="150000"/>
              </a:lnSpc>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XML is a common representation of hierarchical data.</a:t>
            </a:r>
          </a:p>
        </p:txBody>
      </p:sp>
      <p:sp>
        <p:nvSpPr>
          <p:cNvPr id="5" name="TextBox 4">
            <a:extLst>
              <a:ext uri="{FF2B5EF4-FFF2-40B4-BE49-F238E27FC236}">
                <a16:creationId xmlns:a16="http://schemas.microsoft.com/office/drawing/2014/main" id="{410232B8-0C16-362A-C05C-57FA0DF6E7AE}"/>
              </a:ext>
            </a:extLst>
          </p:cNvPr>
          <p:cNvSpPr txBox="1"/>
          <p:nvPr/>
        </p:nvSpPr>
        <p:spPr>
          <a:xfrm>
            <a:off x="2909454" y="228354"/>
            <a:ext cx="6096000" cy="461665"/>
          </a:xfrm>
          <a:prstGeom prst="rect">
            <a:avLst/>
          </a:prstGeom>
          <a:noFill/>
        </p:spPr>
        <p:txBody>
          <a:bodyPr wrap="square">
            <a:spAutoFit/>
          </a:bodyPr>
          <a:lstStyle/>
          <a:p>
            <a:pPr algn="ctr"/>
            <a:r>
              <a:rPr lang="en-US" sz="2400" b="1" i="0" dirty="0">
                <a:solidFill>
                  <a:srgbClr val="002060"/>
                </a:solidFill>
                <a:effectLst/>
                <a:latin typeface="Times New Roman" panose="02020603050405020304" pitchFamily="18" charset="0"/>
                <a:cs typeface="Times New Roman" panose="02020603050405020304" pitchFamily="18" charset="0"/>
              </a:rPr>
              <a:t>Data Models </a:t>
            </a:r>
            <a:endParaRPr lang="en-IN" sz="2400" b="1" dirty="0">
              <a:solidFill>
                <a:srgbClr val="002060"/>
              </a:solidFill>
            </a:endParaRPr>
          </a:p>
        </p:txBody>
      </p:sp>
    </p:spTree>
    <p:extLst>
      <p:ext uri="{BB962C8B-B14F-4D97-AF65-F5344CB8AC3E}">
        <p14:creationId xmlns:p14="http://schemas.microsoft.com/office/powerpoint/2010/main" val="252056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3DBCBF-3199-14D3-C4DA-2D3033DEB396}"/>
              </a:ext>
            </a:extLst>
          </p:cNvPr>
          <p:cNvSpPr txBox="1"/>
          <p:nvPr/>
        </p:nvSpPr>
        <p:spPr>
          <a:xfrm>
            <a:off x="465222" y="366238"/>
            <a:ext cx="11197390" cy="6125523"/>
          </a:xfrm>
          <a:prstGeom prst="rect">
            <a:avLst/>
          </a:prstGeom>
          <a:noFill/>
        </p:spPr>
        <p:txBody>
          <a:bodyPr wrap="square">
            <a:spAutoFit/>
          </a:bodyPr>
          <a:lstStyle/>
          <a:p>
            <a:pPr algn="just">
              <a:lnSpc>
                <a:spcPct val="150000"/>
              </a:lnSpc>
            </a:pPr>
            <a:r>
              <a:rPr lang="en-IN" sz="2200" dirty="0">
                <a:latin typeface="Times New Roman" panose="02020603050405020304" pitchFamily="18" charset="0"/>
                <a:cs typeface="Times New Roman" panose="02020603050405020304" pitchFamily="18" charset="0"/>
              </a:rPr>
              <a:t>Eliminating typographical errors or validating and correcting values by comparing them to a predetermined list of entities may be part of the actual process of data cleansing. The validation might be very stringent (for example, rejecting any address that does not have a valid postal code), or it could use fuzzy or approximate string matching (for example, updating records that only partially match known records). Some systems for cleaning data will clean it by cross-checking it with a data set that has already been validated. Enhancing data by including additional information that is relevant to it is a typical step in the process of data cleansing, also known as "data enrichment." For instance, attaching phone numbers to addresses and any other phone numbers that are associated with that address. The process of bringing together data with "various file formats, naming conventions, and columns" and transforming it into one cohesive data set is referred to as data harmonisation (or normalisation). A straightforward illustration of this process is the expansion of abbreviations, such as "</a:t>
            </a:r>
            <a:r>
              <a:rPr lang="en-IN" sz="2200" dirty="0" err="1">
                <a:latin typeface="Times New Roman" panose="02020603050405020304" pitchFamily="18" charset="0"/>
                <a:cs typeface="Times New Roman" panose="02020603050405020304" pitchFamily="18" charset="0"/>
              </a:rPr>
              <a:t>st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rd</a:t>
            </a:r>
            <a:r>
              <a:rPr lang="en-IN" sz="2200" dirty="0">
                <a:latin typeface="Times New Roman" panose="02020603050405020304" pitchFamily="18" charset="0"/>
                <a:cs typeface="Times New Roman" panose="02020603050405020304" pitchFamily="18" charset="0"/>
              </a:rPr>
              <a:t>, etc." to "street, road, etcetera."</a:t>
            </a:r>
          </a:p>
        </p:txBody>
      </p:sp>
    </p:spTree>
    <p:extLst>
      <p:ext uri="{BB962C8B-B14F-4D97-AF65-F5344CB8AC3E}">
        <p14:creationId xmlns:p14="http://schemas.microsoft.com/office/powerpoint/2010/main" val="8305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7EA7BB-3AE3-4E58-66B2-9D3B7056DC97}"/>
              </a:ext>
            </a:extLst>
          </p:cNvPr>
          <p:cNvSpPr txBox="1"/>
          <p:nvPr/>
        </p:nvSpPr>
        <p:spPr>
          <a:xfrm>
            <a:off x="3737810" y="168260"/>
            <a:ext cx="6096000" cy="461665"/>
          </a:xfrm>
          <a:prstGeom prst="rect">
            <a:avLst/>
          </a:prstGeom>
          <a:noFill/>
        </p:spPr>
        <p:txBody>
          <a:bodyPr wrap="square">
            <a:spAutoFit/>
          </a:bodyPr>
          <a:lstStyle/>
          <a:p>
            <a:r>
              <a:rPr lang="en-IN" sz="2400" b="1" i="0" dirty="0">
                <a:solidFill>
                  <a:srgbClr val="002060"/>
                </a:solidFill>
                <a:effectLst/>
                <a:latin typeface="Times New Roman" panose="02020603050405020304" pitchFamily="18" charset="0"/>
                <a:cs typeface="Times New Roman" panose="02020603050405020304" pitchFamily="18" charset="0"/>
              </a:rPr>
              <a:t>Process for data cleaning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E3249EF-550D-AF9B-D840-A260411560D7}"/>
              </a:ext>
            </a:extLst>
          </p:cNvPr>
          <p:cNvSpPr txBox="1"/>
          <p:nvPr/>
        </p:nvSpPr>
        <p:spPr>
          <a:xfrm>
            <a:off x="818147" y="899732"/>
            <a:ext cx="10908631" cy="5576976"/>
          </a:xfrm>
          <a:prstGeom prst="rect">
            <a:avLst/>
          </a:prstGeom>
          <a:noFill/>
        </p:spPr>
        <p:txBody>
          <a:bodyPr wrap="square">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The process of data cleaning involves several steps to identify, handle, and rectify inconsistencies, errors, and inaccuracies in a dataset, making it suitable for analysis. Below is a structured process for data cleaning:</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Understanding the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Gain a comprehensive understanding of the dataset, its variables, and the domain it represents.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Preliminary Data Exploration: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Explore the dataset to identify missing values, duplicates, outliers, and any obvious issues.</a:t>
            </a:r>
          </a:p>
          <a:p>
            <a:pPr algn="just">
              <a:lnSpc>
                <a:spcPct val="150000"/>
              </a:lnSpc>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 Handling Missing Values: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missing values in the dataset and choose an appropriate strategy:</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Imputation: Fill missing values based on mean, median, mode, or other statistical methods.</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Deletion: Remove records or columns with missing values.</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Advanced imputation: Use machine learning models to predict missing values.</a:t>
            </a:r>
          </a:p>
        </p:txBody>
      </p:sp>
    </p:spTree>
    <p:extLst>
      <p:ext uri="{BB962C8B-B14F-4D97-AF65-F5344CB8AC3E}">
        <p14:creationId xmlns:p14="http://schemas.microsoft.com/office/powerpoint/2010/main" val="2971589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1DA7CF-7EB0-E590-232C-C4007AEED1A5}"/>
              </a:ext>
            </a:extLst>
          </p:cNvPr>
          <p:cNvSpPr txBox="1"/>
          <p:nvPr/>
        </p:nvSpPr>
        <p:spPr>
          <a:xfrm>
            <a:off x="497305" y="409679"/>
            <a:ext cx="11518231" cy="603864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Handling Duplicates: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and remove duplicate records to ensure data integrity and accuracy in analysis.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Handling Outliers: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Identify outliers using statistical methods or visualization techniques and choose an appropriate strategy:</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Remove outliers if they are erroneous or irrelevant.</a:t>
            </a:r>
          </a:p>
          <a:p>
            <a:pPr marL="1257300" lvl="2" indent="-34290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Transform outliers using techniques like </a:t>
            </a:r>
            <a:r>
              <a:rPr lang="en-US" sz="2000" b="0" i="0" dirty="0" err="1">
                <a:solidFill>
                  <a:srgbClr val="374151"/>
                </a:solidFill>
                <a:effectLst/>
                <a:latin typeface="Times New Roman" panose="02020603050405020304" pitchFamily="18" charset="0"/>
                <a:cs typeface="Times New Roman" panose="02020603050405020304" pitchFamily="18" charset="0"/>
              </a:rPr>
              <a:t>winsorization</a:t>
            </a:r>
            <a:r>
              <a:rPr lang="en-US" sz="2000" b="0" i="0" dirty="0">
                <a:solidFill>
                  <a:srgbClr val="374151"/>
                </a:solidFill>
                <a:effectLst/>
                <a:latin typeface="Times New Roman" panose="02020603050405020304" pitchFamily="18" charset="0"/>
                <a:cs typeface="Times New Roman" panose="02020603050405020304" pitchFamily="18" charset="0"/>
              </a:rPr>
              <a:t> or log transformation.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Standardizing Data Formats: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Standardize inconsistent data formats such as dates, phone numbers, or addresses to a common format.</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Handling Inconsistencies: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Address inconsistencies in data values (e.g., typos, different representations) by standardizing or correcting them.</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Handling Categorical Data:</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Convert categorical data into numerical values using techniques like one-hot encoding or label encoding.</a:t>
            </a:r>
          </a:p>
        </p:txBody>
      </p:sp>
    </p:spTree>
    <p:extLst>
      <p:ext uri="{BB962C8B-B14F-4D97-AF65-F5344CB8AC3E}">
        <p14:creationId xmlns:p14="http://schemas.microsoft.com/office/powerpoint/2010/main" val="34790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8890532-B661-EBEB-39F3-AC84C7F0D15B}"/>
              </a:ext>
            </a:extLst>
          </p:cNvPr>
          <p:cNvSpPr>
            <a:spLocks noChangeArrowheads="1"/>
          </p:cNvSpPr>
          <p:nvPr/>
        </p:nvSpPr>
        <p:spPr bwMode="auto">
          <a:xfrm>
            <a:off x="545431" y="255534"/>
            <a:ext cx="11101138" cy="634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 Data Type Conversion: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 consistent data types for variables (e.g., numerical, categorical) based on their nature and analysis requirements.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 Binning or Discretization: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 continuous data into bins or categories for easier analysis or to prepare for modeling.</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Feature Scaling:</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Normalize or standardize numerical features to ensure they contribute equally during analysis.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Data Reconciliation: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Verify and reconcile the cleaned dataset with the original dataset to ensure data integrity is maintained.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Data Validation:</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Apply validation rules and checks to ensure that data adheres to specified criteria and constraints.</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95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9422B4-EEC1-FEC9-024A-9BAAEF45FBF6}"/>
              </a:ext>
            </a:extLst>
          </p:cNvPr>
          <p:cNvSpPr txBox="1"/>
          <p:nvPr/>
        </p:nvSpPr>
        <p:spPr>
          <a:xfrm>
            <a:off x="682389" y="655338"/>
            <a:ext cx="11122926" cy="603864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Documenting the Process:</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Keep detailed records of all cleaning steps, transformations, and decisions made during the process for transparency and reproducibility.</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 Data Profiling and Analysis:</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Profile the cleaned dataset to ensure that the data is now ready for analysis.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Conduct exploratory data analysis (EDA) to gain insights and validate the effectiveness of the cleaning process.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16. Iteration and Feedback:</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Iterate through the process based on the analysis results or feedback, and refine the cleaning steps if needed.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following this structured process, you ensure that the data is clean, consistent, and ready for accurate analysis and modeling. Tailor the process to suit the specific characteristics and requirements of your dataset and analysis objectives.</a:t>
            </a:r>
          </a:p>
        </p:txBody>
      </p:sp>
    </p:spTree>
    <p:extLst>
      <p:ext uri="{BB962C8B-B14F-4D97-AF65-F5344CB8AC3E}">
        <p14:creationId xmlns:p14="http://schemas.microsoft.com/office/powerpoint/2010/main" val="3533176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E0F442-A5AD-B8EB-AAE7-DCB9114AAB26}"/>
              </a:ext>
            </a:extLst>
          </p:cNvPr>
          <p:cNvSpPr txBox="1"/>
          <p:nvPr/>
        </p:nvSpPr>
        <p:spPr>
          <a:xfrm>
            <a:off x="4516581" y="428179"/>
            <a:ext cx="3505201" cy="461665"/>
          </a:xfrm>
          <a:prstGeom prst="rect">
            <a:avLst/>
          </a:prstGeom>
          <a:noFill/>
        </p:spPr>
        <p:txBody>
          <a:bodyPr wrap="square">
            <a:spAutoFit/>
          </a:bodyPr>
          <a:lstStyle/>
          <a:p>
            <a:pPr algn="l"/>
            <a:r>
              <a:rPr lang="en-IN" sz="2400" b="1" i="0" dirty="0">
                <a:effectLst/>
                <a:latin typeface="Times New Roman" panose="02020603050405020304" pitchFamily="18" charset="0"/>
                <a:cs typeface="Times New Roman" panose="02020603050405020304" pitchFamily="18" charset="0"/>
              </a:rPr>
              <a:t>Handling Numeric Data</a:t>
            </a:r>
          </a:p>
        </p:txBody>
      </p:sp>
      <p:sp>
        <p:nvSpPr>
          <p:cNvPr id="5" name="TextBox 4">
            <a:extLst>
              <a:ext uri="{FF2B5EF4-FFF2-40B4-BE49-F238E27FC236}">
                <a16:creationId xmlns:a16="http://schemas.microsoft.com/office/drawing/2014/main" id="{19193853-3E41-49C5-384D-D4A72F100525}"/>
              </a:ext>
            </a:extLst>
          </p:cNvPr>
          <p:cNvSpPr txBox="1"/>
          <p:nvPr/>
        </p:nvSpPr>
        <p:spPr>
          <a:xfrm>
            <a:off x="290945" y="889844"/>
            <a:ext cx="11610110"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1. Discretization: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Discretization is the process of transforming continuous numeric variables into discrete categories or bins.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Simplify analysis by reducing the number of unique values.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Prepare data for techniques that work better with categorical variables.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Equal Width Binning: Divide the range of values into equal-sized bins.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Equal Frequency Binning: Divide the data into bins with an equal number of observations in each bin.</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Custom Binning: Create bins based on domain knowledge or specific requirements.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Age Discretization: Grouping ages into categories like 'Child,' 'Adult,' and 'Senior.'</a:t>
            </a:r>
          </a:p>
        </p:txBody>
      </p:sp>
    </p:spTree>
    <p:extLst>
      <p:ext uri="{BB962C8B-B14F-4D97-AF65-F5344CB8AC3E}">
        <p14:creationId xmlns:p14="http://schemas.microsoft.com/office/powerpoint/2010/main" val="3808220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D48A75-9DE9-7FD4-F0AE-7A54B20D3AD0}"/>
              </a:ext>
            </a:extLst>
          </p:cNvPr>
          <p:cNvSpPr txBox="1"/>
          <p:nvPr/>
        </p:nvSpPr>
        <p:spPr>
          <a:xfrm>
            <a:off x="637309" y="512618"/>
            <a:ext cx="10266218"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2. Binarization:</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Binarization is the process of transforming numeric data into binary values (0 or 1) based on a threshold.</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Simplify analysis by converting numerical values into a binary format.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Suitable for algorithms that require binary input.</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Simple Thresholding: Values above the threshold become 1, and below or equal become 0.</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Adaptive Thresholding: Adjust the threshold dynamically based on local properties of the data.</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Converting grayscale image pixels to black (0) or white (1) based on intensity threshold.</a:t>
            </a:r>
          </a:p>
        </p:txBody>
      </p:sp>
    </p:spTree>
    <p:extLst>
      <p:ext uri="{BB962C8B-B14F-4D97-AF65-F5344CB8AC3E}">
        <p14:creationId xmlns:p14="http://schemas.microsoft.com/office/powerpoint/2010/main" val="938584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0690E-0397-3452-72EE-2C3AA986F46B}"/>
              </a:ext>
            </a:extLst>
          </p:cNvPr>
          <p:cNvSpPr txBox="1"/>
          <p:nvPr/>
        </p:nvSpPr>
        <p:spPr>
          <a:xfrm>
            <a:off x="748145" y="224646"/>
            <a:ext cx="10709564" cy="5851217"/>
          </a:xfrm>
          <a:prstGeom prst="rect">
            <a:avLst/>
          </a:prstGeom>
          <a:noFill/>
        </p:spPr>
        <p:txBody>
          <a:bodyPr wrap="square">
            <a:spAutoFit/>
          </a:bodyPr>
          <a:lstStyle/>
          <a:p>
            <a:pPr algn="just">
              <a:lnSpc>
                <a:spcPct val="150000"/>
              </a:lnSpc>
            </a:pPr>
            <a:r>
              <a:rPr lang="en-US" sz="2100" b="1" i="0" dirty="0">
                <a:effectLst/>
                <a:latin typeface="Times New Roman" panose="02020603050405020304" pitchFamily="18" charset="0"/>
                <a:cs typeface="Times New Roman" panose="02020603050405020304" pitchFamily="18" charset="0"/>
              </a:rPr>
              <a:t>3. Normalization:</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Definition</a:t>
            </a:r>
            <a:r>
              <a:rPr lang="en-US" sz="2100" b="0" i="0" dirty="0">
                <a:solidFill>
                  <a:srgbClr val="374151"/>
                </a:solidFill>
                <a:effectLst/>
                <a:latin typeface="Times New Roman" panose="02020603050405020304" pitchFamily="18" charset="0"/>
                <a:cs typeface="Times New Roman" panose="02020603050405020304" pitchFamily="18" charset="0"/>
              </a:rPr>
              <a:t>: Normalization is the process of scaling numerical features to a standard range, typically [0, 1] or [-1, 1].</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Purpose</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Ensure all features contribute equally to the analysis.</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Avoid dominance of one feature due to its larger magnitude.</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Methods</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Min-Max Scaling: Scale data to a specified range using the minimum and maximum values.</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Z-Score Standardization: Transform data to have a mean of 0 and a standard deviation of 1.</a:t>
            </a:r>
          </a:p>
          <a:p>
            <a:pPr algn="just">
              <a:lnSpc>
                <a:spcPct val="150000"/>
              </a:lnSpc>
            </a:pPr>
            <a:r>
              <a:rPr lang="en-US" sz="2100" b="1" i="0" dirty="0">
                <a:solidFill>
                  <a:srgbClr val="374151"/>
                </a:solidFill>
                <a:effectLst/>
                <a:latin typeface="Times New Roman" panose="02020603050405020304" pitchFamily="18" charset="0"/>
                <a:cs typeface="Times New Roman" panose="02020603050405020304" pitchFamily="18" charset="0"/>
              </a:rPr>
              <a:t>Example</a:t>
            </a:r>
            <a:r>
              <a:rPr lang="en-US" sz="21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100" b="0" i="0" dirty="0">
                <a:solidFill>
                  <a:srgbClr val="374151"/>
                </a:solidFill>
                <a:effectLst/>
                <a:latin typeface="Times New Roman" panose="02020603050405020304" pitchFamily="18" charset="0"/>
                <a:cs typeface="Times New Roman" panose="02020603050405020304" pitchFamily="18" charset="0"/>
              </a:rPr>
              <a:t>Scaling exam scores (ranging from 0 to 100) to [0, 1] for uniform comparison.</a:t>
            </a:r>
          </a:p>
        </p:txBody>
      </p:sp>
    </p:spTree>
    <p:extLst>
      <p:ext uri="{BB962C8B-B14F-4D97-AF65-F5344CB8AC3E}">
        <p14:creationId xmlns:p14="http://schemas.microsoft.com/office/powerpoint/2010/main" val="2437565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A9583-6E6A-0EFB-5607-377CC1835A55}"/>
              </a:ext>
            </a:extLst>
          </p:cNvPr>
          <p:cNvSpPr txBox="1"/>
          <p:nvPr/>
        </p:nvSpPr>
        <p:spPr>
          <a:xfrm>
            <a:off x="207818" y="0"/>
            <a:ext cx="11859491" cy="6985054"/>
          </a:xfrm>
          <a:prstGeom prst="rect">
            <a:avLst/>
          </a:prstGeom>
          <a:noFill/>
        </p:spPr>
        <p:txBody>
          <a:bodyPr wrap="square">
            <a:spAutoFit/>
          </a:bodyPr>
          <a:lstStyle/>
          <a:p>
            <a:pPr algn="just">
              <a:lnSpc>
                <a:spcPct val="150000"/>
              </a:lnSpc>
            </a:pPr>
            <a:r>
              <a:rPr lang="en-US" sz="2100" b="1" i="0" dirty="0">
                <a:effectLst/>
                <a:latin typeface="Times New Roman" panose="02020603050405020304" pitchFamily="18" charset="0"/>
                <a:cs typeface="Times New Roman" panose="02020603050405020304" pitchFamily="18" charset="0"/>
              </a:rPr>
              <a:t>4</a:t>
            </a:r>
            <a:r>
              <a:rPr lang="en-US" sz="2000" b="1" i="0" dirty="0">
                <a:effectLst/>
                <a:latin typeface="Times New Roman" panose="02020603050405020304" pitchFamily="18" charset="0"/>
                <a:cs typeface="Times New Roman" panose="02020603050405020304" pitchFamily="18" charset="0"/>
              </a:rPr>
              <a:t>. Data Smoothing: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Data smoothing is the process of removing noise or irregularities from a dataset to reveal underlying patterns.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Purpose</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Enhance signal-to-noise ratio for better analysis.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Make data more interpretable by reducing complexity.</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Methods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Moving Averages: Replace each data point with the average of neighboring points.</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Gaussian Smoothing: Convolve the data with a Gaussian kernel to reduce noise.</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Examples</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Smoothing a stock price time series to visualize trends by applying a moving average.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Measurement of environmental temperature fluctuates due to various factors, causing unwanted noise in the dataset.</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Quarterly sales data for a retail store displays fluctuating trends over time.</a:t>
            </a:r>
          </a:p>
          <a:p>
            <a:pPr marL="742950" lvl="1" indent="-285750" algn="just">
              <a:lnSpc>
                <a:spcPct val="150000"/>
              </a:lnSpc>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biomedical signal (e.g., ECG) contains noise due to electrical interference.</a:t>
            </a:r>
            <a:r>
              <a:rPr lang="en-US" sz="2000" dirty="0">
                <a:solidFill>
                  <a:srgbClr val="374151"/>
                </a:solidFill>
                <a:latin typeface="Times New Roman" panose="02020603050405020304" pitchFamily="18" charset="0"/>
                <a:cs typeface="Times New Roman" panose="02020603050405020304" pitchFamily="18" charset="0"/>
              </a:rPr>
              <a:t> (</a:t>
            </a:r>
            <a:r>
              <a:rPr lang="en-US" sz="2000" dirty="0" err="1">
                <a:solidFill>
                  <a:srgbClr val="374151"/>
                </a:solidFill>
                <a:latin typeface="Times New Roman" panose="02020603050405020304" pitchFamily="18" charset="0"/>
                <a:cs typeface="Times New Roman" panose="02020603050405020304" pitchFamily="18" charset="0"/>
              </a:rPr>
              <a:t>Savitzky-Golay</a:t>
            </a:r>
            <a:r>
              <a:rPr lang="en-US" sz="2000" dirty="0">
                <a:solidFill>
                  <a:srgbClr val="374151"/>
                </a:solidFill>
                <a:latin typeface="Times New Roman" panose="02020603050405020304" pitchFamily="18" charset="0"/>
                <a:cs typeface="Times New Roman" panose="02020603050405020304" pitchFamily="18" charset="0"/>
              </a:rPr>
              <a:t> Smoothing)</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85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6EF654-C03A-4349-5AC9-933B6618590B}"/>
              </a:ext>
            </a:extLst>
          </p:cNvPr>
          <p:cNvSpPr txBox="1"/>
          <p:nvPr/>
        </p:nvSpPr>
        <p:spPr>
          <a:xfrm>
            <a:off x="3144982" y="2371497"/>
            <a:ext cx="6096000" cy="461665"/>
          </a:xfrm>
          <a:prstGeom prst="rect">
            <a:avLst/>
          </a:prstGeom>
          <a:noFill/>
        </p:spPr>
        <p:txBody>
          <a:bodyPr wrap="square">
            <a:spAutoFit/>
          </a:bodyPr>
          <a:lstStyle/>
          <a:p>
            <a:pPr lvl="2"/>
            <a:r>
              <a:rPr lang="en-IN" sz="2400" b="1" i="0" dirty="0">
                <a:effectLst/>
                <a:latin typeface="Times New Roman" panose="02020603050405020304" pitchFamily="18" charset="0"/>
                <a:cs typeface="Times New Roman" panose="02020603050405020304" pitchFamily="18" charset="0"/>
              </a:rPr>
              <a:t>Handling Different Types of Data</a:t>
            </a:r>
          </a:p>
        </p:txBody>
      </p:sp>
    </p:spTree>
    <p:extLst>
      <p:ext uri="{BB962C8B-B14F-4D97-AF65-F5344CB8AC3E}">
        <p14:creationId xmlns:p14="http://schemas.microsoft.com/office/powerpoint/2010/main" val="127475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E2DE10-3BE1-1CDE-924A-1A66C6349475}"/>
              </a:ext>
            </a:extLst>
          </p:cNvPr>
          <p:cNvSpPr txBox="1"/>
          <p:nvPr/>
        </p:nvSpPr>
        <p:spPr>
          <a:xfrm>
            <a:off x="665018" y="391356"/>
            <a:ext cx="11526982" cy="5576976"/>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3. Network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Extends the hierarchical model by allowing multiple parent-child relationships.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Records can have multiple parent and child records.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Less rigid than the hierarchical model.</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Not widely used in practice.</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4. Entity-Relationship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Represents data in terms of entities, their attributes, and the relationships between them.</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Widely used in database design and conceptual modeling.</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5. Object-Oriented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Organizes data into objects, where each object contains data and behavior (methods).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Reflects the structures and behaviors of real-world entities.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Commonly used in object-oriented programming languages and databases.</a:t>
            </a:r>
          </a:p>
        </p:txBody>
      </p:sp>
    </p:spTree>
    <p:extLst>
      <p:ext uri="{BB962C8B-B14F-4D97-AF65-F5344CB8AC3E}">
        <p14:creationId xmlns:p14="http://schemas.microsoft.com/office/powerpoint/2010/main" val="2283116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9DC4A85-2CF6-ADB6-1FFC-E402CAF12DD5}"/>
              </a:ext>
            </a:extLst>
          </p:cNvPr>
          <p:cNvSpPr txBox="1"/>
          <p:nvPr/>
        </p:nvSpPr>
        <p:spPr>
          <a:xfrm>
            <a:off x="387926" y="0"/>
            <a:ext cx="11416143" cy="2806987"/>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1. Dealing with Textual Data:</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Text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Tokenization</a:t>
            </a:r>
            <a:r>
              <a:rPr lang="en-IN" sz="2000" b="0" i="0" dirty="0">
                <a:solidFill>
                  <a:srgbClr val="374151"/>
                </a:solidFill>
                <a:effectLst/>
                <a:latin typeface="Times New Roman" panose="02020603050405020304" pitchFamily="18" charset="0"/>
                <a:cs typeface="Times New Roman" panose="02020603050405020304" pitchFamily="18" charset="0"/>
              </a:rPr>
              <a:t>: Breaking text into smaller units (words, phrases, symbols) known as tokens.</a:t>
            </a:r>
          </a:p>
          <a:p>
            <a:pPr marL="742950" lvl="1" indent="-285750" algn="just">
              <a:lnSpc>
                <a:spcPct val="150000"/>
              </a:lnSpc>
              <a:buFont typeface="Arial" panose="020B0604020202020204" pitchFamily="34" charset="0"/>
              <a:buChar char="•"/>
            </a:pPr>
            <a:r>
              <a:rPr lang="en-IN" sz="2000" b="1" i="0" dirty="0" err="1">
                <a:solidFill>
                  <a:srgbClr val="374151"/>
                </a:solidFill>
                <a:effectLst/>
                <a:latin typeface="Times New Roman" panose="02020603050405020304" pitchFamily="18" charset="0"/>
                <a:cs typeface="Times New Roman" panose="02020603050405020304" pitchFamily="18" charset="0"/>
              </a:rPr>
              <a:t>Stopword</a:t>
            </a:r>
            <a:r>
              <a:rPr lang="en-IN" sz="2000" b="1" i="0" dirty="0">
                <a:solidFill>
                  <a:srgbClr val="374151"/>
                </a:solidFill>
                <a:effectLst/>
                <a:latin typeface="Times New Roman" panose="02020603050405020304" pitchFamily="18" charset="0"/>
                <a:cs typeface="Times New Roman" panose="02020603050405020304" pitchFamily="18" charset="0"/>
              </a:rPr>
              <a:t> Removal</a:t>
            </a:r>
            <a:r>
              <a:rPr lang="en-IN" sz="2000" b="0" i="0" dirty="0">
                <a:solidFill>
                  <a:srgbClr val="374151"/>
                </a:solidFill>
                <a:effectLst/>
                <a:latin typeface="Times New Roman" panose="02020603050405020304" pitchFamily="18" charset="0"/>
                <a:cs typeface="Times New Roman" panose="02020603050405020304" pitchFamily="18" charset="0"/>
              </a:rPr>
              <a:t>: Removing common words (e.g., 'and', 'the') that carry little information.</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Stemming and Lemmatization</a:t>
            </a:r>
            <a:r>
              <a:rPr lang="en-IN" sz="2000" b="0" i="0" dirty="0">
                <a:solidFill>
                  <a:srgbClr val="374151"/>
                </a:solidFill>
                <a:effectLst/>
                <a:latin typeface="Times New Roman" panose="02020603050405020304" pitchFamily="18" charset="0"/>
                <a:cs typeface="Times New Roman" panose="02020603050405020304" pitchFamily="18" charset="0"/>
              </a:rPr>
              <a:t>: Reducing words to their root form (e.g., 'running' to 'run').</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Normalization</a:t>
            </a:r>
            <a:r>
              <a:rPr lang="en-IN" sz="2000" b="0" i="0" dirty="0">
                <a:solidFill>
                  <a:srgbClr val="374151"/>
                </a:solidFill>
                <a:effectLst/>
                <a:latin typeface="Times New Roman" panose="02020603050405020304" pitchFamily="18" charset="0"/>
                <a:cs typeface="Times New Roman" panose="02020603050405020304" pitchFamily="18" charset="0"/>
              </a:rPr>
              <a:t>: Converting text to a standard format (e.g., lowercase).</a:t>
            </a:r>
          </a:p>
        </p:txBody>
      </p:sp>
      <p:sp>
        <p:nvSpPr>
          <p:cNvPr id="12" name="TextBox 11">
            <a:extLst>
              <a:ext uri="{FF2B5EF4-FFF2-40B4-BE49-F238E27FC236}">
                <a16:creationId xmlns:a16="http://schemas.microsoft.com/office/drawing/2014/main" id="{7E6A9BE5-00AB-FA9B-31FC-28B934F9D807}"/>
              </a:ext>
            </a:extLst>
          </p:cNvPr>
          <p:cNvSpPr txBox="1"/>
          <p:nvPr/>
        </p:nvSpPr>
        <p:spPr>
          <a:xfrm>
            <a:off x="387926" y="2538305"/>
            <a:ext cx="11596256" cy="419198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Text Vectorization:</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Bag of Words (</a:t>
            </a:r>
            <a:r>
              <a:rPr lang="en-US" sz="2000" b="1" i="0" dirty="0" err="1">
                <a:solidFill>
                  <a:srgbClr val="374151"/>
                </a:solidFill>
                <a:effectLst/>
                <a:latin typeface="Times New Roman" panose="02020603050405020304" pitchFamily="18" charset="0"/>
                <a:cs typeface="Times New Roman" panose="02020603050405020304" pitchFamily="18" charset="0"/>
              </a:rPr>
              <a:t>BoW</a:t>
            </a:r>
            <a:r>
              <a:rPr lang="en-US" sz="2000" b="1"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Represent text as a matrix of word counts.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Term Frequency-Inverse Document Frequency (TF-IDF)</a:t>
            </a:r>
            <a:r>
              <a:rPr lang="en-US" sz="2000" b="0" i="0" dirty="0">
                <a:solidFill>
                  <a:srgbClr val="374151"/>
                </a:solidFill>
                <a:effectLst/>
                <a:latin typeface="Times New Roman" panose="02020603050405020304" pitchFamily="18" charset="0"/>
                <a:cs typeface="Times New Roman" panose="02020603050405020304" pitchFamily="18" charset="0"/>
              </a:rPr>
              <a:t>: Assign weights to words based on their importance in a document relative to a corpus.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Word Embeddings</a:t>
            </a:r>
            <a:r>
              <a:rPr lang="en-US" sz="2000" b="0" i="0" dirty="0">
                <a:solidFill>
                  <a:srgbClr val="374151"/>
                </a:solidFill>
                <a:effectLst/>
                <a:latin typeface="Times New Roman" panose="02020603050405020304" pitchFamily="18" charset="0"/>
                <a:cs typeface="Times New Roman" panose="02020603050405020304" pitchFamily="18" charset="0"/>
              </a:rPr>
              <a:t>: Represent words as dense vectors capturing semantic relationships (e.g., Word2Vec, </a:t>
            </a:r>
            <a:r>
              <a:rPr lang="en-US" sz="2000" b="0" i="0" dirty="0" err="1">
                <a:solidFill>
                  <a:srgbClr val="374151"/>
                </a:solidFill>
                <a:effectLst/>
                <a:latin typeface="Times New Roman" panose="02020603050405020304" pitchFamily="18" charset="0"/>
                <a:cs typeface="Times New Roman" panose="02020603050405020304" pitchFamily="18" charset="0"/>
              </a:rPr>
              <a:t>GloVe</a:t>
            </a:r>
            <a:r>
              <a:rPr lang="en-US" sz="2000" b="0" i="0" dirty="0">
                <a:solidFill>
                  <a:srgbClr val="374151"/>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effectLst/>
                <a:latin typeface="Times New Roman" panose="02020603050405020304" pitchFamily="18" charset="0"/>
                <a:cs typeface="Times New Roman" panose="02020603050405020304" pitchFamily="18" charset="0"/>
              </a:rPr>
              <a:t>Text Analysis:</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Sentiment Analysis</a:t>
            </a:r>
            <a:r>
              <a:rPr lang="en-US" sz="2000" b="0" i="0" dirty="0">
                <a:solidFill>
                  <a:srgbClr val="374151"/>
                </a:solidFill>
                <a:effectLst/>
                <a:latin typeface="Times New Roman" panose="02020603050405020304" pitchFamily="18" charset="0"/>
                <a:cs typeface="Times New Roman" panose="02020603050405020304" pitchFamily="18" charset="0"/>
              </a:rPr>
              <a:t>: Determine the sentiment (positive, negative, neutral) of text.</a:t>
            </a:r>
          </a:p>
          <a:p>
            <a:pPr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Topic Modeling</a:t>
            </a:r>
            <a:r>
              <a:rPr lang="en-US" sz="2000" b="0" i="0" dirty="0">
                <a:solidFill>
                  <a:srgbClr val="374151"/>
                </a:solidFill>
                <a:effectLst/>
                <a:latin typeface="Times New Roman" panose="02020603050405020304" pitchFamily="18" charset="0"/>
                <a:cs typeface="Times New Roman" panose="02020603050405020304" pitchFamily="18" charset="0"/>
              </a:rPr>
              <a:t>: Identify key topics within a collection of documents (e.g., Latent Dirichlet Allocation, LDA).</a:t>
            </a:r>
          </a:p>
        </p:txBody>
      </p:sp>
    </p:spTree>
    <p:extLst>
      <p:ext uri="{BB962C8B-B14F-4D97-AF65-F5344CB8AC3E}">
        <p14:creationId xmlns:p14="http://schemas.microsoft.com/office/powerpoint/2010/main" val="23007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EF161-A365-4A5A-D3D6-FE16A8B2BF83}"/>
              </a:ext>
            </a:extLst>
          </p:cNvPr>
          <p:cNvSpPr txBox="1"/>
          <p:nvPr/>
        </p:nvSpPr>
        <p:spPr>
          <a:xfrm>
            <a:off x="387926" y="0"/>
            <a:ext cx="11028219"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2. Dealing with Images: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Preprocessing Image Data</a:t>
            </a:r>
            <a:r>
              <a:rPr lang="en-US"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Resizing and Cropping</a:t>
            </a:r>
            <a:r>
              <a:rPr lang="en-US" sz="2000" b="0" i="0" dirty="0">
                <a:solidFill>
                  <a:srgbClr val="374151"/>
                </a:solidFill>
                <a:effectLst/>
                <a:latin typeface="Times New Roman" panose="02020603050405020304" pitchFamily="18" charset="0"/>
                <a:cs typeface="Times New Roman" panose="02020603050405020304" pitchFamily="18" charset="0"/>
              </a:rPr>
              <a:t>: Adjusting images to a standard size for consistency.</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Normalization</a:t>
            </a:r>
            <a:r>
              <a:rPr lang="en-US" sz="2000" b="0" i="0" dirty="0">
                <a:solidFill>
                  <a:srgbClr val="374151"/>
                </a:solidFill>
                <a:effectLst/>
                <a:latin typeface="Times New Roman" panose="02020603050405020304" pitchFamily="18" charset="0"/>
                <a:cs typeface="Times New Roman" panose="02020603050405020304" pitchFamily="18" charset="0"/>
              </a:rPr>
              <a:t>: Scaling pixel values to a specific range (e.g., [0, 1]).</a:t>
            </a:r>
          </a:p>
          <a:p>
            <a:pPr marL="742950" lvl="1" indent="-285750"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Data Augmentation</a:t>
            </a:r>
            <a:r>
              <a:rPr lang="en-US" sz="2000" b="0" i="0" dirty="0">
                <a:solidFill>
                  <a:srgbClr val="374151"/>
                </a:solidFill>
                <a:effectLst/>
                <a:latin typeface="Times New Roman" panose="02020603050405020304" pitchFamily="18" charset="0"/>
                <a:cs typeface="Times New Roman" panose="02020603050405020304" pitchFamily="18" charset="0"/>
              </a:rPr>
              <a:t>: Generating additional training data by applying transformations like rotation, zoom, or flipping.</a:t>
            </a:r>
          </a:p>
        </p:txBody>
      </p:sp>
    </p:spTree>
    <p:extLst>
      <p:ext uri="{BB962C8B-B14F-4D97-AF65-F5344CB8AC3E}">
        <p14:creationId xmlns:p14="http://schemas.microsoft.com/office/powerpoint/2010/main" val="2333206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2996C5-D782-5B47-9B2F-745AC90B05D3}"/>
              </a:ext>
            </a:extLst>
          </p:cNvPr>
          <p:cNvSpPr txBox="1"/>
          <p:nvPr/>
        </p:nvSpPr>
        <p:spPr>
          <a:xfrm>
            <a:off x="595745" y="290946"/>
            <a:ext cx="10889673" cy="2806987"/>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3. Dealing with Audio:</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Audio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Resampling</a:t>
            </a:r>
            <a:r>
              <a:rPr lang="en-IN" sz="2000" b="0" i="0" dirty="0">
                <a:solidFill>
                  <a:srgbClr val="374151"/>
                </a:solidFill>
                <a:effectLst/>
                <a:latin typeface="Times New Roman" panose="02020603050405020304" pitchFamily="18" charset="0"/>
                <a:cs typeface="Times New Roman" panose="02020603050405020304" pitchFamily="18" charset="0"/>
              </a:rPr>
              <a:t>: Standardizing the sampling rate for consistency.</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Spectral Analysis</a:t>
            </a:r>
            <a:r>
              <a:rPr lang="en-IN" sz="2000" b="0" i="0" dirty="0">
                <a:solidFill>
                  <a:srgbClr val="374151"/>
                </a:solidFill>
                <a:effectLst/>
                <a:latin typeface="Times New Roman" panose="02020603050405020304" pitchFamily="18" charset="0"/>
                <a:cs typeface="Times New Roman" panose="02020603050405020304" pitchFamily="18" charset="0"/>
              </a:rPr>
              <a:t>: Transforming audio signals into frequency-domain representations (e.g., spectrograms).</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Mel-Frequency Cepstral Coefficients (MFCCs)</a:t>
            </a:r>
            <a:r>
              <a:rPr lang="en-IN" sz="2000" b="0" i="0" dirty="0">
                <a:solidFill>
                  <a:srgbClr val="374151"/>
                </a:solidFill>
                <a:effectLst/>
                <a:latin typeface="Times New Roman" panose="02020603050405020304" pitchFamily="18" charset="0"/>
                <a:cs typeface="Times New Roman" panose="02020603050405020304" pitchFamily="18" charset="0"/>
              </a:rPr>
              <a:t>: Extracting features for audio analysis.</a:t>
            </a:r>
          </a:p>
        </p:txBody>
      </p:sp>
      <p:sp>
        <p:nvSpPr>
          <p:cNvPr id="5" name="TextBox 4">
            <a:extLst>
              <a:ext uri="{FF2B5EF4-FFF2-40B4-BE49-F238E27FC236}">
                <a16:creationId xmlns:a16="http://schemas.microsoft.com/office/drawing/2014/main" id="{62C2FF8D-01E0-A867-1F55-49E20A63BE5D}"/>
              </a:ext>
            </a:extLst>
          </p:cNvPr>
          <p:cNvSpPr txBox="1"/>
          <p:nvPr/>
        </p:nvSpPr>
        <p:spPr>
          <a:xfrm>
            <a:off x="595745" y="3463636"/>
            <a:ext cx="8160328" cy="1421992"/>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Recurrent Neural Networks (RNNs):</a:t>
            </a:r>
          </a:p>
          <a:p>
            <a:pPr lvl="1"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Architecture</a:t>
            </a:r>
            <a:r>
              <a:rPr lang="en-US" sz="2000" b="0" i="0" dirty="0">
                <a:solidFill>
                  <a:srgbClr val="374151"/>
                </a:solidFill>
                <a:effectLst/>
                <a:latin typeface="Times New Roman" panose="02020603050405020304" pitchFamily="18" charset="0"/>
                <a:cs typeface="Times New Roman" panose="02020603050405020304" pitchFamily="18" charset="0"/>
              </a:rPr>
              <a:t>: RNNs are used for sequential data like audio and text.</a:t>
            </a:r>
          </a:p>
          <a:p>
            <a:pPr lvl="1" algn="just">
              <a:lnSpc>
                <a:spcPct val="150000"/>
              </a:lnSpc>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Applications</a:t>
            </a:r>
            <a:r>
              <a:rPr lang="en-US" sz="2000" b="0" i="0" dirty="0">
                <a:solidFill>
                  <a:srgbClr val="374151"/>
                </a:solidFill>
                <a:effectLst/>
                <a:latin typeface="Times New Roman" panose="02020603050405020304" pitchFamily="18" charset="0"/>
                <a:cs typeface="Times New Roman" panose="02020603050405020304" pitchFamily="18" charset="0"/>
              </a:rPr>
              <a:t>: Speech recognition, language modeling.</a:t>
            </a:r>
          </a:p>
        </p:txBody>
      </p:sp>
    </p:spTree>
    <p:extLst>
      <p:ext uri="{BB962C8B-B14F-4D97-AF65-F5344CB8AC3E}">
        <p14:creationId xmlns:p14="http://schemas.microsoft.com/office/powerpoint/2010/main" val="3298483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A9C23-8D97-2E64-4088-61B4E3CF7558}"/>
              </a:ext>
            </a:extLst>
          </p:cNvPr>
          <p:cNvSpPr txBox="1"/>
          <p:nvPr/>
        </p:nvSpPr>
        <p:spPr>
          <a:xfrm>
            <a:off x="484908" y="457200"/>
            <a:ext cx="9961419" cy="4653646"/>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4. Dealing with Video:</a:t>
            </a:r>
          </a:p>
          <a:p>
            <a:pPr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Preprocessing Video Data</a:t>
            </a:r>
            <a:r>
              <a:rPr lang="en-IN" sz="20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Frame Sampling</a:t>
            </a:r>
            <a:r>
              <a:rPr lang="en-IN" sz="2000" b="0" i="0" dirty="0">
                <a:solidFill>
                  <a:srgbClr val="374151"/>
                </a:solidFill>
                <a:effectLst/>
                <a:latin typeface="Times New Roman" panose="02020603050405020304" pitchFamily="18" charset="0"/>
                <a:cs typeface="Times New Roman" panose="02020603050405020304" pitchFamily="18" charset="0"/>
              </a:rPr>
              <a:t>: Extracting frames at a fixed interval to reduce data size.</a:t>
            </a:r>
          </a:p>
          <a:p>
            <a:pPr marL="742950" lvl="1" indent="-285750" algn="just">
              <a:lnSpc>
                <a:spcPct val="150000"/>
              </a:lnSpc>
              <a:buFont typeface="Arial" panose="020B0604020202020204" pitchFamily="34" charset="0"/>
              <a:buChar char="•"/>
            </a:pPr>
            <a:r>
              <a:rPr lang="en-IN" sz="2000" b="1" i="0" dirty="0">
                <a:solidFill>
                  <a:srgbClr val="374151"/>
                </a:solidFill>
                <a:effectLst/>
                <a:latin typeface="Times New Roman" panose="02020603050405020304" pitchFamily="18" charset="0"/>
                <a:cs typeface="Times New Roman" panose="02020603050405020304" pitchFamily="18" charset="0"/>
              </a:rPr>
              <a:t>Video to Images</a:t>
            </a:r>
            <a:r>
              <a:rPr lang="en-IN" sz="2000" b="0" i="0" dirty="0">
                <a:solidFill>
                  <a:srgbClr val="374151"/>
                </a:solidFill>
                <a:effectLst/>
                <a:latin typeface="Times New Roman" panose="02020603050405020304" pitchFamily="18" charset="0"/>
                <a:cs typeface="Times New Roman" panose="02020603050405020304" pitchFamily="18" charset="0"/>
              </a:rPr>
              <a:t>: Converting videos into a sequence of images for analysis.</a:t>
            </a:r>
          </a:p>
          <a:p>
            <a:pPr marL="742950" lvl="1" indent="-285750" algn="just">
              <a:lnSpc>
                <a:spcPct val="150000"/>
              </a:lnSpc>
              <a:buFont typeface="Arial" panose="020B0604020202020204" pitchFamily="34" charset="0"/>
              <a:buChar char="•"/>
            </a:pPr>
            <a:r>
              <a:rPr lang="en-US" sz="2000" b="1" dirty="0">
                <a:solidFill>
                  <a:srgbClr val="374151"/>
                </a:solidFill>
                <a:latin typeface="Times New Roman" panose="02020603050405020304" pitchFamily="18" charset="0"/>
                <a:cs typeface="Times New Roman" panose="02020603050405020304" pitchFamily="18" charset="0"/>
              </a:rPr>
              <a:t>Frame Preprocessing: </a:t>
            </a:r>
            <a:r>
              <a:rPr lang="en-US" sz="2000" b="0" i="0" dirty="0">
                <a:solidFill>
                  <a:srgbClr val="374151"/>
                </a:solidFill>
                <a:effectLst/>
                <a:latin typeface="Times New Roman" panose="02020603050405020304" pitchFamily="18" charset="0"/>
                <a:cs typeface="Times New Roman" panose="02020603050405020304" pitchFamily="18" charset="0"/>
              </a:rPr>
              <a:t>Apply image preprocessing techniques to video frames.</a:t>
            </a:r>
            <a:endParaRPr lang="en-IN" sz="2000" dirty="0">
              <a:solidFill>
                <a:srgbClr val="374151"/>
              </a:solidFill>
              <a:latin typeface="Times New Roman" panose="02020603050405020304" pitchFamily="18" charset="0"/>
              <a:cs typeface="Times New Roman" panose="02020603050405020304" pitchFamily="18" charset="0"/>
            </a:endParaRPr>
          </a:p>
          <a:p>
            <a:pPr lvl="1" algn="just">
              <a:lnSpc>
                <a:spcPct val="150000"/>
              </a:lnSpc>
            </a:pPr>
            <a:endParaRPr lang="en-IN" sz="2000" b="1" dirty="0">
              <a:solidFill>
                <a:srgbClr val="374151"/>
              </a:solidFill>
              <a:latin typeface="Times New Roman" panose="02020603050405020304" pitchFamily="18" charset="0"/>
              <a:cs typeface="Times New Roman" panose="02020603050405020304" pitchFamily="18" charset="0"/>
            </a:endParaRPr>
          </a:p>
          <a:p>
            <a:pPr marL="0" lvl="1" algn="just">
              <a:lnSpc>
                <a:spcPct val="150000"/>
              </a:lnSpc>
            </a:pPr>
            <a:r>
              <a:rPr lang="en-US" sz="2000" b="1" dirty="0">
                <a:solidFill>
                  <a:srgbClr val="374151"/>
                </a:solidFill>
                <a:latin typeface="Times New Roman" panose="02020603050405020304" pitchFamily="18" charset="0"/>
                <a:cs typeface="Times New Roman" panose="02020603050405020304" pitchFamily="18" charset="0"/>
              </a:rPr>
              <a:t>Video Analysis:</a:t>
            </a:r>
          </a:p>
          <a:p>
            <a:pPr lvl="1"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Action Recognition: </a:t>
            </a:r>
            <a:r>
              <a:rPr lang="en-US" sz="2000" dirty="0">
                <a:solidFill>
                  <a:srgbClr val="374151"/>
                </a:solidFill>
                <a:latin typeface="Times New Roman" panose="02020603050405020304" pitchFamily="18" charset="0"/>
                <a:cs typeface="Times New Roman" panose="02020603050405020304" pitchFamily="18" charset="0"/>
              </a:rPr>
              <a:t>Identify actions or movements in video sequences.</a:t>
            </a:r>
          </a:p>
          <a:p>
            <a:pPr lvl="1"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Object Detection: </a:t>
            </a:r>
            <a:r>
              <a:rPr lang="en-US" sz="2000" dirty="0">
                <a:solidFill>
                  <a:srgbClr val="374151"/>
                </a:solidFill>
                <a:latin typeface="Times New Roman" panose="02020603050405020304" pitchFamily="18" charset="0"/>
                <a:cs typeface="Times New Roman" panose="02020603050405020304" pitchFamily="18" charset="0"/>
              </a:rPr>
              <a:t>Detect and track objects within video frames.</a:t>
            </a:r>
            <a:endParaRPr lang="en-IN" sz="2000" dirty="0">
              <a:solidFill>
                <a:srgbClr val="374151"/>
              </a:solidFill>
              <a:latin typeface="Times New Roman" panose="02020603050405020304" pitchFamily="18" charset="0"/>
              <a:cs typeface="Times New Roman" panose="02020603050405020304" pitchFamily="18" charset="0"/>
            </a:endParaRPr>
          </a:p>
          <a:p>
            <a:pPr lvl="1" algn="just">
              <a:lnSpc>
                <a:spcPct val="150000"/>
              </a:lnSpc>
            </a:pPr>
            <a:r>
              <a:rPr lang="en-IN" sz="2000" b="1" i="0" dirty="0">
                <a:solidFill>
                  <a:srgbClr val="374151"/>
                </a:solidFill>
                <a:effectLst/>
                <a:latin typeface="Times New Roman" panose="02020603050405020304" pitchFamily="18" charset="0"/>
                <a:cs typeface="Times New Roman" panose="02020603050405020304" pitchFamily="18" charset="0"/>
              </a:rPr>
              <a:t>Optical Flow</a:t>
            </a:r>
            <a:r>
              <a:rPr lang="en-IN" sz="2000" b="0" i="0" dirty="0">
                <a:solidFill>
                  <a:srgbClr val="374151"/>
                </a:solidFill>
                <a:effectLst/>
                <a:latin typeface="Times New Roman" panose="02020603050405020304" pitchFamily="18" charset="0"/>
                <a:cs typeface="Times New Roman" panose="02020603050405020304" pitchFamily="18" charset="0"/>
              </a:rPr>
              <a:t>: Analysing motion between frames for action recognition.</a:t>
            </a:r>
          </a:p>
        </p:txBody>
      </p:sp>
    </p:spTree>
    <p:extLst>
      <p:ext uri="{BB962C8B-B14F-4D97-AF65-F5344CB8AC3E}">
        <p14:creationId xmlns:p14="http://schemas.microsoft.com/office/powerpoint/2010/main" val="1262962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CBC97-482F-A493-9FFB-1D082C59F406}"/>
              </a:ext>
            </a:extLst>
          </p:cNvPr>
          <p:cNvSpPr txBox="1"/>
          <p:nvPr/>
        </p:nvSpPr>
        <p:spPr>
          <a:xfrm>
            <a:off x="568036" y="113576"/>
            <a:ext cx="11111346" cy="6038641"/>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5. Managing Categorical Attributes: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Encoding Categorical Data:</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One-Hot Encoding: Create binary columns for each category.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Label Encoding: Assign a unique integer to each category.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Embedding: Map categorical variables to continuous vectors.</a:t>
            </a:r>
          </a:p>
          <a:p>
            <a:pPr lvl="1" algn="just">
              <a:lnSpc>
                <a:spcPct val="150000"/>
              </a:lnSpc>
              <a:buFont typeface="Arial" panose="020B0604020202020204" pitchFamily="34" charset="0"/>
              <a:buChar char="•"/>
            </a:pPr>
            <a:endParaRPr lang="en-US" sz="20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Dealing with High Cardinality: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Feature Engineering: Aggregate or transform categorical variables to reduce dimensionality.</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Frequency-Based Encoding: Encode categories based on their frequency in the dataset.</a:t>
            </a:r>
          </a:p>
          <a:p>
            <a:pPr lvl="1" algn="just">
              <a:lnSpc>
                <a:spcPct val="150000"/>
              </a:lnSpc>
              <a:buFont typeface="Arial" panose="020B0604020202020204" pitchFamily="34" charset="0"/>
              <a:buChar char="•"/>
            </a:pPr>
            <a:endParaRPr lang="en-US" sz="200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Handling Ordinal Data:</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Ordinal Encoding: Assign integers to categories based on their inherent order.</a:t>
            </a:r>
          </a:p>
          <a:p>
            <a:pPr lvl="1" algn="just">
              <a:lnSpc>
                <a:spcPct val="150000"/>
              </a:lnSpc>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Custom Encoding: Create custom mapping functions for ordinal attributes.</a:t>
            </a:r>
            <a:endParaRPr lang="en-IN" sz="200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09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321E9-6C68-2787-4C99-DE2ACD9E8791}"/>
              </a:ext>
            </a:extLst>
          </p:cNvPr>
          <p:cNvSpPr txBox="1"/>
          <p:nvPr/>
        </p:nvSpPr>
        <p:spPr>
          <a:xfrm>
            <a:off x="346363" y="221673"/>
            <a:ext cx="11499273" cy="188365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6. Document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Stores data in a document format (e.g., JSON, BSON, XML).</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Suitable for semi-structured or unstructured data.</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Document-oriented databases like MongoDB use this model.</a:t>
            </a:r>
          </a:p>
        </p:txBody>
      </p:sp>
      <p:sp>
        <p:nvSpPr>
          <p:cNvPr id="8" name="TextBox 7">
            <a:extLst>
              <a:ext uri="{FF2B5EF4-FFF2-40B4-BE49-F238E27FC236}">
                <a16:creationId xmlns:a16="http://schemas.microsoft.com/office/drawing/2014/main" id="{FF85E3EC-D9DF-2A59-60CC-30E63960033E}"/>
              </a:ext>
            </a:extLst>
          </p:cNvPr>
          <p:cNvSpPr txBox="1"/>
          <p:nvPr/>
        </p:nvSpPr>
        <p:spPr>
          <a:xfrm>
            <a:off x="457200" y="2352014"/>
            <a:ext cx="9947564" cy="3730317"/>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7. Key-Value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Stores data as a collection of key-value pairs.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Fast and efficient for simple retrieval operations.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in distributed systems and caching mechanisms.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8. Time Series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Specifically designed to handle time-ordered data.</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for storing data collected over time, such as stock prices, weather data, or sensor readings.</a:t>
            </a:r>
          </a:p>
        </p:txBody>
      </p:sp>
    </p:spTree>
    <p:extLst>
      <p:ext uri="{BB962C8B-B14F-4D97-AF65-F5344CB8AC3E}">
        <p14:creationId xmlns:p14="http://schemas.microsoft.com/office/powerpoint/2010/main" val="24216835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2BEF4D-788B-F74F-E33F-F00D4FF889F7}"/>
              </a:ext>
            </a:extLst>
          </p:cNvPr>
          <p:cNvSpPr txBox="1"/>
          <p:nvPr/>
        </p:nvSpPr>
        <p:spPr>
          <a:xfrm>
            <a:off x="803563" y="723590"/>
            <a:ext cx="11042073" cy="5115311"/>
          </a:xfrm>
          <a:prstGeom prst="rect">
            <a:avLst/>
          </a:prstGeom>
          <a:noFill/>
        </p:spPr>
        <p:txBody>
          <a:bodyPr wrap="square">
            <a:spAutoFit/>
          </a:bodyPr>
          <a:lstStyle/>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9. Graph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Represents data as graphs, consisting of nodes and edges.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Ideal for modeling relationships and connections between entities.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Used in social networks, recommendation systems, and network analysis.</a:t>
            </a:r>
          </a:p>
          <a:p>
            <a:pPr algn="just">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10. Multi-dimensional Data Model: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Organizes data into multiple dimensions, allowing for OLAP operations.</a:t>
            </a:r>
          </a:p>
          <a:p>
            <a:pPr marL="800100" lvl="1" indent="-342900" algn="just">
              <a:lnSpc>
                <a:spcPct val="150000"/>
              </a:lnSpc>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Commonly used for data warehousing and business intelligence applications.</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Understanding and selecting the appropriate data model for a specific application or system is critical for efficient data management, querying, and analysis. The choice of data model depends on the nature of the data, the application requirements, and the ease of representation and manipulation.</a:t>
            </a:r>
          </a:p>
        </p:txBody>
      </p:sp>
    </p:spTree>
    <p:extLst>
      <p:ext uri="{BB962C8B-B14F-4D97-AF65-F5344CB8AC3E}">
        <p14:creationId xmlns:p14="http://schemas.microsoft.com/office/powerpoint/2010/main" val="274334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9957-CC50-3626-EB97-838A98857DCF}"/>
              </a:ext>
            </a:extLst>
          </p:cNvPr>
          <p:cNvSpPr txBox="1"/>
          <p:nvPr/>
        </p:nvSpPr>
        <p:spPr>
          <a:xfrm>
            <a:off x="512618" y="526473"/>
            <a:ext cx="11166764" cy="579967"/>
          </a:xfrm>
          <a:prstGeom prst="rect">
            <a:avLst/>
          </a:prstGeom>
          <a:noFill/>
        </p:spPr>
        <p:txBody>
          <a:bodyPr wrap="square">
            <a:spAutoFit/>
          </a:bodyPr>
          <a:lstStyle/>
          <a:p>
            <a:pPr algn="ctr">
              <a:lnSpc>
                <a:spcPct val="150000"/>
              </a:lnSpc>
            </a:pPr>
            <a:r>
              <a:rPr lang="en-US" sz="2400" b="1" i="0" dirty="0">
                <a:solidFill>
                  <a:srgbClr val="374151"/>
                </a:solidFill>
                <a:effectLst/>
                <a:latin typeface="Times New Roman" panose="02020603050405020304" pitchFamily="18" charset="0"/>
                <a:cs typeface="Times New Roman" panose="02020603050405020304" pitchFamily="18" charset="0"/>
              </a:rPr>
              <a:t>Types of Data Models</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01603A-7FDD-ACBA-18BD-8C8E187E3CF5}"/>
              </a:ext>
            </a:extLst>
          </p:cNvPr>
          <p:cNvSpPr txBox="1"/>
          <p:nvPr/>
        </p:nvSpPr>
        <p:spPr>
          <a:xfrm>
            <a:off x="872837" y="1344452"/>
            <a:ext cx="9739746" cy="3753400"/>
          </a:xfrm>
          <a:prstGeom prst="rect">
            <a:avLst/>
          </a:prstGeom>
          <a:noFill/>
        </p:spPr>
        <p:txBody>
          <a:bodyPr wrap="square">
            <a:spAutoFit/>
          </a:bodyPr>
          <a:lstStyle/>
          <a:p>
            <a:pPr algn="just">
              <a:lnSpc>
                <a:spcPct val="200000"/>
              </a:lnSpc>
            </a:pPr>
            <a:r>
              <a:rPr lang="en-US" sz="2200" b="1" dirty="0">
                <a:solidFill>
                  <a:srgbClr val="374151"/>
                </a:solidFill>
                <a:latin typeface="Times New Roman" panose="02020603050405020304" pitchFamily="18" charset="0"/>
                <a:cs typeface="Times New Roman" panose="02020603050405020304" pitchFamily="18" charset="0"/>
              </a:rPr>
              <a:t>Purpose of Data Models: </a:t>
            </a:r>
          </a:p>
          <a:p>
            <a:pPr algn="just">
              <a:lnSpc>
                <a:spcPct val="200000"/>
              </a:lnSpc>
            </a:pPr>
            <a:r>
              <a:rPr lang="en-US" sz="2000" dirty="0">
                <a:solidFill>
                  <a:srgbClr val="374151"/>
                </a:solidFill>
                <a:latin typeface="Times New Roman" panose="02020603050405020304" pitchFamily="18" charset="0"/>
                <a:cs typeface="Times New Roman" panose="02020603050405020304" pitchFamily="18" charset="0"/>
              </a:rPr>
              <a:t>Provide a clear, structured representation of the data and its relationships.</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Assist in database design, ensuring data integrity and consistency.</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Facilitate communication between stakeholders involved in data management and system development.</a:t>
            </a:r>
          </a:p>
          <a:p>
            <a:pPr marL="342900" indent="-342900" algn="just">
              <a:lnSpc>
                <a:spcPct val="200000"/>
              </a:lnSpc>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Guide the implementation of databases and information systems.</a:t>
            </a:r>
          </a:p>
        </p:txBody>
      </p:sp>
    </p:spTree>
    <p:extLst>
      <p:ext uri="{BB962C8B-B14F-4D97-AF65-F5344CB8AC3E}">
        <p14:creationId xmlns:p14="http://schemas.microsoft.com/office/powerpoint/2010/main" val="139736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Freeform: Shape 10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1" name="Rectangle 10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291880" y="2582652"/>
            <a:ext cx="3591306" cy="3207258"/>
          </a:xfrm>
          <a:prstGeom prst="rect">
            <a:avLst/>
          </a:prstGeom>
        </p:spPr>
        <p:txBody>
          <a:bodyPr vert="horz" lIns="91440" tIns="45720" rIns="91440" bIns="45720" rtlCol="0" anchor="t">
            <a:normAutofit fontScale="92500" lnSpcReduction="20000"/>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Relational Data Model:</a:t>
            </a:r>
            <a:r>
              <a:rPr lang="en-US" sz="2000" b="0" i="0" dirty="0">
                <a:effectLst/>
                <a:latin typeface="Times New Roman" panose="02020603050405020304" pitchFamily="18" charset="0"/>
                <a:cs typeface="Times New Roman" panose="02020603050405020304" pitchFamily="18" charset="0"/>
              </a:rPr>
              <a:t> Represents data as tables (relations) consisting of rows and columns. It's widely used in databases and follows the principles of relational algebra.</a:t>
            </a:r>
          </a:p>
        </p:txBody>
      </p:sp>
      <p:pic>
        <p:nvPicPr>
          <p:cNvPr id="1028" name="Picture 4" descr="Relational Data Model, Semantic Data Model">
            <a:extLst>
              <a:ext uri="{FF2B5EF4-FFF2-40B4-BE49-F238E27FC236}">
                <a16:creationId xmlns:a16="http://schemas.microsoft.com/office/drawing/2014/main" id="{EFF04502-5B19-8956-529B-F0AD0DFF78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27212" y="803564"/>
            <a:ext cx="7505392" cy="496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6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3"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E279957-CC50-3626-EB97-838A98857DCF}"/>
              </a:ext>
            </a:extLst>
          </p:cNvPr>
          <p:cNvSpPr txBox="1"/>
          <p:nvPr/>
        </p:nvSpPr>
        <p:spPr>
          <a:xfrm>
            <a:off x="-37035" y="2443480"/>
            <a:ext cx="4446529" cy="3592668"/>
          </a:xfrm>
          <a:prstGeom prst="rect">
            <a:avLst/>
          </a:prstGeom>
        </p:spPr>
        <p:txBody>
          <a:bodyPr vert="horz" lIns="91440" tIns="45720" rIns="91440" bIns="45720" rtlCol="0" anchor="t">
            <a:noAutofit/>
          </a:bodyPr>
          <a:lstStyle/>
          <a:p>
            <a:pPr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Types of Data Models</a:t>
            </a:r>
            <a:endParaRPr lang="en-US" sz="2000" b="0" i="0" dirty="0">
              <a:effectLst/>
              <a:latin typeface="Times New Roman" panose="02020603050405020304" pitchFamily="18" charset="0"/>
              <a:cs typeface="Times New Roman" panose="02020603050405020304" pitchFamily="18" charset="0"/>
            </a:endParaRPr>
          </a:p>
          <a:p>
            <a:pPr marL="742950" lvl="1" indent="-228600" algn="just">
              <a:lnSpc>
                <a:spcPct val="150000"/>
              </a:lnSpc>
              <a:spcAft>
                <a:spcPts val="6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Hierarchical Data Model:</a:t>
            </a:r>
            <a:r>
              <a:rPr lang="en-US" sz="2000" b="0" i="0" dirty="0">
                <a:effectLst/>
                <a:latin typeface="Times New Roman" panose="02020603050405020304" pitchFamily="18" charset="0"/>
                <a:cs typeface="Times New Roman" panose="02020603050405020304" pitchFamily="18" charset="0"/>
              </a:rPr>
              <a:t> Represents data as a tree-like structure, where each record has a parent and zero or more children. (IBM's Information Management System (IMS))</a:t>
            </a:r>
          </a:p>
        </p:txBody>
      </p:sp>
      <p:pic>
        <p:nvPicPr>
          <p:cNvPr id="6146" name="Picture 2" descr="Hierarchy Data Model, Network Data Model">
            <a:extLst>
              <a:ext uri="{FF2B5EF4-FFF2-40B4-BE49-F238E27FC236}">
                <a16:creationId xmlns:a16="http://schemas.microsoft.com/office/drawing/2014/main" id="{B3D8762F-D744-93DE-CBD1-DFB041D4C9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4831" y="1884218"/>
            <a:ext cx="7624203" cy="314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41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2903</TotalTime>
  <Words>4814</Words>
  <Application>Microsoft Office PowerPoint</Application>
  <PresentationFormat>Widescreen</PresentationFormat>
  <Paragraphs>383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HP</cp:lastModifiedBy>
  <cp:revision>79</cp:revision>
  <dcterms:created xsi:type="dcterms:W3CDTF">2023-07-24T06:36:56Z</dcterms:created>
  <dcterms:modified xsi:type="dcterms:W3CDTF">2023-12-09T13:24:07Z</dcterms:modified>
</cp:coreProperties>
</file>