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8" r:id="rId7"/>
    <p:sldId id="281" r:id="rId8"/>
    <p:sldId id="289" r:id="rId9"/>
    <p:sldId id="290" r:id="rId10"/>
    <p:sldId id="282" r:id="rId11"/>
    <p:sldId id="287"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5D4-9652-88F9-A96E-63A0F7A44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00D93-0CEE-CCE5-FFCC-FD5393E0B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5F8488-7269-D38B-BF33-FCCA278B7363}"/>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C8FBCB71-88F9-F00B-FAC2-00869E6C6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E8A64-C008-15F2-A35B-70A0DAF8F5B9}"/>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55921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080-E893-E080-3038-27EDFEE29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F3A1B-F3DF-1AA6-B2C4-37F8B3AFC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47DC3-76D7-78DF-88FB-E8CFBBC2139D}"/>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C916E6D5-22B9-10F9-DDA9-4121DADA8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75250-A2D1-3D08-A0F3-BE043E17424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4560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B2FF0-88BF-7A24-66B9-9150106A58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53F36-3FC0-E106-5BE0-2BD7C947C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113C8-9DA3-451C-64C2-3C9638F5FB51}"/>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4C56DF46-DB9F-C3A6-6E7B-19984CC75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9D51D-1962-D754-D2F4-956D56178176}"/>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82462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FD07-E512-ECE1-CA80-A778172FE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5BC74-9A5F-7489-B3CE-D699D978F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DD854-5AD8-2698-292C-639F7CF221AC}"/>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BE4146E3-59BE-9786-4475-BB0CD60C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2E016-0540-E13D-7FDA-62A54376418F}"/>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3084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A23B-0108-09BD-DFC5-F702B30CC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0ED2B-D887-72F2-6508-B1634029E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173E-2253-BB8D-A5F6-6F77D05E91B9}"/>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3DFA2E72-6FDF-B0E9-4BC6-274C7D125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55519-A365-B17D-A850-3AFE1BB7256B}"/>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50759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D2F-2DD5-5EA5-57CF-3385217A8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C6BC-DDB6-65DE-1F45-64A43A3B2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D48256-7B2A-B7B4-64DF-F8090DC47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3F0BE-E318-83AC-2D76-A7D79EF05669}"/>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6" name="Footer Placeholder 5">
            <a:extLst>
              <a:ext uri="{FF2B5EF4-FFF2-40B4-BE49-F238E27FC236}">
                <a16:creationId xmlns:a16="http://schemas.microsoft.com/office/drawing/2014/main" id="{21871824-5414-D960-0F12-C684EC484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F5B5A-13BE-C726-83BC-585C02531B84}"/>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19571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4F2D-2EDC-9099-5D96-3FCA24C6B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5D788-23BA-D5A3-2642-9140A1F77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F59A5-56B2-AE87-F3E8-5B2285C07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4C82D-6A11-F53A-4356-A1BE409E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5806-C805-7466-4726-B806A39F9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6F7A-842B-EC61-DAE0-FD5E9D4EE57B}"/>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8" name="Footer Placeholder 7">
            <a:extLst>
              <a:ext uri="{FF2B5EF4-FFF2-40B4-BE49-F238E27FC236}">
                <a16:creationId xmlns:a16="http://schemas.microsoft.com/office/drawing/2014/main" id="{08CEE1E8-361B-DAC9-845E-8A33AC505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1ECC0-594F-E987-F98E-DF9EAC71C94D}"/>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3630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A322-8CD6-37A5-E489-ED2C22DC2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A929E-9852-5EE6-0A7C-1FE983CF1AB7}"/>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4" name="Footer Placeholder 3">
            <a:extLst>
              <a:ext uri="{FF2B5EF4-FFF2-40B4-BE49-F238E27FC236}">
                <a16:creationId xmlns:a16="http://schemas.microsoft.com/office/drawing/2014/main" id="{5CC6D891-5858-94B4-FC00-3A8EFB8FC3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0303F1-1226-1039-A99D-8C1567D10D5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57252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C8322-F44A-3937-A418-C9A25A0D2A09}"/>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3" name="Footer Placeholder 2">
            <a:extLst>
              <a:ext uri="{FF2B5EF4-FFF2-40B4-BE49-F238E27FC236}">
                <a16:creationId xmlns:a16="http://schemas.microsoft.com/office/drawing/2014/main" id="{FFF7D246-5F5E-360A-029F-BB2B3FC9C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223A44-6BB2-451A-F319-4FEC4EFB642A}"/>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7080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EA15-18E4-078F-08CE-D363F6C4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94A362-E4A1-D136-12C6-27151197E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270C9-89E6-7F0A-F456-DA9F36D62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18D64-57C0-92CF-687E-5CC432D80A1D}"/>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6" name="Footer Placeholder 5">
            <a:extLst>
              <a:ext uri="{FF2B5EF4-FFF2-40B4-BE49-F238E27FC236}">
                <a16:creationId xmlns:a16="http://schemas.microsoft.com/office/drawing/2014/main" id="{DDEB6290-7A4D-CD9F-C989-70BF1E365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4D21C-5C6E-F9DB-416C-FEA474B6D8C0}"/>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021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9C2-2A8D-1E26-3550-605C3594E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A9FAA-EFCE-A8C2-2CBC-62779D00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F266C-023D-7867-2368-4904AD8A5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0411-8195-FB3E-FC16-053AD239A7E5}"/>
              </a:ext>
            </a:extLst>
          </p:cNvPr>
          <p:cNvSpPr>
            <a:spLocks noGrp="1"/>
          </p:cNvSpPr>
          <p:nvPr>
            <p:ph type="dt" sz="half" idx="10"/>
          </p:nvPr>
        </p:nvSpPr>
        <p:spPr/>
        <p:txBody>
          <a:bodyPr/>
          <a:lstStyle/>
          <a:p>
            <a:fld id="{D5A68D6C-122C-44EB-AD71-9F881384EF90}" type="datetimeFigureOut">
              <a:rPr lang="en-IN" smtClean="0"/>
              <a:t>06-12-2023</a:t>
            </a:fld>
            <a:endParaRPr lang="en-IN"/>
          </a:p>
        </p:txBody>
      </p:sp>
      <p:sp>
        <p:nvSpPr>
          <p:cNvPr id="6" name="Footer Placeholder 5">
            <a:extLst>
              <a:ext uri="{FF2B5EF4-FFF2-40B4-BE49-F238E27FC236}">
                <a16:creationId xmlns:a16="http://schemas.microsoft.com/office/drawing/2014/main" id="{DD99D8AC-6745-1EAE-D59C-CB9F38A52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12822-B845-E718-C77E-AA412DA9A102}"/>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21317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AEF96-4194-220B-7A71-3ECC883FE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F7371-1702-404B-097C-ECFB7C2C3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333A8-B4FA-5DE8-9B32-48EF54E30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68D6C-122C-44EB-AD71-9F881384EF90}" type="datetimeFigureOut">
              <a:rPr lang="en-IN" smtClean="0"/>
              <a:t>06-12-2023</a:t>
            </a:fld>
            <a:endParaRPr lang="en-IN"/>
          </a:p>
        </p:txBody>
      </p:sp>
      <p:sp>
        <p:nvSpPr>
          <p:cNvPr id="5" name="Footer Placeholder 4">
            <a:extLst>
              <a:ext uri="{FF2B5EF4-FFF2-40B4-BE49-F238E27FC236}">
                <a16:creationId xmlns:a16="http://schemas.microsoft.com/office/drawing/2014/main" id="{5CC2B8A4-AE4D-2E60-3AAE-433020B06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B35F5-57CD-AF50-3EF2-1BED3C013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8A35-EB7C-4B30-81CC-F99770789087}" type="slidenum">
              <a:rPr lang="en-IN" smtClean="0"/>
              <a:t>‹#›</a:t>
            </a:fld>
            <a:endParaRPr lang="en-IN"/>
          </a:p>
        </p:txBody>
      </p:sp>
    </p:spTree>
    <p:extLst>
      <p:ext uri="{BB962C8B-B14F-4D97-AF65-F5344CB8AC3E}">
        <p14:creationId xmlns:p14="http://schemas.microsoft.com/office/powerpoint/2010/main" val="22720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40731-09C0-60DA-E2AE-893FBE8AEEA3}"/>
              </a:ext>
            </a:extLst>
          </p:cNvPr>
          <p:cNvSpPr txBox="1"/>
          <p:nvPr/>
        </p:nvSpPr>
        <p:spPr>
          <a:xfrm>
            <a:off x="489284" y="838473"/>
            <a:ext cx="11373851" cy="465364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Cluster Analysis: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Cluster analysis, also known as clustering, is a data analysis technique used to group a set of objects in such a way that objects in the same group, or cluster, are more similar to each other than to those in other clusters. The goal is to organize data into natural and meaningful patterns based on inherent similarities or dissimilarities among the objects. In other words, cluster analysis helps identify structure in data by partitioning it into groups.</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Example:</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Let's consider a dataset of customer purchase behavior in an e-commerce platform. The dataset includes information about customers' spending habits, the frequency of purchases, and the types of products they buy.</a:t>
            </a:r>
          </a:p>
        </p:txBody>
      </p:sp>
      <p:sp>
        <p:nvSpPr>
          <p:cNvPr id="5" name="TextBox 4">
            <a:extLst>
              <a:ext uri="{FF2B5EF4-FFF2-40B4-BE49-F238E27FC236}">
                <a16:creationId xmlns:a16="http://schemas.microsoft.com/office/drawing/2014/main" id="{EFA497BB-735C-690B-6E02-C77ADB6C0199}"/>
              </a:ext>
            </a:extLst>
          </p:cNvPr>
          <p:cNvSpPr txBox="1"/>
          <p:nvPr/>
        </p:nvSpPr>
        <p:spPr>
          <a:xfrm>
            <a:off x="4764505" y="376808"/>
            <a:ext cx="2823411"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Cluster Analysis</a:t>
            </a:r>
            <a:endParaRPr lang="en-IN" sz="2400" dirty="0">
              <a:solidFill>
                <a:srgbClr val="002060"/>
              </a:solidFill>
            </a:endParaRPr>
          </a:p>
        </p:txBody>
      </p:sp>
    </p:spTree>
    <p:extLst>
      <p:ext uri="{BB962C8B-B14F-4D97-AF65-F5344CB8AC3E}">
        <p14:creationId xmlns:p14="http://schemas.microsoft.com/office/powerpoint/2010/main" val="52345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603E5B-3460-460F-B0F6-65D09A6EC4E5}"/>
              </a:ext>
            </a:extLst>
          </p:cNvPr>
          <p:cNvSpPr>
            <a:spLocks noChangeArrowheads="1"/>
          </p:cNvSpPr>
          <p:nvPr/>
        </p:nvSpPr>
        <p:spPr bwMode="auto">
          <a:xfrm>
            <a:off x="763280" y="147588"/>
            <a:ext cx="10665439" cy="568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Repeat Steps 2 and 3:</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Iterate through Steps 2 and 3 until convergence.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final clusters might look like: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1: (2, 3), (5, 4), (3, 4)</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2: (9, 6), (6, 8), (7, 5), (8, 8), (4, 7)</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Cluster 3: (1, 8)</a:t>
            </a:r>
          </a:p>
          <a:p>
            <a:pPr marL="0" marR="0" lvl="0" indent="0" algn="just" defTabSz="914400" rtl="0" eaLnBrk="0" fontAlgn="base" latinLnBrk="0" hangingPunct="0">
              <a:lnSpc>
                <a:spcPct val="150000"/>
              </a:lnSpc>
              <a:spcBef>
                <a:spcPct val="0"/>
              </a:spcBef>
              <a:spcAft>
                <a:spcPct val="0"/>
              </a:spcAft>
              <a:buClrTx/>
              <a:buSzTx/>
              <a:buFontTx/>
              <a:buChar char="•"/>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algorithm has partitioned the data into three clusters based on the similarity of data points. The centroids have been updated to represent the mean of each cluster.</a:t>
            </a:r>
          </a:p>
        </p:txBody>
      </p:sp>
    </p:spTree>
    <p:extLst>
      <p:ext uri="{BB962C8B-B14F-4D97-AF65-F5344CB8AC3E}">
        <p14:creationId xmlns:p14="http://schemas.microsoft.com/office/powerpoint/2010/main" val="340470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A160A9-2B43-015E-B46F-5EAA06E076E0}"/>
              </a:ext>
            </a:extLst>
          </p:cNvPr>
          <p:cNvSpPr txBox="1"/>
          <p:nvPr/>
        </p:nvSpPr>
        <p:spPr>
          <a:xfrm>
            <a:off x="643720" y="661422"/>
            <a:ext cx="10385946" cy="378206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Key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K-means is sensitive to the initial choice of centroids, and different initializations may lead to different results.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algorithm converges to a local minimum, and multiple runs with different initializations can be used to mitigate this issue.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K-means is computationally efficient but assumes that clusters are spherical and equally sized, which may not always be the case.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55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ank you lettering Vectors &amp; Illustrations for Free Download | Freepik">
            <a:extLst>
              <a:ext uri="{FF2B5EF4-FFF2-40B4-BE49-F238E27FC236}">
                <a16:creationId xmlns:a16="http://schemas.microsoft.com/office/drawing/2014/main" id="{DE0D8C97-873D-0EFF-5A3E-FF5D669B7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87" y="562970"/>
            <a:ext cx="7225244" cy="511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D8542-E166-C01C-E09A-CD75E8843E47}"/>
              </a:ext>
            </a:extLst>
          </p:cNvPr>
          <p:cNvSpPr txBox="1"/>
          <p:nvPr/>
        </p:nvSpPr>
        <p:spPr>
          <a:xfrm>
            <a:off x="529388" y="256069"/>
            <a:ext cx="11421979" cy="6130974"/>
          </a:xfrm>
          <a:prstGeom prst="rect">
            <a:avLst/>
          </a:prstGeom>
          <a:noFill/>
        </p:spPr>
        <p:txBody>
          <a:bodyPr wrap="square">
            <a:spAutoFit/>
          </a:bodyPr>
          <a:lstStyle/>
          <a:p>
            <a:pPr algn="ctr">
              <a:lnSpc>
                <a:spcPct val="150000"/>
              </a:lnSpc>
            </a:pPr>
            <a:r>
              <a:rPr lang="en-US" sz="2400" b="1" i="0" dirty="0">
                <a:effectLst/>
                <a:latin typeface="Times New Roman" panose="02020603050405020304" pitchFamily="18" charset="0"/>
                <a:cs typeface="Times New Roman" panose="02020603050405020304" pitchFamily="18" charset="0"/>
              </a:rPr>
              <a:t>Steps in Cluster Analysis: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Collection:</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Collect data on customer purchase behavior, including features like spending amount, frequency of purchases, and types of products bought.</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Preprocessing:</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Standardize or normalize the data to ensure that variables are on the same scale.</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Handle missing values, if any.</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Choosing a Distance Metric:</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Select a distance metric (Euclidean distance, Manhattan distance, etc.) that measures dissimilarity between data points.</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Choosing the Number of Clusters: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Determine the number of clusters (K) to be formed. This can be done using methods like the elbow method or silhouette analysis.</a:t>
            </a:r>
          </a:p>
        </p:txBody>
      </p:sp>
    </p:spTree>
    <p:extLst>
      <p:ext uri="{BB962C8B-B14F-4D97-AF65-F5344CB8AC3E}">
        <p14:creationId xmlns:p14="http://schemas.microsoft.com/office/powerpoint/2010/main" val="25798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570FB-6CBD-60E3-5944-E9683D699A20}"/>
              </a:ext>
            </a:extLst>
          </p:cNvPr>
          <p:cNvSpPr txBox="1"/>
          <p:nvPr/>
        </p:nvSpPr>
        <p:spPr>
          <a:xfrm>
            <a:off x="657725" y="471615"/>
            <a:ext cx="11036969" cy="3730317"/>
          </a:xfrm>
          <a:prstGeom prst="rect">
            <a:avLst/>
          </a:prstGeom>
          <a:noFill/>
        </p:spPr>
        <p:txBody>
          <a:bodyPr wrap="square">
            <a:spAutoFit/>
          </a:bodyPr>
          <a:lstStyle/>
          <a:p>
            <a:pPr marL="457200" indent="-457200"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Applying a Clustering Algorithm:</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Use a clustering algorithm (e.g., K-means, hierarchical clustering) to group customers based on their purchase behavior.</a:t>
            </a:r>
          </a:p>
          <a:p>
            <a:pPr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Interpreting Results: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Analyze the clusters formed and interpret the characteristics of each cluster.</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Identify meaningful patterns or customer segments, such as high spenders, frequent buyers, etc.</a:t>
            </a:r>
          </a:p>
          <a:p>
            <a:pPr algn="just">
              <a:lnSpc>
                <a:spcPct val="150000"/>
              </a:lnSpc>
              <a:buFont typeface="+mj-lt"/>
              <a:buAutoNum type="arabicPeriod" startAt="5"/>
            </a:pPr>
            <a:r>
              <a:rPr lang="en-US" sz="2000" b="1" i="0" dirty="0">
                <a:effectLst/>
                <a:latin typeface="Times New Roman" panose="02020603050405020304" pitchFamily="18" charset="0"/>
                <a:cs typeface="Times New Roman" panose="02020603050405020304" pitchFamily="18" charset="0"/>
              </a:rPr>
              <a:t>Validation (Optional):</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Validate the quality of the clusters formed, especially if the clustering is part of a larger analysis.</a:t>
            </a:r>
          </a:p>
        </p:txBody>
      </p:sp>
      <p:sp>
        <p:nvSpPr>
          <p:cNvPr id="5" name="TextBox 4">
            <a:extLst>
              <a:ext uri="{FF2B5EF4-FFF2-40B4-BE49-F238E27FC236}">
                <a16:creationId xmlns:a16="http://schemas.microsoft.com/office/drawing/2014/main" id="{BAF651F9-ED69-91DE-D334-4B992D3BC1E0}"/>
              </a:ext>
            </a:extLst>
          </p:cNvPr>
          <p:cNvSpPr txBox="1"/>
          <p:nvPr/>
        </p:nvSpPr>
        <p:spPr>
          <a:xfrm>
            <a:off x="657725" y="4635440"/>
            <a:ext cx="10716128" cy="142199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Cluster analysis helps businesses understand the diversity in customer behavior, allowing for more targeted marketing strategies. Each cluster represents a distinct group with unique characteristics, enabling personalized approaches to engage different customer segments.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54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D8810-C1D4-45A0-0D86-F756567D3E0E}"/>
              </a:ext>
            </a:extLst>
          </p:cNvPr>
          <p:cNvSpPr txBox="1"/>
          <p:nvPr/>
        </p:nvSpPr>
        <p:spPr>
          <a:xfrm>
            <a:off x="802105" y="1155030"/>
            <a:ext cx="10988843" cy="419198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Partition Methods in Cluster Analysis: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Partition methods are a category of clustering algorithms that partition the data into distinct subsets or clusters. One of the well-known partitioning algorithms is the K-means clustering algorithm.</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K-means Clustering Algorithm:</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 K-means algorithm is an iterative, partitioning-based clustering algorithm that divides a dataset into K distinct, non-overlapping subsets (clusters). It minimizes the within-cluster sum of squares, aiming to group similar data points together.</a:t>
            </a:r>
          </a:p>
        </p:txBody>
      </p:sp>
      <p:sp>
        <p:nvSpPr>
          <p:cNvPr id="5" name="TextBox 4">
            <a:extLst>
              <a:ext uri="{FF2B5EF4-FFF2-40B4-BE49-F238E27FC236}">
                <a16:creationId xmlns:a16="http://schemas.microsoft.com/office/drawing/2014/main" id="{20FE4E61-C353-36DA-6261-BD19E23A5754}"/>
              </a:ext>
            </a:extLst>
          </p:cNvPr>
          <p:cNvSpPr txBox="1"/>
          <p:nvPr/>
        </p:nvSpPr>
        <p:spPr>
          <a:xfrm>
            <a:off x="3577389" y="521186"/>
            <a:ext cx="6096000"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Partition Methods in Cluster Analysis</a:t>
            </a:r>
            <a:endParaRPr lang="en-IN" sz="2400" dirty="0">
              <a:solidFill>
                <a:srgbClr val="002060"/>
              </a:solidFill>
            </a:endParaRPr>
          </a:p>
        </p:txBody>
      </p:sp>
    </p:spTree>
    <p:extLst>
      <p:ext uri="{BB962C8B-B14F-4D97-AF65-F5344CB8AC3E}">
        <p14:creationId xmlns:p14="http://schemas.microsoft.com/office/powerpoint/2010/main" val="364237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1C0E8-FDFC-5B58-F8E5-691C24410FEE}"/>
              </a:ext>
            </a:extLst>
          </p:cNvPr>
          <p:cNvSpPr txBox="1"/>
          <p:nvPr/>
        </p:nvSpPr>
        <p:spPr>
          <a:xfrm>
            <a:off x="1219200" y="256453"/>
            <a:ext cx="9496926" cy="603864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Steps of the K-means Algorithm:</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Initialization:</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Choose the number of clusters (K).</a:t>
            </a: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Randomly select K data points as initial cluster centroids.</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Assignment:</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Assign each data point to the cluster whose centroid is nearest to it. The distance metric is often Euclidean distance.</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Update Centroids:</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Recalculate the centroids of the clusters based on the mean of the data points in each cluster.</a:t>
            </a:r>
          </a:p>
          <a:p>
            <a:pPr algn="just">
              <a:lnSpc>
                <a:spcPct val="15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Repeat:</a:t>
            </a:r>
            <a:endParaRPr lang="en-US" sz="2000" b="0" i="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Repeat the assignment and centroid update steps until convergence (when the centroids no longer change significantly).</a:t>
            </a:r>
          </a:p>
        </p:txBody>
      </p:sp>
    </p:spTree>
    <p:extLst>
      <p:ext uri="{BB962C8B-B14F-4D97-AF65-F5344CB8AC3E}">
        <p14:creationId xmlns:p14="http://schemas.microsoft.com/office/powerpoint/2010/main" val="36883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49278-1CAD-6273-ABEC-0B346AAEFD54}"/>
              </a:ext>
            </a:extLst>
          </p:cNvPr>
          <p:cNvSpPr txBox="1"/>
          <p:nvPr/>
        </p:nvSpPr>
        <p:spPr>
          <a:xfrm>
            <a:off x="382964" y="246918"/>
            <a:ext cx="11011469" cy="709233"/>
          </a:xfrm>
          <a:prstGeom prst="rect">
            <a:avLst/>
          </a:prstGeom>
          <a:noFill/>
        </p:spPr>
        <p:txBody>
          <a:bodyPr wrap="square">
            <a:spAutoFit/>
          </a:bodyPr>
          <a:lstStyle/>
          <a:p>
            <a:pPr algn="just">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Example1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Solve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{12, 13, 14, 20, 21, 22, 30, 35, 40} using K-means clustering algorithm. Consider 2 clusters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949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A5CC8F-601E-4044-90B5-37652197A18B}"/>
              </a:ext>
            </a:extLst>
          </p:cNvPr>
          <p:cNvSpPr>
            <a:spLocks noChangeArrowheads="1"/>
          </p:cNvSpPr>
          <p:nvPr/>
        </p:nvSpPr>
        <p:spPr bwMode="auto">
          <a:xfrm>
            <a:off x="753979" y="-115506"/>
            <a:ext cx="10972800" cy="680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consider a simple example with two features, X and Y, and a dataset of points: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Data points: (2, 3), (5, 4), (9, 6), (6, 8), (7, 5), (3, 4), (1, 8), (8, 8), (4, 7)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(Initialization):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K = 3 clusters and randomly select initial centroids: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3), (6, 8), (8, 8).</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(Assignment):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each point to the nearest centroid.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assign (2, 3) to cluster 1, (5, 4) to cluster 1, (9, 6) to cluster 2, and so on.</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(Update Centroids):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Recalculate the centroids based on the mean of the points in each cluster.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46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8545242-7680-96CB-5B0C-0016B7555802}"/>
              </a:ext>
            </a:extLst>
          </p:cNvPr>
          <p:cNvGraphicFramePr>
            <a:graphicFrameLocks noGrp="1"/>
          </p:cNvGraphicFramePr>
          <p:nvPr>
            <p:extLst>
              <p:ext uri="{D42A27DB-BD31-4B8C-83A1-F6EECF244321}">
                <p14:modId xmlns:p14="http://schemas.microsoft.com/office/powerpoint/2010/main" val="1123478548"/>
              </p:ext>
            </p:extLst>
          </p:nvPr>
        </p:nvGraphicFramePr>
        <p:xfrm>
          <a:off x="568036" y="193965"/>
          <a:ext cx="10510656" cy="6494760"/>
        </p:xfrm>
        <a:graphic>
          <a:graphicData uri="http://schemas.openxmlformats.org/drawingml/2006/table">
            <a:tbl>
              <a:tblPr firstRow="1" bandRow="1">
                <a:tableStyleId>{5C22544A-7EE6-4342-B048-85BDC9FD1C3A}</a:tableStyleId>
              </a:tblPr>
              <a:tblGrid>
                <a:gridCol w="808512">
                  <a:extLst>
                    <a:ext uri="{9D8B030D-6E8A-4147-A177-3AD203B41FA5}">
                      <a16:colId xmlns:a16="http://schemas.microsoft.com/office/drawing/2014/main" val="3918574057"/>
                    </a:ext>
                  </a:extLst>
                </a:gridCol>
                <a:gridCol w="808512">
                  <a:extLst>
                    <a:ext uri="{9D8B030D-6E8A-4147-A177-3AD203B41FA5}">
                      <a16:colId xmlns:a16="http://schemas.microsoft.com/office/drawing/2014/main" val="2937652030"/>
                    </a:ext>
                  </a:extLst>
                </a:gridCol>
                <a:gridCol w="808512">
                  <a:extLst>
                    <a:ext uri="{9D8B030D-6E8A-4147-A177-3AD203B41FA5}">
                      <a16:colId xmlns:a16="http://schemas.microsoft.com/office/drawing/2014/main" val="887475010"/>
                    </a:ext>
                  </a:extLst>
                </a:gridCol>
                <a:gridCol w="808512">
                  <a:extLst>
                    <a:ext uri="{9D8B030D-6E8A-4147-A177-3AD203B41FA5}">
                      <a16:colId xmlns:a16="http://schemas.microsoft.com/office/drawing/2014/main" val="3080901721"/>
                    </a:ext>
                  </a:extLst>
                </a:gridCol>
                <a:gridCol w="808512">
                  <a:extLst>
                    <a:ext uri="{9D8B030D-6E8A-4147-A177-3AD203B41FA5}">
                      <a16:colId xmlns:a16="http://schemas.microsoft.com/office/drawing/2014/main" val="2613240880"/>
                    </a:ext>
                  </a:extLst>
                </a:gridCol>
                <a:gridCol w="808512">
                  <a:extLst>
                    <a:ext uri="{9D8B030D-6E8A-4147-A177-3AD203B41FA5}">
                      <a16:colId xmlns:a16="http://schemas.microsoft.com/office/drawing/2014/main" val="1167215710"/>
                    </a:ext>
                  </a:extLst>
                </a:gridCol>
                <a:gridCol w="808512">
                  <a:extLst>
                    <a:ext uri="{9D8B030D-6E8A-4147-A177-3AD203B41FA5}">
                      <a16:colId xmlns:a16="http://schemas.microsoft.com/office/drawing/2014/main" val="1141406632"/>
                    </a:ext>
                  </a:extLst>
                </a:gridCol>
                <a:gridCol w="808512">
                  <a:extLst>
                    <a:ext uri="{9D8B030D-6E8A-4147-A177-3AD203B41FA5}">
                      <a16:colId xmlns:a16="http://schemas.microsoft.com/office/drawing/2014/main" val="2019225201"/>
                    </a:ext>
                  </a:extLst>
                </a:gridCol>
                <a:gridCol w="808512">
                  <a:extLst>
                    <a:ext uri="{9D8B030D-6E8A-4147-A177-3AD203B41FA5}">
                      <a16:colId xmlns:a16="http://schemas.microsoft.com/office/drawing/2014/main" val="1484458417"/>
                    </a:ext>
                  </a:extLst>
                </a:gridCol>
                <a:gridCol w="1617024">
                  <a:extLst>
                    <a:ext uri="{9D8B030D-6E8A-4147-A177-3AD203B41FA5}">
                      <a16:colId xmlns:a16="http://schemas.microsoft.com/office/drawing/2014/main" val="1261899506"/>
                    </a:ext>
                  </a:extLst>
                </a:gridCol>
                <a:gridCol w="1617024">
                  <a:extLst>
                    <a:ext uri="{9D8B030D-6E8A-4147-A177-3AD203B41FA5}">
                      <a16:colId xmlns:a16="http://schemas.microsoft.com/office/drawing/2014/main" val="1580981661"/>
                    </a:ext>
                  </a:extLst>
                </a:gridCol>
              </a:tblGrid>
              <a:tr h="579372">
                <a:tc rowSpan="2" gridSpan="3">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Data Points</a:t>
                      </a:r>
                    </a:p>
                  </a:txBody>
                  <a:tcPr>
                    <a:solidFill>
                      <a:schemeClr val="tx2">
                        <a:lumMod val="40000"/>
                        <a:lumOff val="60000"/>
                        <a:alpha val="55000"/>
                      </a:schemeClr>
                    </a:solidFill>
                  </a:tcPr>
                </a:tc>
                <a:tc rowSpan="2" hMerge="1">
                  <a:txBody>
                    <a:bodyPr/>
                    <a:lstStyle/>
                    <a:p>
                      <a:endParaRPr lang="en-IN" dirty="0"/>
                    </a:p>
                  </a:txBody>
                  <a:tcPr>
                    <a:solidFill>
                      <a:schemeClr val="tx2">
                        <a:lumMod val="40000"/>
                        <a:lumOff val="60000"/>
                        <a:alpha val="55000"/>
                      </a:schemeClr>
                    </a:solidFill>
                  </a:tcPr>
                </a:tc>
                <a:tc rowSpan="2" hMerge="1">
                  <a:txBody>
                    <a:bodyPr/>
                    <a:lstStyle/>
                    <a:p>
                      <a:endParaRPr lang="en-IN" dirty="0"/>
                    </a:p>
                  </a:txBody>
                  <a:tcPr>
                    <a:solidFill>
                      <a:schemeClr val="tx2">
                        <a:lumMod val="40000"/>
                        <a:lumOff val="60000"/>
                        <a:alpha val="55000"/>
                      </a:schemeClr>
                    </a:solidFill>
                  </a:tcPr>
                </a:tc>
                <a:tc gridSpan="6">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Distance to</a:t>
                      </a: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Cluster</a:t>
                      </a:r>
                    </a:p>
                  </a:txBody>
                  <a:tcPr>
                    <a:solidFill>
                      <a:schemeClr val="tx2">
                        <a:lumMod val="40000"/>
                        <a:lumOff val="60000"/>
                        <a:alpha val="55000"/>
                      </a:schemeClr>
                    </a:solidFill>
                  </a:tcPr>
                </a:tc>
                <a:tc rowSpan="2">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New</a:t>
                      </a:r>
                    </a:p>
                    <a:p>
                      <a:pPr algn="ctr"/>
                      <a:r>
                        <a:rPr lang="en-IN" sz="2000" b="1" dirty="0">
                          <a:solidFill>
                            <a:schemeClr val="tx1"/>
                          </a:solidFill>
                          <a:latin typeface="Times New Roman" panose="02020603050405020304" pitchFamily="18" charset="0"/>
                          <a:cs typeface="Times New Roman" panose="02020603050405020304" pitchFamily="18" charset="0"/>
                        </a:rPr>
                        <a:t>Cluster</a:t>
                      </a:r>
                    </a:p>
                  </a:txBody>
                  <a:tcPr>
                    <a:solidFill>
                      <a:schemeClr val="tx2">
                        <a:lumMod val="40000"/>
                        <a:lumOff val="60000"/>
                        <a:alpha val="55000"/>
                      </a:schemeClr>
                    </a:solidFill>
                  </a:tcPr>
                </a:tc>
                <a:extLst>
                  <a:ext uri="{0D108BD9-81ED-4DB2-BD59-A6C34878D82A}">
                    <a16:rowId xmlns:a16="http://schemas.microsoft.com/office/drawing/2014/main" val="3920380686"/>
                  </a:ext>
                </a:extLst>
              </a:tr>
              <a:tr h="579372">
                <a:tc gridSpan="3" vMerge="1">
                  <a:txBody>
                    <a:bodyPr/>
                    <a:lstStyle/>
                    <a:p>
                      <a:endParaRPr lang="en-IN" dirty="0"/>
                    </a:p>
                  </a:txBody>
                  <a:tcPr>
                    <a:solidFill>
                      <a:schemeClr val="tx2">
                        <a:lumMod val="40000"/>
                        <a:lumOff val="60000"/>
                        <a:alpha val="55000"/>
                      </a:schemeClr>
                    </a:solidFill>
                  </a:tcPr>
                </a:tc>
                <a:tc hMerge="1" vMerge="1">
                  <a:txBody>
                    <a:bodyPr/>
                    <a:lstStyle/>
                    <a:p>
                      <a:endParaRPr lang="en-IN"/>
                    </a:p>
                  </a:txBody>
                  <a:tcPr>
                    <a:solidFill>
                      <a:schemeClr val="tx2">
                        <a:lumMod val="40000"/>
                        <a:lumOff val="60000"/>
                        <a:alpha val="55000"/>
                      </a:schemeClr>
                    </a:solidFill>
                  </a:tcPr>
                </a:tc>
                <a:tc hMerge="1" vMerge="1">
                  <a:txBody>
                    <a:bodyPr/>
                    <a:lstStyle/>
                    <a:p>
                      <a:endParaRPr lang="en-IN" dirty="0"/>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6</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441972150"/>
                  </a:ext>
                </a:extLst>
              </a:tr>
              <a:tr h="466965">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A1</a:t>
                      </a:r>
                    </a:p>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3</a:t>
                      </a:r>
                    </a:p>
                  </a:txBody>
                  <a:tcPr>
                    <a:solidFill>
                      <a:schemeClr val="tx2">
                        <a:lumMod val="40000"/>
                        <a:lumOff val="60000"/>
                        <a:alpha val="55000"/>
                      </a:schemeClr>
                    </a:solidFill>
                  </a:tcPr>
                </a:tc>
                <a:tc gridSpan="2">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0</a:t>
                      </a: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9">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a:t>
                      </a: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9">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182721930"/>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5</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4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1420198972"/>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6</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884114647"/>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6</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4282249169"/>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5</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097726181"/>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1249497435"/>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640631279"/>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178023725"/>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373232240"/>
                  </a:ext>
                </a:extLst>
              </a:tr>
            </a:tbl>
          </a:graphicData>
        </a:graphic>
      </p:graphicFrame>
    </p:spTree>
    <p:extLst>
      <p:ext uri="{BB962C8B-B14F-4D97-AF65-F5344CB8AC3E}">
        <p14:creationId xmlns:p14="http://schemas.microsoft.com/office/powerpoint/2010/main" val="173380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8545242-7680-96CB-5B0C-0016B7555802}"/>
              </a:ext>
            </a:extLst>
          </p:cNvPr>
          <p:cNvGraphicFramePr>
            <a:graphicFrameLocks noGrp="1"/>
          </p:cNvGraphicFramePr>
          <p:nvPr>
            <p:extLst>
              <p:ext uri="{D42A27DB-BD31-4B8C-83A1-F6EECF244321}">
                <p14:modId xmlns:p14="http://schemas.microsoft.com/office/powerpoint/2010/main" val="1343642912"/>
              </p:ext>
            </p:extLst>
          </p:nvPr>
        </p:nvGraphicFramePr>
        <p:xfrm>
          <a:off x="568036" y="193965"/>
          <a:ext cx="10510656" cy="6494760"/>
        </p:xfrm>
        <a:graphic>
          <a:graphicData uri="http://schemas.openxmlformats.org/drawingml/2006/table">
            <a:tbl>
              <a:tblPr firstRow="1" bandRow="1">
                <a:tableStyleId>{5C22544A-7EE6-4342-B048-85BDC9FD1C3A}</a:tableStyleId>
              </a:tblPr>
              <a:tblGrid>
                <a:gridCol w="808512">
                  <a:extLst>
                    <a:ext uri="{9D8B030D-6E8A-4147-A177-3AD203B41FA5}">
                      <a16:colId xmlns:a16="http://schemas.microsoft.com/office/drawing/2014/main" val="3918574057"/>
                    </a:ext>
                  </a:extLst>
                </a:gridCol>
                <a:gridCol w="808512">
                  <a:extLst>
                    <a:ext uri="{9D8B030D-6E8A-4147-A177-3AD203B41FA5}">
                      <a16:colId xmlns:a16="http://schemas.microsoft.com/office/drawing/2014/main" val="2937652030"/>
                    </a:ext>
                  </a:extLst>
                </a:gridCol>
                <a:gridCol w="808512">
                  <a:extLst>
                    <a:ext uri="{9D8B030D-6E8A-4147-A177-3AD203B41FA5}">
                      <a16:colId xmlns:a16="http://schemas.microsoft.com/office/drawing/2014/main" val="887475010"/>
                    </a:ext>
                  </a:extLst>
                </a:gridCol>
                <a:gridCol w="808512">
                  <a:extLst>
                    <a:ext uri="{9D8B030D-6E8A-4147-A177-3AD203B41FA5}">
                      <a16:colId xmlns:a16="http://schemas.microsoft.com/office/drawing/2014/main" val="3080901721"/>
                    </a:ext>
                  </a:extLst>
                </a:gridCol>
                <a:gridCol w="808512">
                  <a:extLst>
                    <a:ext uri="{9D8B030D-6E8A-4147-A177-3AD203B41FA5}">
                      <a16:colId xmlns:a16="http://schemas.microsoft.com/office/drawing/2014/main" val="2613240880"/>
                    </a:ext>
                  </a:extLst>
                </a:gridCol>
                <a:gridCol w="808512">
                  <a:extLst>
                    <a:ext uri="{9D8B030D-6E8A-4147-A177-3AD203B41FA5}">
                      <a16:colId xmlns:a16="http://schemas.microsoft.com/office/drawing/2014/main" val="1167215710"/>
                    </a:ext>
                  </a:extLst>
                </a:gridCol>
                <a:gridCol w="808512">
                  <a:extLst>
                    <a:ext uri="{9D8B030D-6E8A-4147-A177-3AD203B41FA5}">
                      <a16:colId xmlns:a16="http://schemas.microsoft.com/office/drawing/2014/main" val="1141406632"/>
                    </a:ext>
                  </a:extLst>
                </a:gridCol>
                <a:gridCol w="808512">
                  <a:extLst>
                    <a:ext uri="{9D8B030D-6E8A-4147-A177-3AD203B41FA5}">
                      <a16:colId xmlns:a16="http://schemas.microsoft.com/office/drawing/2014/main" val="2019225201"/>
                    </a:ext>
                  </a:extLst>
                </a:gridCol>
                <a:gridCol w="808512">
                  <a:extLst>
                    <a:ext uri="{9D8B030D-6E8A-4147-A177-3AD203B41FA5}">
                      <a16:colId xmlns:a16="http://schemas.microsoft.com/office/drawing/2014/main" val="1484458417"/>
                    </a:ext>
                  </a:extLst>
                </a:gridCol>
                <a:gridCol w="1617024">
                  <a:extLst>
                    <a:ext uri="{9D8B030D-6E8A-4147-A177-3AD203B41FA5}">
                      <a16:colId xmlns:a16="http://schemas.microsoft.com/office/drawing/2014/main" val="1261899506"/>
                    </a:ext>
                  </a:extLst>
                </a:gridCol>
                <a:gridCol w="1617024">
                  <a:extLst>
                    <a:ext uri="{9D8B030D-6E8A-4147-A177-3AD203B41FA5}">
                      <a16:colId xmlns:a16="http://schemas.microsoft.com/office/drawing/2014/main" val="1580981661"/>
                    </a:ext>
                  </a:extLst>
                </a:gridCol>
              </a:tblGrid>
              <a:tr h="579372">
                <a:tc rowSpan="2" gridSpan="3">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Data Points</a:t>
                      </a:r>
                    </a:p>
                  </a:txBody>
                  <a:tcPr>
                    <a:solidFill>
                      <a:schemeClr val="tx2">
                        <a:lumMod val="40000"/>
                        <a:lumOff val="60000"/>
                        <a:alpha val="55000"/>
                      </a:schemeClr>
                    </a:solidFill>
                  </a:tcPr>
                </a:tc>
                <a:tc rowSpan="2" hMerge="1">
                  <a:txBody>
                    <a:bodyPr/>
                    <a:lstStyle/>
                    <a:p>
                      <a:endParaRPr lang="en-IN" dirty="0"/>
                    </a:p>
                  </a:txBody>
                  <a:tcPr>
                    <a:solidFill>
                      <a:schemeClr val="tx2">
                        <a:lumMod val="40000"/>
                        <a:lumOff val="60000"/>
                        <a:alpha val="55000"/>
                      </a:schemeClr>
                    </a:solidFill>
                  </a:tcPr>
                </a:tc>
                <a:tc rowSpan="2" hMerge="1">
                  <a:txBody>
                    <a:bodyPr/>
                    <a:lstStyle/>
                    <a:p>
                      <a:endParaRPr lang="en-IN" dirty="0"/>
                    </a:p>
                  </a:txBody>
                  <a:tcPr>
                    <a:solidFill>
                      <a:schemeClr val="tx2">
                        <a:lumMod val="40000"/>
                        <a:lumOff val="60000"/>
                        <a:alpha val="55000"/>
                      </a:schemeClr>
                    </a:solidFill>
                  </a:tcPr>
                </a:tc>
                <a:tc gridSpan="6">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Distance to</a:t>
                      </a: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Cluster</a:t>
                      </a:r>
                    </a:p>
                  </a:txBody>
                  <a:tcPr>
                    <a:solidFill>
                      <a:schemeClr val="tx2">
                        <a:lumMod val="40000"/>
                        <a:lumOff val="60000"/>
                        <a:alpha val="55000"/>
                      </a:schemeClr>
                    </a:solidFill>
                  </a:tcPr>
                </a:tc>
                <a:tc rowSpan="2">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New</a:t>
                      </a:r>
                    </a:p>
                    <a:p>
                      <a:pPr algn="ctr"/>
                      <a:r>
                        <a:rPr lang="en-IN" sz="2000" b="1" dirty="0">
                          <a:solidFill>
                            <a:schemeClr val="tx1"/>
                          </a:solidFill>
                          <a:latin typeface="Times New Roman" panose="02020603050405020304" pitchFamily="18" charset="0"/>
                          <a:cs typeface="Times New Roman" panose="02020603050405020304" pitchFamily="18" charset="0"/>
                        </a:rPr>
                        <a:t>Cluster</a:t>
                      </a:r>
                    </a:p>
                  </a:txBody>
                  <a:tcPr>
                    <a:solidFill>
                      <a:schemeClr val="tx2">
                        <a:lumMod val="40000"/>
                        <a:lumOff val="60000"/>
                        <a:alpha val="55000"/>
                      </a:schemeClr>
                    </a:solidFill>
                  </a:tcPr>
                </a:tc>
                <a:extLst>
                  <a:ext uri="{0D108BD9-81ED-4DB2-BD59-A6C34878D82A}">
                    <a16:rowId xmlns:a16="http://schemas.microsoft.com/office/drawing/2014/main" val="3920380686"/>
                  </a:ext>
                </a:extLst>
              </a:tr>
              <a:tr h="579372">
                <a:tc gridSpan="3" vMerge="1">
                  <a:txBody>
                    <a:bodyPr/>
                    <a:lstStyle/>
                    <a:p>
                      <a:endParaRPr lang="en-IN" dirty="0"/>
                    </a:p>
                  </a:txBody>
                  <a:tcPr>
                    <a:solidFill>
                      <a:schemeClr val="tx2">
                        <a:lumMod val="40000"/>
                        <a:lumOff val="60000"/>
                        <a:alpha val="55000"/>
                      </a:schemeClr>
                    </a:solidFill>
                  </a:tcPr>
                </a:tc>
                <a:tc hMerge="1" vMerge="1">
                  <a:txBody>
                    <a:bodyPr/>
                    <a:lstStyle/>
                    <a:p>
                      <a:endParaRPr lang="en-IN"/>
                    </a:p>
                  </a:txBody>
                  <a:tcPr>
                    <a:solidFill>
                      <a:schemeClr val="tx2">
                        <a:lumMod val="40000"/>
                        <a:lumOff val="60000"/>
                        <a:alpha val="55000"/>
                      </a:schemeClr>
                    </a:solidFill>
                  </a:tcPr>
                </a:tc>
                <a:tc hMerge="1" vMerge="1">
                  <a:txBody>
                    <a:bodyPr/>
                    <a:lstStyle/>
                    <a:p>
                      <a:endParaRPr lang="en-IN" dirty="0"/>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441972150"/>
                  </a:ext>
                </a:extLst>
              </a:tr>
              <a:tr h="466965">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A1</a:t>
                      </a:r>
                    </a:p>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3</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9">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rowSpan="9">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182721930"/>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5</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4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1420198972"/>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A3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9</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6</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884114647"/>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6</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4282249169"/>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5</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097726181"/>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B3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1249497435"/>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1</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2640631279"/>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C2</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8</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178023725"/>
                  </a:ext>
                </a:extLst>
              </a:tr>
              <a:tr h="579372">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C3</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4</a:t>
                      </a:r>
                    </a:p>
                  </a:txBody>
                  <a:tcPr>
                    <a:solidFill>
                      <a:schemeClr val="tx2">
                        <a:lumMod val="40000"/>
                        <a:lumOff val="60000"/>
                        <a:alpha val="55000"/>
                      </a:schemeClr>
                    </a:solidFill>
                  </a:tcPr>
                </a:tc>
                <a:tc>
                  <a:txBody>
                    <a:bodyPr/>
                    <a:lstStyle/>
                    <a:p>
                      <a:pPr algn="ctr"/>
                      <a:r>
                        <a:rPr lang="en-IN" sz="2000" b="1" dirty="0">
                          <a:solidFill>
                            <a:schemeClr val="tx1"/>
                          </a:solidFill>
                          <a:latin typeface="Times New Roman" panose="02020603050405020304" pitchFamily="18" charset="0"/>
                          <a:cs typeface="Times New Roman" panose="02020603050405020304" pitchFamily="18" charset="0"/>
                        </a:rPr>
                        <a:t>7</a:t>
                      </a: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gridSpan="2">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h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tc vMerge="1">
                  <a:txBody>
                    <a:bodyPr/>
                    <a:lstStyle/>
                    <a:p>
                      <a:pPr algn="ctr"/>
                      <a:endParaRPr lang="en-IN" sz="200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alpha val="55000"/>
                      </a:schemeClr>
                    </a:solidFill>
                  </a:tcPr>
                </a:tc>
                <a:extLst>
                  <a:ext uri="{0D108BD9-81ED-4DB2-BD59-A6C34878D82A}">
                    <a16:rowId xmlns:a16="http://schemas.microsoft.com/office/drawing/2014/main" val="3373232240"/>
                  </a:ext>
                </a:extLst>
              </a:tr>
            </a:tbl>
          </a:graphicData>
        </a:graphic>
      </p:graphicFrame>
    </p:spTree>
    <p:extLst>
      <p:ext uri="{BB962C8B-B14F-4D97-AF65-F5344CB8AC3E}">
        <p14:creationId xmlns:p14="http://schemas.microsoft.com/office/powerpoint/2010/main" val="284646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990</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32</cp:revision>
  <dcterms:created xsi:type="dcterms:W3CDTF">2023-11-21T21:23:35Z</dcterms:created>
  <dcterms:modified xsi:type="dcterms:W3CDTF">2023-12-06T07:33:42Z</dcterms:modified>
</cp:coreProperties>
</file>