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258" r:id="rId4"/>
    <p:sldId id="259" r:id="rId5"/>
    <p:sldId id="287" r:id="rId6"/>
    <p:sldId id="261" r:id="rId7"/>
    <p:sldId id="264" r:id="rId8"/>
    <p:sldId id="265" r:id="rId9"/>
    <p:sldId id="266" r:id="rId10"/>
    <p:sldId id="262" r:id="rId11"/>
    <p:sldId id="263"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 id="284" r:id="rId29"/>
    <p:sldId id="285" r:id="rId30"/>
    <p:sldId id="286"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6520BFF-A39E-4C2E-A411-6F57532C3378}" type="datetimeFigureOut">
              <a:rPr lang="en-US" smtClean="0"/>
              <a:t>1/16/2017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F74765E-5329-49C3-855B-C4F4EBCF242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520BFF-A39E-4C2E-A411-6F57532C3378}" type="datetimeFigureOut">
              <a:rPr lang="en-US" smtClean="0"/>
              <a:t>1/16/2017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F74765E-5329-49C3-855B-C4F4EBCF24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520BFF-A39E-4C2E-A411-6F57532C3378}" type="datetimeFigureOut">
              <a:rPr lang="en-US" smtClean="0"/>
              <a:t>1/16/2017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F74765E-5329-49C3-855B-C4F4EBCF24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520BFF-A39E-4C2E-A411-6F57532C3378}" type="datetimeFigureOut">
              <a:rPr lang="en-US" smtClean="0"/>
              <a:t>1/16/2017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F74765E-5329-49C3-855B-C4F4EBCF2421}"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6520BFF-A39E-4C2E-A411-6F57532C3378}" type="datetimeFigureOut">
              <a:rPr lang="en-US" smtClean="0"/>
              <a:t>1/16/2017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F74765E-5329-49C3-855B-C4F4EBCF242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6520BFF-A39E-4C2E-A411-6F57532C3378}" type="datetimeFigureOut">
              <a:rPr lang="en-US" smtClean="0"/>
              <a:t>1/16/2017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F74765E-5329-49C3-855B-C4F4EBCF2421}"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6520BFF-A39E-4C2E-A411-6F57532C3378}" type="datetimeFigureOut">
              <a:rPr lang="en-US" smtClean="0"/>
              <a:t>1/16/2017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F74765E-5329-49C3-855B-C4F4EBCF242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6520BFF-A39E-4C2E-A411-6F57532C3378}" type="datetimeFigureOut">
              <a:rPr lang="en-US" smtClean="0"/>
              <a:t>1/16/2017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F74765E-5329-49C3-855B-C4F4EBCF2421}"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6520BFF-A39E-4C2E-A411-6F57532C3378}" type="datetimeFigureOut">
              <a:rPr lang="en-US" smtClean="0"/>
              <a:t>1/16/2017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F74765E-5329-49C3-855B-C4F4EBCF24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6520BFF-A39E-4C2E-A411-6F57532C3378}" type="datetimeFigureOut">
              <a:rPr lang="en-US" smtClean="0"/>
              <a:t>1/16/2017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F74765E-5329-49C3-855B-C4F4EBCF242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6520BFF-A39E-4C2E-A411-6F57532C3378}" type="datetimeFigureOut">
              <a:rPr lang="en-US" smtClean="0"/>
              <a:t>1/16/2017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F74765E-5329-49C3-855B-C4F4EBCF242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6520BFF-A39E-4C2E-A411-6F57532C3378}" type="datetimeFigureOut">
              <a:rPr lang="en-US" smtClean="0"/>
              <a:t>1/16/2017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F74765E-5329-49C3-855B-C4F4EBCF24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ENGINEERING AND PROJECT MANAGEMENT</a:t>
            </a:r>
            <a:endParaRPr lang="en-US" dirty="0"/>
          </a:p>
        </p:txBody>
      </p:sp>
      <p:sp>
        <p:nvSpPr>
          <p:cNvPr id="3" name="Subtitle 2"/>
          <p:cNvSpPr>
            <a:spLocks noGrp="1"/>
          </p:cNvSpPr>
          <p:nvPr>
            <p:ph type="subTitle" idx="1"/>
          </p:nvPr>
        </p:nvSpPr>
        <p:spPr/>
        <p:txBody>
          <a:bodyPr/>
          <a:lstStyle/>
          <a:p>
            <a:r>
              <a:rPr lang="en-US" dirty="0">
                <a:solidFill>
                  <a:schemeClr val="tx1"/>
                </a:solidFill>
              </a:rPr>
              <a:t>PHASES OF RISK MANAGEMENT</a:t>
            </a:r>
            <a:endParaRPr lang="en-US" dirty="0">
              <a:solidFill>
                <a:schemeClr val="tx1"/>
              </a:solidFill>
            </a:endParaRPr>
          </a:p>
        </p:txBody>
      </p:sp>
    </p:spTree>
    <p:extLst>
      <p:ext uri="{BB962C8B-B14F-4D97-AF65-F5344CB8AC3E}">
        <p14:creationId xmlns:p14="http://schemas.microsoft.com/office/powerpoint/2010/main" val="2970966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90000"/>
              </a:lnSpc>
            </a:pPr>
            <a:r>
              <a:rPr lang="en-US" altLang="en-US" sz="2800" dirty="0" smtClean="0">
                <a:latin typeface="Times New Roman" panose="02020603050405020304" pitchFamily="18" charset="0"/>
                <a:cs typeface="Times New Roman" panose="02020603050405020304" pitchFamily="18" charset="0"/>
              </a:rPr>
              <a:t>Product-specific risks</a:t>
            </a:r>
          </a:p>
          <a:p>
            <a:pPr lvl="1" algn="just">
              <a:lnSpc>
                <a:spcPct val="90000"/>
              </a:lnSpc>
            </a:pPr>
            <a:r>
              <a:rPr lang="en-US" altLang="en-US" sz="2800" dirty="0" smtClean="0">
                <a:latin typeface="Times New Roman" panose="02020603050405020304" pitchFamily="18" charset="0"/>
                <a:cs typeface="Times New Roman" panose="02020603050405020304" pitchFamily="18" charset="0"/>
              </a:rPr>
              <a:t>the project plan and software statement of scope are examined to identify any special characteristics of the product that may threaten the project plan</a:t>
            </a:r>
          </a:p>
          <a:p>
            <a:pPr algn="just">
              <a:lnSpc>
                <a:spcPct val="90000"/>
              </a:lnSpc>
            </a:pPr>
            <a:r>
              <a:rPr lang="en-US" altLang="en-US" sz="2800" dirty="0" smtClean="0">
                <a:latin typeface="Times New Roman" panose="02020603050405020304" pitchFamily="18" charset="0"/>
                <a:cs typeface="Times New Roman" panose="02020603050405020304" pitchFamily="18" charset="0"/>
              </a:rPr>
              <a:t>Generic risks</a:t>
            </a:r>
          </a:p>
          <a:p>
            <a:pPr lvl="1" algn="just">
              <a:lnSpc>
                <a:spcPct val="90000"/>
              </a:lnSpc>
            </a:pPr>
            <a:r>
              <a:rPr lang="en-US" altLang="en-US" sz="2800" dirty="0" smtClean="0">
                <a:latin typeface="Times New Roman" panose="02020603050405020304" pitchFamily="18" charset="0"/>
                <a:cs typeface="Times New Roman" panose="02020603050405020304" pitchFamily="18" charset="0"/>
              </a:rPr>
              <a:t>are potential threats to every software product</a:t>
            </a:r>
          </a:p>
          <a:p>
            <a:pPr lvl="2" algn="just">
              <a:lnSpc>
                <a:spcPct val="90000"/>
              </a:lnSpc>
            </a:pPr>
            <a:r>
              <a:rPr lang="en-US" altLang="en-US" sz="2800" dirty="0" smtClean="0">
                <a:latin typeface="Times New Roman" panose="02020603050405020304" pitchFamily="18" charset="0"/>
                <a:cs typeface="Times New Roman" panose="02020603050405020304" pitchFamily="18" charset="0"/>
              </a:rPr>
              <a:t>product size</a:t>
            </a:r>
          </a:p>
          <a:p>
            <a:pPr lvl="2" algn="just">
              <a:lnSpc>
                <a:spcPct val="90000"/>
              </a:lnSpc>
            </a:pPr>
            <a:r>
              <a:rPr lang="en-US" altLang="en-US" sz="2800" dirty="0" smtClean="0">
                <a:latin typeface="Times New Roman" panose="02020603050405020304" pitchFamily="18" charset="0"/>
                <a:cs typeface="Times New Roman" panose="02020603050405020304" pitchFamily="18" charset="0"/>
              </a:rPr>
              <a:t>customer characteristics</a:t>
            </a:r>
          </a:p>
          <a:p>
            <a:pPr lvl="2" algn="just">
              <a:lnSpc>
                <a:spcPct val="90000"/>
              </a:lnSpc>
            </a:pPr>
            <a:r>
              <a:rPr lang="en-US" altLang="en-US" sz="2800" dirty="0" smtClean="0">
                <a:latin typeface="Times New Roman" panose="02020603050405020304" pitchFamily="18" charset="0"/>
                <a:cs typeface="Times New Roman" panose="02020603050405020304" pitchFamily="18" charset="0"/>
              </a:rPr>
              <a:t>development environment</a:t>
            </a:r>
          </a:p>
          <a:p>
            <a:pPr lvl="2" algn="just">
              <a:lnSpc>
                <a:spcPct val="90000"/>
              </a:lnSpc>
            </a:pPr>
            <a:r>
              <a:rPr lang="en-US" altLang="en-US" sz="2800" dirty="0" smtClean="0">
                <a:latin typeface="Times New Roman" panose="02020603050405020304" pitchFamily="18" charset="0"/>
                <a:cs typeface="Times New Roman" panose="02020603050405020304" pitchFamily="18" charset="0"/>
              </a:rPr>
              <a:t>technology to be built</a:t>
            </a:r>
          </a:p>
          <a:p>
            <a:endParaRPr lang="en-US" dirty="0"/>
          </a:p>
        </p:txBody>
      </p:sp>
      <p:sp>
        <p:nvSpPr>
          <p:cNvPr id="2" name="Title 1"/>
          <p:cNvSpPr>
            <a:spLocks noGrp="1"/>
          </p:cNvSpPr>
          <p:nvPr>
            <p:ph type="title"/>
          </p:nvPr>
        </p:nvSpPr>
        <p:spPr/>
        <p:txBody>
          <a:bodyPr>
            <a:normAutofit/>
          </a:bodyPr>
          <a:lstStyle/>
          <a:p>
            <a:r>
              <a:rPr lang="en-US" sz="4000" i="1" dirty="0" smtClean="0">
                <a:latin typeface="Times New Roman" panose="02020603050405020304" pitchFamily="18" charset="0"/>
                <a:cs typeface="Times New Roman" panose="02020603050405020304" pitchFamily="18" charset="0"/>
              </a:rPr>
              <a:t>Risk identification</a:t>
            </a:r>
            <a:endParaRPr lang="en-US" sz="4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48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3200" dirty="0">
                <a:latin typeface="Times New Roman" panose="02020603050405020304" pitchFamily="18" charset="0"/>
                <a:cs typeface="Times New Roman" panose="02020603050405020304" pitchFamily="18" charset="0"/>
              </a:rPr>
              <a:t>After risks have been identified and enumerated, the next step is risk analysis.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Through </a:t>
            </a:r>
            <a:r>
              <a:rPr lang="en-US" sz="3200" i="1" dirty="0" smtClean="0">
                <a:latin typeface="Times New Roman" panose="02020603050405020304" pitchFamily="18" charset="0"/>
                <a:cs typeface="Times New Roman" panose="02020603050405020304" pitchFamily="18" charset="0"/>
              </a:rPr>
              <a:t>risk </a:t>
            </a:r>
            <a:r>
              <a:rPr lang="en-US" sz="3200" i="1" dirty="0">
                <a:latin typeface="Times New Roman" panose="02020603050405020304" pitchFamily="18" charset="0"/>
                <a:cs typeface="Times New Roman" panose="02020603050405020304" pitchFamily="18" charset="0"/>
              </a:rPr>
              <a:t>analysis, </a:t>
            </a:r>
            <a:r>
              <a:rPr lang="en-US" sz="3200" dirty="0">
                <a:latin typeface="Times New Roman" panose="02020603050405020304" pitchFamily="18" charset="0"/>
                <a:cs typeface="Times New Roman" panose="02020603050405020304" pitchFamily="18" charset="0"/>
              </a:rPr>
              <a:t>we transform the risks that were identified into </a:t>
            </a:r>
            <a:r>
              <a:rPr lang="en-US" sz="3200" dirty="0" smtClean="0">
                <a:latin typeface="Times New Roman" panose="02020603050405020304" pitchFamily="18" charset="0"/>
                <a:cs typeface="Times New Roman" panose="02020603050405020304" pitchFamily="18" charset="0"/>
              </a:rPr>
              <a:t>decision-making information</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In </a:t>
            </a:r>
            <a:r>
              <a:rPr lang="en-US" sz="3200" dirty="0">
                <a:latin typeface="Times New Roman" panose="02020603050405020304" pitchFamily="18" charset="0"/>
                <a:cs typeface="Times New Roman" panose="02020603050405020304" pitchFamily="18" charset="0"/>
              </a:rPr>
              <a:t>turn, each risk is considered and </a:t>
            </a:r>
            <a:r>
              <a:rPr lang="en-US" sz="3200" dirty="0" smtClean="0">
                <a:latin typeface="Times New Roman" panose="02020603050405020304" pitchFamily="18" charset="0"/>
                <a:cs typeface="Times New Roman" panose="02020603050405020304" pitchFamily="18" charset="0"/>
              </a:rPr>
              <a:t>a judgment </a:t>
            </a:r>
            <a:r>
              <a:rPr lang="en-US" sz="3200" dirty="0">
                <a:latin typeface="Times New Roman" panose="02020603050405020304" pitchFamily="18" charset="0"/>
                <a:cs typeface="Times New Roman" panose="02020603050405020304" pitchFamily="18" charset="0"/>
              </a:rPr>
              <a:t>made about the </a:t>
            </a:r>
            <a:r>
              <a:rPr lang="en-US" sz="3200" dirty="0" smtClean="0">
                <a:latin typeface="Times New Roman" panose="02020603050405020304" pitchFamily="18" charset="0"/>
                <a:cs typeface="Times New Roman" panose="02020603050405020304" pitchFamily="18" charset="0"/>
              </a:rPr>
              <a:t>probability and </a:t>
            </a:r>
            <a:r>
              <a:rPr lang="en-US" sz="3200" dirty="0">
                <a:latin typeface="Times New Roman" panose="02020603050405020304" pitchFamily="18" charset="0"/>
                <a:cs typeface="Times New Roman" panose="02020603050405020304" pitchFamily="18" charset="0"/>
              </a:rPr>
              <a:t>the seriousness of the risk</a:t>
            </a:r>
            <a:r>
              <a:rPr lang="en-US" dirty="0"/>
              <a:t>.</a:t>
            </a:r>
          </a:p>
        </p:txBody>
      </p:sp>
      <p:sp>
        <p:nvSpPr>
          <p:cNvPr id="2" name="Title 1"/>
          <p:cNvSpPr>
            <a:spLocks noGrp="1"/>
          </p:cNvSpPr>
          <p:nvPr>
            <p:ph type="title"/>
          </p:nvPr>
        </p:nvSpPr>
        <p:spPr/>
        <p:txBody>
          <a:bodyPr>
            <a:normAutofit/>
          </a:bodyPr>
          <a:lstStyle/>
          <a:p>
            <a:r>
              <a:rPr lang="en-US" sz="4000" i="1" dirty="0" smtClean="0">
                <a:latin typeface="Times New Roman" panose="02020603050405020304" pitchFamily="18" charset="0"/>
                <a:cs typeface="Times New Roman" panose="02020603050405020304" pitchFamily="18" charset="0"/>
              </a:rPr>
              <a:t>Risk Analysis</a:t>
            </a:r>
            <a:endParaRPr lang="en-US" sz="4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259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562600"/>
          </a:xfrm>
        </p:spPr>
        <p:txBody>
          <a:bodyPr>
            <a:normAutofit fontScale="92500" lnSpcReduction="10000"/>
          </a:bodyPr>
          <a:lstStyle/>
          <a:p>
            <a:pPr marL="0" indent="0" algn="just">
              <a:buNone/>
            </a:pPr>
            <a:r>
              <a:rPr lang="en-US" dirty="0" smtClean="0">
                <a:latin typeface="Times New Roman" panose="02020603050405020304" pitchFamily="18" charset="0"/>
                <a:cs typeface="Times New Roman" panose="02020603050405020304" pitchFamily="18" charset="0"/>
              </a:rPr>
              <a:t>a) Assess </a:t>
            </a: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probability </a:t>
            </a:r>
            <a:r>
              <a:rPr lang="en-US" dirty="0">
                <a:latin typeface="Times New Roman" panose="02020603050405020304" pitchFamily="18" charset="0"/>
                <a:cs typeface="Times New Roman" panose="02020603050405020304" pitchFamily="18" charset="0"/>
              </a:rPr>
              <a:t>of a loss occurring. Some risks are very likely to occur. </a:t>
            </a:r>
            <a:r>
              <a:rPr lang="en-US" dirty="0" smtClean="0">
                <a:latin typeface="Times New Roman" panose="02020603050405020304" pitchFamily="18" charset="0"/>
                <a:cs typeface="Times New Roman" panose="02020603050405020304" pitchFamily="18" charset="0"/>
              </a:rPr>
              <a:t>Others are </a:t>
            </a:r>
            <a:r>
              <a:rPr lang="en-US" dirty="0">
                <a:latin typeface="Times New Roman" panose="02020603050405020304" pitchFamily="18" charset="0"/>
                <a:cs typeface="Times New Roman" panose="02020603050405020304" pitchFamily="18" charset="0"/>
              </a:rPr>
              <a:t>very unlikely</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Establish and utilize a scale that reflects the perceived likelihood </a:t>
            </a:r>
            <a:r>
              <a:rPr lang="en-US" dirty="0" smtClean="0">
                <a:latin typeface="Times New Roman" panose="02020603050405020304" pitchFamily="18" charset="0"/>
                <a:cs typeface="Times New Roman" panose="02020603050405020304" pitchFamily="18" charset="0"/>
              </a:rPr>
              <a:t>of a </a:t>
            </a:r>
            <a:r>
              <a:rPr lang="en-US" dirty="0">
                <a:latin typeface="Times New Roman" panose="02020603050405020304" pitchFamily="18" charset="0"/>
                <a:cs typeface="Times New Roman" panose="02020603050405020304" pitchFamily="18" charset="0"/>
              </a:rPr>
              <a:t>risk</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Establish and utilize a scale that reflects the perceived likelihood </a:t>
            </a:r>
            <a:r>
              <a:rPr lang="en-US" dirty="0" err="1" smtClean="0">
                <a:latin typeface="Times New Roman" panose="02020603050405020304" pitchFamily="18" charset="0"/>
                <a:cs typeface="Times New Roman" panose="02020603050405020304" pitchFamily="18" charset="0"/>
              </a:rPr>
              <a:t>ofa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risk</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Depending upon the degree of detail desired and/or possible, the scale can </a:t>
            </a:r>
            <a:r>
              <a:rPr lang="en-US" dirty="0" smtClean="0">
                <a:latin typeface="Times New Roman" panose="02020603050405020304" pitchFamily="18" charset="0"/>
                <a:cs typeface="Times New Roman" panose="02020603050405020304" pitchFamily="18" charset="0"/>
              </a:rPr>
              <a:t>be  numeric</a:t>
            </a:r>
            <a:r>
              <a:rPr lang="en-US" dirty="0">
                <a:latin typeface="Times New Roman" panose="02020603050405020304" pitchFamily="18" charset="0"/>
                <a:cs typeface="Times New Roman" panose="02020603050405020304" pitchFamily="18" charset="0"/>
              </a:rPr>
              <a:t>, based on a percentage </a:t>
            </a:r>
            <a:r>
              <a:rPr lang="en-US" dirty="0" smtClean="0">
                <a:latin typeface="Times New Roman" panose="02020603050405020304" pitchFamily="18" charset="0"/>
                <a:cs typeface="Times New Roman" panose="02020603050405020304" pitchFamily="18" charset="0"/>
              </a:rPr>
              <a:t>scale.</a:t>
            </a:r>
          </a:p>
          <a:p>
            <a:pPr marL="0" indent="0">
              <a:buNone/>
            </a:pPr>
            <a:r>
              <a:rPr lang="en-US" dirty="0" smtClean="0">
                <a:latin typeface="Times New Roman" panose="02020603050405020304" pitchFamily="18" charset="0"/>
                <a:cs typeface="Times New Roman" panose="02020603050405020304" pitchFamily="18" charset="0"/>
              </a:rPr>
              <a:t>b) Assess </a:t>
            </a: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impact </a:t>
            </a:r>
            <a:r>
              <a:rPr lang="en-US" dirty="0">
                <a:latin typeface="Times New Roman" panose="02020603050405020304" pitchFamily="18" charset="0"/>
                <a:cs typeface="Times New Roman" panose="02020603050405020304" pitchFamily="18" charset="0"/>
              </a:rPr>
              <a:t>of the loss if the loss were to occur.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Delineate </a:t>
            </a:r>
            <a:r>
              <a:rPr lang="en-US" dirty="0">
                <a:latin typeface="Times New Roman" panose="02020603050405020304" pitchFamily="18" charset="0"/>
                <a:cs typeface="Times New Roman" panose="02020603050405020304" pitchFamily="18" charset="0"/>
              </a:rPr>
              <a:t>the consequences </a:t>
            </a:r>
            <a:r>
              <a:rPr lang="en-US" dirty="0" smtClean="0">
                <a:latin typeface="Times New Roman" panose="02020603050405020304" pitchFamily="18" charset="0"/>
                <a:cs typeface="Times New Roman" panose="02020603050405020304" pitchFamily="18" charset="0"/>
              </a:rPr>
              <a:t>of  the </a:t>
            </a:r>
            <a:r>
              <a:rPr lang="en-US" dirty="0">
                <a:latin typeface="Times New Roman" panose="02020603050405020304" pitchFamily="18" charset="0"/>
                <a:cs typeface="Times New Roman" panose="02020603050405020304" pitchFamily="18" charset="0"/>
              </a:rPr>
              <a:t>risk, and estimate the impact of the risk on the project and the product. Similar to</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probability discussion above, the team can choose to assign numerical </a:t>
            </a:r>
            <a:r>
              <a:rPr lang="en-US" dirty="0" smtClean="0">
                <a:latin typeface="Times New Roman" panose="02020603050405020304" pitchFamily="18" charset="0"/>
                <a:cs typeface="Times New Roman" panose="02020603050405020304" pitchFamily="18" charset="0"/>
              </a:rPr>
              <a:t>monetary values </a:t>
            </a:r>
            <a:r>
              <a:rPr lang="en-US" dirty="0">
                <a:latin typeface="Times New Roman" panose="02020603050405020304" pitchFamily="18" charset="0"/>
                <a:cs typeface="Times New Roman" panose="02020603050405020304" pitchFamily="18" charset="0"/>
              </a:rPr>
              <a:t>to the magnitude of loss</a:t>
            </a:r>
          </a:p>
        </p:txBody>
      </p:sp>
      <p:sp>
        <p:nvSpPr>
          <p:cNvPr id="2" name="Title 1"/>
          <p:cNvSpPr>
            <a:spLocks noGrp="1"/>
          </p:cNvSpPr>
          <p:nvPr>
            <p:ph type="title"/>
          </p:nvPr>
        </p:nvSpPr>
        <p:spPr/>
        <p:txBody>
          <a:bodyPr>
            <a:normAutofit/>
          </a:bodyPr>
          <a:lstStyle/>
          <a:p>
            <a:r>
              <a:rPr lang="en-US" sz="4000" i="1" dirty="0" smtClean="0">
                <a:latin typeface="Times New Roman" panose="02020603050405020304" pitchFamily="18" charset="0"/>
                <a:cs typeface="Times New Roman" panose="02020603050405020304" pitchFamily="18" charset="0"/>
              </a:rPr>
              <a:t>Steps in </a:t>
            </a:r>
            <a:r>
              <a:rPr lang="en-US" sz="4000" i="1" dirty="0" smtClean="0">
                <a:latin typeface="Times New Roman" panose="02020603050405020304" pitchFamily="18" charset="0"/>
                <a:cs typeface="Times New Roman" panose="02020603050405020304" pitchFamily="18" charset="0"/>
              </a:rPr>
              <a:t> Risk analysis</a:t>
            </a:r>
            <a:endParaRPr lang="en-US" sz="4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91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05800" cy="6019800"/>
          </a:xfrm>
        </p:spPr>
        <p:txBody>
          <a:bodyPr>
            <a:normAutofit fontScale="92500" lnSpcReduction="10000"/>
          </a:bodyPr>
          <a:lstStyle/>
          <a:p>
            <a:pPr algn="just"/>
            <a:r>
              <a:rPr lang="en-US" sz="2400" dirty="0" smtClean="0">
                <a:latin typeface="Times New Roman" panose="02020603050405020304" pitchFamily="18" charset="0"/>
                <a:cs typeface="Times New Roman" panose="02020603050405020304" pitchFamily="18" charset="0"/>
              </a:rPr>
              <a:t>The analyzed risks are organized into a risk table which contains following columns</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2400" i="1" dirty="0" smtClean="0">
                <a:latin typeface="Times New Roman" panose="02020603050405020304" pitchFamily="18" charset="0"/>
                <a:cs typeface="Times New Roman" panose="02020603050405020304" pitchFamily="18" charset="0"/>
              </a:rPr>
              <a:t>Rank is</a:t>
            </a:r>
          </a:p>
          <a:p>
            <a:pPr marL="109728" indent="0" algn="just">
              <a:buNone/>
            </a:pPr>
            <a:endParaRPr lang="en-US" sz="2400" i="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i="1" dirty="0" smtClean="0">
                <a:latin typeface="Times New Roman" panose="02020603050405020304" pitchFamily="18" charset="0"/>
                <a:cs typeface="Times New Roman" panose="02020603050405020304" pitchFamily="18" charset="0"/>
              </a:rPr>
              <a:t>Risk </a:t>
            </a:r>
            <a:r>
              <a:rPr lang="en-US" sz="2400" dirty="0">
                <a:latin typeface="Times New Roman" panose="02020603050405020304" pitchFamily="18" charset="0"/>
                <a:cs typeface="Times New Roman" panose="02020603050405020304" pitchFamily="18" charset="0"/>
              </a:rPr>
              <a:t>is the description of the risk itself, preferably stated in CTC format</a:t>
            </a:r>
            <a:r>
              <a:rPr lang="en-US" sz="2400" dirty="0" smtClean="0">
                <a:latin typeface="Times New Roman" panose="02020603050405020304" pitchFamily="18" charset="0"/>
                <a:cs typeface="Times New Roman" panose="02020603050405020304" pitchFamily="18" charset="0"/>
              </a:rPr>
              <a:t>.</a:t>
            </a:r>
          </a:p>
          <a:p>
            <a:pPr marL="109728"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i="1" dirty="0" smtClean="0">
                <a:latin typeface="Times New Roman" panose="02020603050405020304" pitchFamily="18" charset="0"/>
                <a:cs typeface="Times New Roman" panose="02020603050405020304" pitchFamily="18" charset="0"/>
              </a:rPr>
              <a:t>Probability </a:t>
            </a:r>
            <a:r>
              <a:rPr lang="en-US" sz="2400" dirty="0">
                <a:latin typeface="Times New Roman" panose="02020603050405020304" pitchFamily="18" charset="0"/>
                <a:cs typeface="Times New Roman" panose="02020603050405020304" pitchFamily="18" charset="0"/>
              </a:rPr>
              <a:t>is the likelihood of the risk occurring, using either a numeric </a:t>
            </a:r>
            <a:r>
              <a:rPr lang="en-US" sz="2400" dirty="0" smtClean="0">
                <a:latin typeface="Times New Roman" panose="02020603050405020304" pitchFamily="18" charset="0"/>
                <a:cs typeface="Times New Roman" panose="02020603050405020304" pitchFamily="18" charset="0"/>
              </a:rPr>
              <a:t>or categorical </a:t>
            </a:r>
            <a:r>
              <a:rPr lang="en-US" sz="2400" dirty="0">
                <a:latin typeface="Times New Roman" panose="02020603050405020304" pitchFamily="18" charset="0"/>
                <a:cs typeface="Times New Roman" panose="02020603050405020304" pitchFamily="18" charset="0"/>
              </a:rPr>
              <a:t>scale, as discussed in the last section.</a:t>
            </a: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Impact </a:t>
            </a:r>
            <a:r>
              <a:rPr lang="en-US" sz="2400" dirty="0">
                <a:latin typeface="Times New Roman" panose="02020603050405020304" pitchFamily="18" charset="0"/>
                <a:cs typeface="Times New Roman" panose="02020603050405020304" pitchFamily="18" charset="0"/>
              </a:rPr>
              <a:t>is the magnitude of the loss if the risk were to occur, using either a </a:t>
            </a:r>
            <a:r>
              <a:rPr lang="en-US" sz="2400" dirty="0" smtClean="0">
                <a:latin typeface="Times New Roman" panose="02020603050405020304" pitchFamily="18" charset="0"/>
                <a:cs typeface="Times New Roman" panose="02020603050405020304" pitchFamily="18" charset="0"/>
              </a:rPr>
              <a:t>numeric or </a:t>
            </a:r>
            <a:r>
              <a:rPr lang="en-US" sz="2400" dirty="0">
                <a:latin typeface="Times New Roman" panose="02020603050405020304" pitchFamily="18" charset="0"/>
                <a:cs typeface="Times New Roman" panose="02020603050405020304" pitchFamily="18" charset="0"/>
              </a:rPr>
              <a:t>a categorical scale</a:t>
            </a:r>
            <a:r>
              <a:rPr lang="en-US" sz="2400" dirty="0" smtClean="0">
                <a:latin typeface="Times New Roman" panose="02020603050405020304" pitchFamily="18" charset="0"/>
                <a:cs typeface="Times New Roman" panose="02020603050405020304" pitchFamily="18" charset="0"/>
              </a:rPr>
              <a:t>.</a:t>
            </a:r>
          </a:p>
          <a:p>
            <a:pPr marL="109728"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Rank last week </a:t>
            </a:r>
            <a:r>
              <a:rPr lang="en-US" sz="2400" dirty="0">
                <a:latin typeface="Times New Roman" panose="02020603050405020304" pitchFamily="18" charset="0"/>
                <a:cs typeface="Times New Roman" panose="02020603050405020304" pitchFamily="18" charset="0"/>
              </a:rPr>
              <a:t>and the number of </a:t>
            </a:r>
            <a:r>
              <a:rPr lang="en-US" sz="2400" i="1" dirty="0">
                <a:latin typeface="Times New Roman" panose="02020603050405020304" pitchFamily="18" charset="0"/>
                <a:cs typeface="Times New Roman" panose="02020603050405020304" pitchFamily="18" charset="0"/>
              </a:rPr>
              <a:t>weeks on list </a:t>
            </a:r>
            <a:r>
              <a:rPr lang="en-US" sz="2400" dirty="0">
                <a:latin typeface="Times New Roman" panose="02020603050405020304" pitchFamily="18" charset="0"/>
                <a:cs typeface="Times New Roman" panose="02020603050405020304" pitchFamily="18" charset="0"/>
              </a:rPr>
              <a:t>are documented so the team </a:t>
            </a:r>
            <a:r>
              <a:rPr lang="en-US" sz="2400" dirty="0" smtClean="0">
                <a:latin typeface="Times New Roman" panose="02020603050405020304" pitchFamily="18" charset="0"/>
                <a:cs typeface="Times New Roman" panose="02020603050405020304" pitchFamily="18" charset="0"/>
              </a:rPr>
              <a:t>can monitor </a:t>
            </a:r>
            <a:r>
              <a:rPr lang="en-US" sz="2400" dirty="0">
                <a:latin typeface="Times New Roman" panose="02020603050405020304" pitchFamily="18" charset="0"/>
                <a:cs typeface="Times New Roman" panose="02020603050405020304" pitchFamily="18" charset="0"/>
              </a:rPr>
              <a:t>changes in priority, to determine if actions are being taken that </a:t>
            </a:r>
            <a:r>
              <a:rPr lang="en-US" sz="2400" dirty="0" smtClean="0">
                <a:latin typeface="Times New Roman" panose="02020603050405020304" pitchFamily="18" charset="0"/>
                <a:cs typeface="Times New Roman" panose="02020603050405020304" pitchFamily="18" charset="0"/>
              </a:rPr>
              <a:t>cause changes </a:t>
            </a:r>
            <a:r>
              <a:rPr lang="en-US" sz="2400" dirty="0">
                <a:latin typeface="Times New Roman" panose="02020603050405020304" pitchFamily="18" charset="0"/>
                <a:cs typeface="Times New Roman" panose="02020603050405020304" pitchFamily="18" charset="0"/>
              </a:rPr>
              <a:t>in the stature of the risk</a:t>
            </a:r>
            <a:r>
              <a:rPr lang="en-US" sz="2400" dirty="0" smtClean="0">
                <a:latin typeface="Times New Roman" panose="02020603050405020304" pitchFamily="18" charset="0"/>
                <a:cs typeface="Times New Roman" panose="02020603050405020304" pitchFamily="18" charset="0"/>
              </a:rPr>
              <a:t>.</a:t>
            </a:r>
          </a:p>
          <a:p>
            <a:pPr marL="109728"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Action </a:t>
            </a:r>
            <a:r>
              <a:rPr lang="en-US" sz="2400" dirty="0">
                <a:latin typeface="Times New Roman" panose="02020603050405020304" pitchFamily="18" charset="0"/>
                <a:cs typeface="Times New Roman" panose="02020603050405020304" pitchFamily="18" charset="0"/>
              </a:rPr>
              <a:t>documents what the team is doing to manage the </a:t>
            </a:r>
            <a:r>
              <a:rPr lang="en-US" sz="2400" dirty="0" smtClean="0">
                <a:latin typeface="Times New Roman" panose="02020603050405020304" pitchFamily="18" charset="0"/>
                <a:cs typeface="Times New Roman" panose="02020603050405020304" pitchFamily="18" charset="0"/>
              </a:rPr>
              <a:t>risk</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8425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305800" cy="5105400"/>
          </a:xfrm>
        </p:spPr>
        <p:txBody>
          <a:bodyPr>
            <a:normAutofit/>
          </a:bodyPr>
          <a:lstStyle/>
          <a:p>
            <a:pPr algn="just"/>
            <a:r>
              <a:rPr lang="en-US" dirty="0">
                <a:latin typeface="Times New Roman" panose="02020603050405020304" pitchFamily="18" charset="0"/>
                <a:cs typeface="Times New Roman" panose="02020603050405020304" pitchFamily="18" charset="0"/>
              </a:rPr>
              <a:t>After the risks have been organized into a risk table, </a:t>
            </a:r>
            <a:r>
              <a:rPr lang="en-US" dirty="0" smtClean="0">
                <a:latin typeface="Times New Roman" panose="02020603050405020304" pitchFamily="18" charset="0"/>
                <a:cs typeface="Times New Roman" panose="02020603050405020304" pitchFamily="18" charset="0"/>
              </a:rPr>
              <a:t>the team prioritizes </a:t>
            </a:r>
            <a:r>
              <a:rPr lang="en-US" dirty="0">
                <a:latin typeface="Times New Roman" panose="02020603050405020304" pitchFamily="18" charset="0"/>
                <a:cs typeface="Times New Roman" panose="02020603050405020304" pitchFamily="18" charset="0"/>
              </a:rPr>
              <a:t>the risks by ranking them</a:t>
            </a:r>
            <a:r>
              <a:rPr lang="en-US" dirty="0" smtClean="0">
                <a:latin typeface="Times New Roman" panose="02020603050405020304" pitchFamily="18" charset="0"/>
                <a:cs typeface="Times New Roman" panose="02020603050405020304" pitchFamily="18" charset="0"/>
              </a:rPr>
              <a:t>.</a:t>
            </a:r>
          </a:p>
          <a:p>
            <a:pPr marL="109728"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is too costly and perhaps even unnecessary to </a:t>
            </a:r>
            <a:r>
              <a:rPr lang="en-US" dirty="0" smtClean="0">
                <a:latin typeface="Times New Roman" panose="02020603050405020304" pitchFamily="18" charset="0"/>
                <a:cs typeface="Times New Roman" panose="02020603050405020304" pitchFamily="18" charset="0"/>
              </a:rPr>
              <a:t>take action </a:t>
            </a:r>
            <a:r>
              <a:rPr lang="en-US" dirty="0">
                <a:latin typeface="Times New Roman" panose="02020603050405020304" pitchFamily="18" charset="0"/>
                <a:cs typeface="Times New Roman" panose="02020603050405020304" pitchFamily="18" charset="0"/>
              </a:rPr>
              <a:t>on </a:t>
            </a:r>
            <a:r>
              <a:rPr lang="en-US" i="1" dirty="0">
                <a:latin typeface="Times New Roman" panose="02020603050405020304" pitchFamily="18" charset="0"/>
                <a:cs typeface="Times New Roman" panose="02020603050405020304" pitchFamily="18" charset="0"/>
              </a:rPr>
              <a:t>every </a:t>
            </a:r>
            <a:r>
              <a:rPr lang="en-US" dirty="0">
                <a:latin typeface="Times New Roman" panose="02020603050405020304" pitchFamily="18" charset="0"/>
                <a:cs typeface="Times New Roman" panose="02020603050405020304" pitchFamily="18" charset="0"/>
              </a:rPr>
              <a:t>identified risk. </a:t>
            </a:r>
            <a:endParaRPr lang="en-US" dirty="0" smtClean="0">
              <a:latin typeface="Times New Roman" panose="02020603050405020304" pitchFamily="18" charset="0"/>
              <a:cs typeface="Times New Roman" panose="02020603050405020304" pitchFamily="18" charset="0"/>
            </a:endParaRPr>
          </a:p>
          <a:p>
            <a:pPr marL="109728"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Some </a:t>
            </a:r>
            <a:r>
              <a:rPr lang="en-US" dirty="0">
                <a:latin typeface="Times New Roman" panose="02020603050405020304" pitchFamily="18" charset="0"/>
                <a:cs typeface="Times New Roman" panose="02020603050405020304" pitchFamily="18" charset="0"/>
              </a:rPr>
              <a:t>of them have a very low impact or a very </a:t>
            </a:r>
            <a:r>
              <a:rPr lang="en-US" dirty="0" smtClean="0">
                <a:latin typeface="Times New Roman" panose="02020603050405020304" pitchFamily="18" charset="0"/>
                <a:cs typeface="Times New Roman" panose="02020603050405020304" pitchFamily="18" charset="0"/>
              </a:rPr>
              <a:t>low probability </a:t>
            </a:r>
            <a:r>
              <a:rPr lang="en-US" dirty="0">
                <a:latin typeface="Times New Roman" panose="02020603050405020304" pitchFamily="18" charset="0"/>
                <a:cs typeface="Times New Roman" panose="02020603050405020304" pitchFamily="18" charset="0"/>
              </a:rPr>
              <a:t>of occurring – or both</a:t>
            </a:r>
            <a:r>
              <a:rPr lang="en-US" dirty="0" smtClean="0">
                <a:latin typeface="Times New Roman" panose="02020603050405020304" pitchFamily="18" charset="0"/>
                <a:cs typeface="Times New Roman" panose="02020603050405020304" pitchFamily="18" charset="0"/>
              </a:rPr>
              <a:t>.</a:t>
            </a:r>
          </a:p>
          <a:p>
            <a:pPr marL="109728"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Through the prioritization process, the </a:t>
            </a:r>
            <a:r>
              <a:rPr lang="en-US" dirty="0" smtClean="0">
                <a:latin typeface="Times New Roman" panose="02020603050405020304" pitchFamily="18" charset="0"/>
                <a:cs typeface="Times New Roman" panose="02020603050405020304" pitchFamily="18" charset="0"/>
              </a:rPr>
              <a:t>team determines </a:t>
            </a:r>
            <a:r>
              <a:rPr lang="en-US" dirty="0">
                <a:latin typeface="Times New Roman" panose="02020603050405020304" pitchFamily="18" charset="0"/>
                <a:cs typeface="Times New Roman" panose="02020603050405020304" pitchFamily="18" charset="0"/>
              </a:rPr>
              <a:t>which risks it will take action on.</a:t>
            </a:r>
          </a:p>
        </p:txBody>
      </p:sp>
      <p:sp>
        <p:nvSpPr>
          <p:cNvPr id="2" name="Title 1"/>
          <p:cNvSpPr>
            <a:spLocks noGrp="1"/>
          </p:cNvSpPr>
          <p:nvPr>
            <p:ph type="title"/>
          </p:nvPr>
        </p:nvSpPr>
        <p:spPr/>
        <p:txBody>
          <a:bodyPr>
            <a:normAutofit/>
          </a:bodyPr>
          <a:lstStyle/>
          <a:p>
            <a:r>
              <a:rPr lang="en-US" sz="4000" b="1" i="1" dirty="0" smtClean="0">
                <a:latin typeface="Times New Roman" panose="02020603050405020304" pitchFamily="18" charset="0"/>
                <a:cs typeface="Times New Roman" panose="02020603050405020304" pitchFamily="18" charset="0"/>
              </a:rPr>
              <a:t>Prioritize Risk</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668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458200" cy="5562600"/>
          </a:xfrm>
        </p:spPr>
        <p:txBody>
          <a:bodyPr>
            <a:normAutofit/>
          </a:bodyPr>
          <a:lstStyle/>
          <a:p>
            <a:pPr algn="just"/>
            <a:r>
              <a:rPr lang="en-US" sz="2800" dirty="0">
                <a:latin typeface="Times New Roman" panose="02020603050405020304" pitchFamily="18" charset="0"/>
                <a:cs typeface="Times New Roman" panose="02020603050405020304" pitchFamily="18" charset="0"/>
              </a:rPr>
              <a:t>The team sorts the list </a:t>
            </a:r>
            <a:endParaRPr lang="en-US" sz="2800" dirty="0" smtClean="0">
              <a:latin typeface="Times New Roman" panose="02020603050405020304" pitchFamily="18" charset="0"/>
              <a:cs typeface="Times New Roman" panose="02020603050405020304" pitchFamily="18" charset="0"/>
            </a:endParaRPr>
          </a:p>
          <a:p>
            <a:pPr marL="109728" indent="0" algn="just">
              <a:buNone/>
            </a:pPr>
            <a:r>
              <a:rPr lang="en-US" sz="2800" dirty="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he </a:t>
            </a:r>
            <a:r>
              <a:rPr lang="en-US" sz="2800" dirty="0">
                <a:latin typeface="Times New Roman" panose="02020603050405020304" pitchFamily="18" charset="0"/>
                <a:cs typeface="Times New Roman" panose="02020603050405020304" pitchFamily="18" charset="0"/>
              </a:rPr>
              <a:t>high probability, high impact risks percolate to the </a:t>
            </a:r>
            <a:r>
              <a:rPr lang="en-US" sz="2800" dirty="0" smtClean="0">
                <a:latin typeface="Times New Roman" panose="02020603050405020304" pitchFamily="18" charset="0"/>
                <a:cs typeface="Times New Roman" panose="02020603050405020304" pitchFamily="18" charset="0"/>
              </a:rPr>
              <a:t>top of </a:t>
            </a:r>
            <a:r>
              <a:rPr lang="en-US" sz="2800" dirty="0">
                <a:latin typeface="Times New Roman" panose="02020603050405020304" pitchFamily="18" charset="0"/>
                <a:cs typeface="Times New Roman" panose="02020603050405020304" pitchFamily="18" charset="0"/>
              </a:rPr>
              <a:t>the table and the low-probability, low impact risks drop to the bottom</a:t>
            </a:r>
            <a:r>
              <a:rPr lang="en-US" sz="2800" dirty="0" smtClean="0">
                <a:latin typeface="Times New Roman" panose="02020603050405020304" pitchFamily="18" charset="0"/>
                <a:cs typeface="Times New Roman" panose="02020603050405020304" pitchFamily="18" charset="0"/>
              </a:rPr>
              <a:t>.</a:t>
            </a:r>
          </a:p>
          <a:p>
            <a:pPr marL="109728" indent="0" algn="just">
              <a:buNone/>
            </a:pP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If the team </a:t>
            </a:r>
            <a:r>
              <a:rPr lang="en-US" sz="2800" dirty="0" smtClean="0">
                <a:latin typeface="Times New Roman" panose="02020603050405020304" pitchFamily="18" charset="0"/>
                <a:cs typeface="Times New Roman" panose="02020603050405020304" pitchFamily="18" charset="0"/>
              </a:rPr>
              <a:t>used categorical </a:t>
            </a:r>
            <a:r>
              <a:rPr lang="en-US" sz="2800" dirty="0">
                <a:latin typeface="Times New Roman" panose="02020603050405020304" pitchFamily="18" charset="0"/>
                <a:cs typeface="Times New Roman" panose="02020603050405020304" pitchFamily="18" charset="0"/>
              </a:rPr>
              <a:t>values for </a:t>
            </a:r>
            <a:r>
              <a:rPr lang="en-US" sz="2800" dirty="0" smtClean="0">
                <a:latin typeface="Times New Roman" panose="02020603050405020304" pitchFamily="18" charset="0"/>
                <a:cs typeface="Times New Roman" panose="02020603050405020304" pitchFamily="18" charset="0"/>
              </a:rPr>
              <a:t>probability</a:t>
            </a:r>
          </a:p>
          <a:p>
            <a:pPr marL="109728" indent="0" algn="just">
              <a:buNone/>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(e.g. very improbable, improbable, probable, </a:t>
            </a:r>
            <a:r>
              <a:rPr lang="en-US" sz="2800" dirty="0" smtClean="0">
                <a:latin typeface="Times New Roman" panose="02020603050405020304" pitchFamily="18" charset="0"/>
                <a:cs typeface="Times New Roman" panose="02020603050405020304" pitchFamily="18" charset="0"/>
              </a:rPr>
              <a:t>or frequent</a:t>
            </a:r>
            <a:r>
              <a:rPr lang="en-US" sz="2800" dirty="0">
                <a:latin typeface="Times New Roman" panose="02020603050405020304" pitchFamily="18" charset="0"/>
                <a:cs typeface="Times New Roman" panose="02020603050405020304" pitchFamily="18" charset="0"/>
              </a:rPr>
              <a:t>) and/or impact (e.g. negligible, marginal, critical, or catastrophic</a:t>
            </a:r>
            <a:r>
              <a:rPr lang="en-US" sz="2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group consensus </a:t>
            </a:r>
            <a:r>
              <a:rPr lang="en-US" sz="2800" dirty="0">
                <a:latin typeface="Times New Roman" panose="02020603050405020304" pitchFamily="18" charset="0"/>
                <a:cs typeface="Times New Roman" panose="02020603050405020304" pitchFamily="18" charset="0"/>
              </a:rPr>
              <a:t>techniques may need to be used to produce the risk ranking.</a:t>
            </a:r>
          </a:p>
        </p:txBody>
      </p:sp>
    </p:spTree>
    <p:extLst>
      <p:ext uri="{BB962C8B-B14F-4D97-AF65-F5344CB8AC3E}">
        <p14:creationId xmlns:p14="http://schemas.microsoft.com/office/powerpoint/2010/main" val="1075201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5943600"/>
          </a:xfrm>
        </p:spPr>
        <p:txBody>
          <a:bodyPr>
            <a:normAutofit/>
          </a:bodyPr>
          <a:lstStyle/>
          <a:p>
            <a:pPr algn="just"/>
            <a:r>
              <a:rPr lang="en-US" sz="2800" dirty="0">
                <a:latin typeface="Times New Roman" panose="02020603050405020304" pitchFamily="18" charset="0"/>
                <a:cs typeface="Times New Roman" panose="02020603050405020304" pitchFamily="18" charset="0"/>
              </a:rPr>
              <a:t>If numerical values were given for probability (percentage) and impact (monetary), </a:t>
            </a:r>
            <a:r>
              <a:rPr lang="en-US" sz="2800" dirty="0" smtClean="0">
                <a:latin typeface="Times New Roman" panose="02020603050405020304" pitchFamily="18" charset="0"/>
                <a:cs typeface="Times New Roman" panose="02020603050405020304" pitchFamily="18" charset="0"/>
              </a:rPr>
              <a:t>the risk </a:t>
            </a:r>
            <a:r>
              <a:rPr lang="en-US" sz="2800" dirty="0">
                <a:latin typeface="Times New Roman" panose="02020603050405020304" pitchFamily="18" charset="0"/>
                <a:cs typeface="Times New Roman" panose="02020603050405020304" pitchFamily="18" charset="0"/>
              </a:rPr>
              <a:t>exposure can be </a:t>
            </a:r>
            <a:r>
              <a:rPr lang="en-US" sz="2800" dirty="0" smtClean="0">
                <a:latin typeface="Times New Roman" panose="02020603050405020304" pitchFamily="18" charset="0"/>
                <a:cs typeface="Times New Roman" panose="02020603050405020304" pitchFamily="18" charset="0"/>
              </a:rPr>
              <a:t>calculated</a:t>
            </a:r>
          </a:p>
          <a:p>
            <a:pPr algn="just"/>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Risk exposure is calculated as follows (Boehm, 1989</a:t>
            </a:r>
            <a:r>
              <a:rPr lang="en-US" sz="2800" dirty="0" smtClean="0">
                <a:latin typeface="Times New Roman" panose="02020603050405020304" pitchFamily="18" charset="0"/>
                <a:cs typeface="Times New Roman" panose="02020603050405020304" pitchFamily="18" charset="0"/>
              </a:rPr>
              <a:t>):</a:t>
            </a:r>
          </a:p>
          <a:p>
            <a:pPr marL="109728" indent="0" algn="just">
              <a:buNone/>
            </a:pPr>
            <a:endParaRPr lang="en-US" sz="2800" dirty="0">
              <a:latin typeface="Times New Roman" panose="02020603050405020304" pitchFamily="18" charset="0"/>
              <a:cs typeface="Times New Roman" panose="02020603050405020304" pitchFamily="18" charset="0"/>
            </a:endParaRPr>
          </a:p>
          <a:p>
            <a:pPr marL="109728" indent="0" algn="just">
              <a:buNone/>
            </a:pPr>
            <a:r>
              <a:rPr lang="en-US" sz="2800" i="1" dirty="0">
                <a:latin typeface="Times New Roman" panose="02020603050405020304" pitchFamily="18" charset="0"/>
                <a:cs typeface="Times New Roman" panose="02020603050405020304" pitchFamily="18" charset="0"/>
              </a:rPr>
              <a:t>Risk Exposure (RE) = P </a:t>
            </a:r>
            <a:r>
              <a:rPr lang="en-US" sz="2800"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C</a:t>
            </a: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where </a:t>
            </a:r>
            <a:r>
              <a:rPr lang="en-US" sz="2800" i="1" dirty="0">
                <a:latin typeface="Times New Roman" panose="02020603050405020304" pitchFamily="18" charset="0"/>
                <a:cs typeface="Times New Roman" panose="02020603050405020304" pitchFamily="18" charset="0"/>
              </a:rPr>
              <a:t>P </a:t>
            </a:r>
            <a:r>
              <a:rPr lang="en-US" sz="2800" dirty="0">
                <a:latin typeface="Times New Roman" panose="02020603050405020304" pitchFamily="18" charset="0"/>
                <a:cs typeface="Times New Roman" panose="02020603050405020304" pitchFamily="18" charset="0"/>
              </a:rPr>
              <a:t>= probability of occurrence for a risk </a:t>
            </a:r>
            <a:r>
              <a:rPr lang="en-US" sz="2800" dirty="0" smtClean="0">
                <a:latin typeface="Times New Roman" panose="02020603050405020304" pitchFamily="18" charset="0"/>
                <a:cs typeface="Times New Roman" panose="02020603050405020304" pitchFamily="18" charset="0"/>
              </a:rPr>
              <a:t>	and </a:t>
            </a:r>
            <a:r>
              <a:rPr lang="en-US" sz="2800" i="1" dirty="0">
                <a:latin typeface="Times New Roman" panose="02020603050405020304" pitchFamily="18" charset="0"/>
                <a:cs typeface="Times New Roman" panose="02020603050405020304" pitchFamily="18" charset="0"/>
              </a:rPr>
              <a:t>C </a:t>
            </a:r>
            <a:r>
              <a:rPr lang="en-US" sz="2800" dirty="0">
                <a:latin typeface="Times New Roman" panose="02020603050405020304" pitchFamily="18" charset="0"/>
                <a:cs typeface="Times New Roman" panose="02020603050405020304" pitchFamily="18" charset="0"/>
              </a:rPr>
              <a:t>is the impact of the loss to </a:t>
            </a:r>
            <a:r>
              <a:rPr lang="en-US" sz="2800" dirty="0" smtClean="0">
                <a:latin typeface="Times New Roman" panose="02020603050405020304" pitchFamily="18" charset="0"/>
                <a:cs typeface="Times New Roman" panose="02020603050405020304" pitchFamily="18" charset="0"/>
              </a:rPr>
              <a:t>the product </a:t>
            </a:r>
            <a:r>
              <a:rPr lang="en-US" sz="2800" dirty="0">
                <a:latin typeface="Times New Roman" panose="02020603050405020304" pitchFamily="18" charset="0"/>
                <a:cs typeface="Times New Roman" panose="02020603050405020304" pitchFamily="18" charset="0"/>
              </a:rPr>
              <a:t>should the risk occur</a:t>
            </a:r>
            <a:r>
              <a:rPr lang="en-US" dirty="0"/>
              <a:t>. </a:t>
            </a:r>
            <a:endParaRPr lang="en-US" dirty="0" smtClean="0"/>
          </a:p>
        </p:txBody>
      </p:sp>
    </p:spTree>
    <p:extLst>
      <p:ext uri="{BB962C8B-B14F-4D97-AF65-F5344CB8AC3E}">
        <p14:creationId xmlns:p14="http://schemas.microsoft.com/office/powerpoint/2010/main" val="4019329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pPr algn="just"/>
            <a:r>
              <a:rPr lang="en-US" sz="2400" dirty="0">
                <a:latin typeface="Times New Roman" panose="02020603050405020304" pitchFamily="18" charset="0"/>
                <a:cs typeface="Times New Roman" panose="02020603050405020304" pitchFamily="18" charset="0"/>
              </a:rPr>
              <a:t>After the risks are prioritized, the team, led by the project manager, defines a cut off </a:t>
            </a:r>
            <a:r>
              <a:rPr lang="en-US" sz="2400" dirty="0" smtClean="0">
                <a:latin typeface="Times New Roman" panose="02020603050405020304" pitchFamily="18" charset="0"/>
                <a:cs typeface="Times New Roman" panose="02020603050405020304" pitchFamily="18" charset="0"/>
              </a:rPr>
              <a:t>line.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nly </a:t>
            </a:r>
            <a:r>
              <a:rPr lang="en-US" sz="2400" dirty="0">
                <a:latin typeface="Times New Roman" panose="02020603050405020304" pitchFamily="18" charset="0"/>
                <a:cs typeface="Times New Roman" panose="02020603050405020304" pitchFamily="18" charset="0"/>
              </a:rPr>
              <a:t>the risks above the line are given further attention</a:t>
            </a:r>
            <a:r>
              <a:rPr lang="en-US" sz="2400" dirty="0" smtClean="0">
                <a:latin typeface="Times New Roman" panose="02020603050405020304" pitchFamily="18" charset="0"/>
                <a:cs typeface="Times New Roman" panose="02020603050405020304" pitchFamily="18" charset="0"/>
              </a:rPr>
              <a:t>.</a:t>
            </a:r>
          </a:p>
          <a:p>
            <a:pPr marL="109728" indent="0" algn="just">
              <a:buNone/>
            </a:pP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activities of </a:t>
            </a:r>
            <a:r>
              <a:rPr lang="en-US" sz="2400" dirty="0" smtClean="0">
                <a:latin typeface="Times New Roman" panose="02020603050405020304" pitchFamily="18" charset="0"/>
                <a:cs typeface="Times New Roman" panose="02020603050405020304" pitchFamily="18" charset="0"/>
              </a:rPr>
              <a:t>this  are </a:t>
            </a:r>
            <a:r>
              <a:rPr lang="en-US" sz="2400" dirty="0">
                <a:latin typeface="Times New Roman" panose="02020603050405020304" pitchFamily="18" charset="0"/>
                <a:cs typeface="Times New Roman" panose="02020603050405020304" pitchFamily="18" charset="0"/>
              </a:rPr>
              <a:t>to plan, mitigate, monitor, and </a:t>
            </a:r>
            <a:r>
              <a:rPr lang="en-US" sz="2400" dirty="0" smtClean="0">
                <a:latin typeface="Times New Roman" panose="02020603050405020304" pitchFamily="18" charset="0"/>
                <a:cs typeface="Times New Roman" panose="02020603050405020304" pitchFamily="18" charset="0"/>
              </a:rPr>
              <a:t>communicate</a:t>
            </a:r>
          </a:p>
          <a:p>
            <a:pPr marL="109728"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Risk management plans should be developed for each of the “above the line” prioritized risks so that proactive action can take place</a:t>
            </a:r>
            <a:r>
              <a:rPr lang="en-US" sz="2400" dirty="0"/>
              <a:t>.</a:t>
            </a:r>
          </a:p>
          <a:p>
            <a:pPr algn="just"/>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4000" b="1" i="1" dirty="0">
                <a:latin typeface="Times New Roman" panose="02020603050405020304" pitchFamily="18" charset="0"/>
                <a:cs typeface="Times New Roman" panose="02020603050405020304" pitchFamily="18" charset="0"/>
              </a:rPr>
              <a:t>Plan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063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778691"/>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Following </a:t>
            </a:r>
            <a:r>
              <a:rPr lang="en-US" dirty="0">
                <a:latin typeface="Times New Roman" panose="02020603050405020304" pitchFamily="18" charset="0"/>
                <a:cs typeface="Times New Roman" panose="02020603050405020304" pitchFamily="18" charset="0"/>
              </a:rPr>
              <a:t>are some examples of the kinds of </a:t>
            </a:r>
            <a:r>
              <a:rPr lang="en-US" dirty="0" smtClean="0">
                <a:latin typeface="Times New Roman" panose="02020603050405020304" pitchFamily="18" charset="0"/>
                <a:cs typeface="Times New Roman" panose="02020603050405020304" pitchFamily="18" charset="0"/>
              </a:rPr>
              <a:t>risk planning </a:t>
            </a:r>
            <a:r>
              <a:rPr lang="en-US" dirty="0">
                <a:latin typeface="Times New Roman" panose="02020603050405020304" pitchFamily="18" charset="0"/>
                <a:cs typeface="Times New Roman" panose="02020603050405020304" pitchFamily="18" charset="0"/>
              </a:rPr>
              <a:t>actions that can take place</a:t>
            </a:r>
            <a:r>
              <a:rPr lang="en-US" dirty="0" smtClean="0">
                <a:latin typeface="Times New Roman" panose="02020603050405020304" pitchFamily="18" charset="0"/>
                <a:cs typeface="Times New Roman" panose="02020603050405020304" pitchFamily="18" charset="0"/>
              </a:rPr>
              <a:t>:</a:t>
            </a:r>
          </a:p>
          <a:p>
            <a:pPr marL="109728"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Information buying</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Perceived risk can be reduced by obtaining more </a:t>
            </a:r>
            <a:r>
              <a:rPr lang="en-US" dirty="0" smtClean="0">
                <a:latin typeface="Times New Roman" panose="02020603050405020304" pitchFamily="18" charset="0"/>
                <a:cs typeface="Times New Roman" panose="02020603050405020304" pitchFamily="18" charset="0"/>
              </a:rPr>
              <a:t>information through </a:t>
            </a:r>
            <a:r>
              <a:rPr lang="en-US" dirty="0">
                <a:latin typeface="Times New Roman" panose="02020603050405020304" pitchFamily="18" charset="0"/>
                <a:cs typeface="Times New Roman" panose="02020603050405020304" pitchFamily="18" charset="0"/>
              </a:rPr>
              <a:t>investigation</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example, in a project in which the use of a new </a:t>
            </a:r>
            <a:r>
              <a:rPr lang="en-US" dirty="0" smtClean="0">
                <a:latin typeface="Times New Roman" panose="02020603050405020304" pitchFamily="18" charset="0"/>
                <a:cs typeface="Times New Roman" panose="02020603050405020304" pitchFamily="18" charset="0"/>
              </a:rPr>
              <a:t>technology has </a:t>
            </a:r>
            <a:r>
              <a:rPr lang="en-US" dirty="0">
                <a:latin typeface="Times New Roman" panose="02020603050405020304" pitchFamily="18" charset="0"/>
                <a:cs typeface="Times New Roman" panose="02020603050405020304" pitchFamily="18" charset="0"/>
              </a:rPr>
              <a:t>created risk, the team can invest some money to learn about the technology</a:t>
            </a:r>
            <a:r>
              <a:rPr lang="en-US" dirty="0" smtClean="0">
                <a:latin typeface="Times New Roman" panose="02020603050405020304" pitchFamily="18" charset="0"/>
                <a:cs typeface="Times New Roman" panose="02020603050405020304" pitchFamily="18" charset="0"/>
              </a:rPr>
              <a:t>.</a:t>
            </a:r>
          </a:p>
          <a:p>
            <a:pPr marL="109728"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i="1" dirty="0">
                <a:latin typeface="Times New Roman" panose="02020603050405020304" pitchFamily="18" charset="0"/>
                <a:cs typeface="Times New Roman" panose="02020603050405020304" pitchFamily="18" charset="0"/>
              </a:rPr>
              <a:t>Contingency plans</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 contingency plan is a plan that describes what to do if certain risks materialize.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planning ahead with such a plan, you are prepared and have a strategy in place do deal with the issue.</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3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Risk reduction</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example, if the team is concerned that the use of a </a:t>
            </a:r>
            <a:r>
              <a:rPr lang="en-US" dirty="0" smtClean="0">
                <a:latin typeface="Times New Roman" panose="02020603050405020304" pitchFamily="18" charset="0"/>
                <a:cs typeface="Times New Roman" panose="02020603050405020304" pitchFamily="18" charset="0"/>
              </a:rPr>
              <a:t>new programming </a:t>
            </a:r>
            <a:r>
              <a:rPr lang="en-US" dirty="0">
                <a:latin typeface="Times New Roman" panose="02020603050405020304" pitchFamily="18" charset="0"/>
                <a:cs typeface="Times New Roman" panose="02020603050405020304" pitchFamily="18" charset="0"/>
              </a:rPr>
              <a:t>language may cause a schedule delay, the budget might contain a </a:t>
            </a:r>
            <a:r>
              <a:rPr lang="en-US" dirty="0" smtClean="0">
                <a:latin typeface="Times New Roman" panose="02020603050405020304" pitchFamily="18" charset="0"/>
                <a:cs typeface="Times New Roman" panose="02020603050405020304" pitchFamily="18" charset="0"/>
              </a:rPr>
              <a:t>line item </a:t>
            </a:r>
            <a:r>
              <a:rPr lang="en-US" dirty="0">
                <a:latin typeface="Times New Roman" panose="02020603050405020304" pitchFamily="18" charset="0"/>
                <a:cs typeface="Times New Roman" panose="02020603050405020304" pitchFamily="18" charset="0"/>
              </a:rPr>
              <a:t>entitled “potential schedule” to cover a potential schedule slip. </a:t>
            </a:r>
            <a:endParaRPr lang="en-US" dirty="0" smtClean="0">
              <a:latin typeface="Times New Roman" panose="02020603050405020304" pitchFamily="18" charset="0"/>
              <a:cs typeface="Times New Roman" panose="02020603050405020304" pitchFamily="18" charset="0"/>
            </a:endParaRPr>
          </a:p>
          <a:p>
            <a:pPr marL="109728" indent="0" algn="just">
              <a:buNone/>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Because the budget </a:t>
            </a:r>
            <a:r>
              <a:rPr lang="en-US" dirty="0">
                <a:latin typeface="Times New Roman" panose="02020603050405020304" pitchFamily="18" charset="0"/>
                <a:cs typeface="Times New Roman" panose="02020603050405020304" pitchFamily="18" charset="0"/>
              </a:rPr>
              <a:t>already covers the potential slip, the financial risk to the organization </a:t>
            </a:r>
            <a:r>
              <a:rPr lang="en-US" dirty="0" smtClean="0">
                <a:latin typeface="Times New Roman" panose="02020603050405020304" pitchFamily="18" charset="0"/>
                <a:cs typeface="Times New Roman" panose="02020603050405020304" pitchFamily="18" charset="0"/>
              </a:rPr>
              <a:t>is reduced</a:t>
            </a:r>
            <a:r>
              <a:rPr lang="en-US" dirty="0" smtClean="0">
                <a:latin typeface="Times New Roman" panose="02020603050405020304" pitchFamily="18" charset="0"/>
                <a:cs typeface="Times New Roman" panose="02020603050405020304" pitchFamily="18" charset="0"/>
              </a:rPr>
              <a:t>.</a:t>
            </a:r>
          </a:p>
          <a:p>
            <a:pPr marL="109728" indent="0" algn="just">
              <a:buNone/>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Alternately, the team can plan to employ inspections to reduce the risk </a:t>
            </a:r>
            <a:r>
              <a:rPr lang="en-US" dirty="0" smtClean="0">
                <a:latin typeface="Times New Roman" panose="02020603050405020304" pitchFamily="18" charset="0"/>
                <a:cs typeface="Times New Roman" panose="02020603050405020304" pitchFamily="18" charset="0"/>
              </a:rPr>
              <a:t>of quality </a:t>
            </a:r>
            <a:r>
              <a:rPr lang="en-US" dirty="0">
                <a:latin typeface="Times New Roman" panose="02020603050405020304" pitchFamily="18" charset="0"/>
                <a:cs typeface="Times New Roman" panose="02020603050405020304" pitchFamily="18" charset="0"/>
              </a:rPr>
              <a:t>problems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175263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381000" y="304800"/>
            <a:ext cx="8229600" cy="6324600"/>
          </a:xfrm>
        </p:spPr>
        <p:txBody>
          <a:bodyPr/>
          <a:lstStyle/>
          <a:p>
            <a:pPr eaLnBrk="1" hangingPunct="1">
              <a:buFontTx/>
              <a:buChar char="•"/>
              <a:defRPr/>
            </a:pPr>
            <a:endParaRPr lang="en-US" altLang="en-US" sz="2400" dirty="0" smtClean="0">
              <a:latin typeface="Arial Narrow" pitchFamily="34" charset="0"/>
            </a:endParaRPr>
          </a:p>
          <a:p>
            <a:pPr marL="0" indent="0" algn="ctr" eaLnBrk="1" hangingPunct="1">
              <a:buNone/>
              <a:defRPr/>
            </a:pPr>
            <a:r>
              <a:rPr lang="en-US" altLang="en-US" sz="2400" dirty="0" smtClean="0">
                <a:latin typeface="Arial Narrow" pitchFamily="34" charset="0"/>
              </a:rPr>
              <a:t>CONTENTS</a:t>
            </a:r>
            <a:endParaRPr lang="en-US" altLang="en-US" sz="2400" dirty="0">
              <a:latin typeface="Arial Narrow" pitchFamily="34" charset="0"/>
            </a:endParaRPr>
          </a:p>
          <a:p>
            <a:pPr eaLnBrk="1" hangingPunct="1">
              <a:buFontTx/>
              <a:buChar char="•"/>
              <a:defRPr/>
            </a:pPr>
            <a:endParaRPr lang="en-US" altLang="en-US" sz="2400" dirty="0" smtClean="0">
              <a:latin typeface="Arial Narrow" pitchFamily="34" charset="0"/>
            </a:endParaRPr>
          </a:p>
          <a:p>
            <a:pPr eaLnBrk="1" hangingPunct="1">
              <a:buFontTx/>
              <a:buChar char="•"/>
              <a:defRPr/>
            </a:pPr>
            <a:endParaRPr lang="en-US" altLang="en-US" sz="2400" dirty="0">
              <a:latin typeface="Arial Narrow" pitchFamily="34" charset="0"/>
            </a:endParaRPr>
          </a:p>
          <a:p>
            <a:pPr eaLnBrk="1" hangingPunct="1">
              <a:buFontTx/>
              <a:buChar char="•"/>
              <a:defRPr/>
            </a:pPr>
            <a:r>
              <a:rPr lang="en-US" altLang="en-US" sz="2400" dirty="0" smtClean="0">
                <a:latin typeface="Arial Narrow" pitchFamily="34" charset="0"/>
              </a:rPr>
              <a:t>What is a risk?</a:t>
            </a:r>
          </a:p>
          <a:p>
            <a:pPr eaLnBrk="1" hangingPunct="1">
              <a:buFontTx/>
              <a:buChar char="•"/>
              <a:defRPr/>
            </a:pPr>
            <a:endParaRPr lang="en-US" altLang="en-US" sz="2400" dirty="0" smtClean="0">
              <a:latin typeface="Arial Narrow" pitchFamily="34" charset="0"/>
            </a:endParaRPr>
          </a:p>
          <a:p>
            <a:pPr eaLnBrk="1" hangingPunct="1">
              <a:buFontTx/>
              <a:buChar char="•"/>
              <a:defRPr/>
            </a:pPr>
            <a:r>
              <a:rPr lang="en-US" altLang="en-US" sz="2400" dirty="0" smtClean="0">
                <a:latin typeface="Arial Narrow" pitchFamily="34" charset="0"/>
              </a:rPr>
              <a:t>What is risk management ?</a:t>
            </a:r>
          </a:p>
          <a:p>
            <a:pPr eaLnBrk="1" hangingPunct="1">
              <a:buFontTx/>
              <a:buChar char="•"/>
              <a:defRPr/>
            </a:pPr>
            <a:endParaRPr lang="en-US" altLang="en-US" sz="2400" dirty="0" smtClean="0">
              <a:latin typeface="Arial Narrow" pitchFamily="34" charset="0"/>
            </a:endParaRPr>
          </a:p>
          <a:p>
            <a:pPr eaLnBrk="1" hangingPunct="1">
              <a:buFontTx/>
              <a:buChar char="•"/>
              <a:defRPr/>
            </a:pPr>
            <a:r>
              <a:rPr lang="en-US" altLang="en-US" sz="2400" dirty="0" smtClean="0">
                <a:latin typeface="Arial Narrow" pitchFamily="34" charset="0"/>
              </a:rPr>
              <a:t>What are the principles by which we can manage risks</a:t>
            </a:r>
            <a:r>
              <a:rPr lang="en-US" altLang="en-US" sz="2400" dirty="0" smtClean="0">
                <a:latin typeface="Arial Narrow" pitchFamily="34" charset="0"/>
              </a:rPr>
              <a:t>?</a:t>
            </a:r>
          </a:p>
          <a:p>
            <a:pPr marL="109728" indent="0" eaLnBrk="1" hangingPunct="1">
              <a:buNone/>
              <a:defRPr/>
            </a:pPr>
            <a:endParaRPr lang="en-US" altLang="en-US" sz="2400" dirty="0" smtClean="0">
              <a:latin typeface="Arial Narrow" pitchFamily="34" charset="0"/>
            </a:endParaRPr>
          </a:p>
          <a:p>
            <a:pPr eaLnBrk="1" hangingPunct="1">
              <a:buFontTx/>
              <a:buChar char="•"/>
              <a:defRPr/>
            </a:pPr>
            <a:r>
              <a:rPr lang="en-US" altLang="en-US" sz="2400" dirty="0" smtClean="0">
                <a:latin typeface="Arial Narrow" pitchFamily="34" charset="0"/>
              </a:rPr>
              <a:t>Phases of risk management?</a:t>
            </a:r>
            <a:endParaRPr lang="en-US" altLang="en-US" sz="2400" dirty="0" smtClean="0">
              <a:latin typeface="Arial Narrow" pitchFamily="34" charset="0"/>
            </a:endParaRPr>
          </a:p>
          <a:p>
            <a:pPr eaLnBrk="1" hangingPunct="1">
              <a:buFontTx/>
              <a:buChar char="•"/>
              <a:defRPr/>
            </a:pPr>
            <a:endParaRPr lang="en-US" altLang="en-US" sz="2400" dirty="0" smtClean="0">
              <a:latin typeface="Arial Narrow" pitchFamily="34" charset="0"/>
            </a:endParaRPr>
          </a:p>
        </p:txBody>
      </p:sp>
    </p:spTree>
    <p:extLst>
      <p:ext uri="{BB962C8B-B14F-4D97-AF65-F5344CB8AC3E}">
        <p14:creationId xmlns:p14="http://schemas.microsoft.com/office/powerpoint/2010/main" val="3797253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245291"/>
          </a:xfrm>
        </p:spPr>
        <p:txBody>
          <a:bodyPr/>
          <a:lstStyle/>
          <a:p>
            <a:pPr marL="0" indent="0">
              <a:buNone/>
            </a:pPr>
            <a:r>
              <a:rPr lang="en-US" dirty="0" smtClean="0"/>
              <a:t>• </a:t>
            </a:r>
            <a:r>
              <a:rPr lang="en-US" i="1" dirty="0" smtClean="0">
                <a:latin typeface="Times New Roman" panose="02020603050405020304" pitchFamily="18" charset="0"/>
                <a:cs typeface="Times New Roman" panose="02020603050405020304" pitchFamily="18" charset="0"/>
              </a:rPr>
              <a:t>Risk acceptance</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Sometimes the organization consciously chooses to live with </a:t>
            </a:r>
            <a:r>
              <a:rPr lang="en-US" dirty="0" smtClean="0">
                <a:latin typeface="Times New Roman" panose="02020603050405020304" pitchFamily="18" charset="0"/>
                <a:cs typeface="Times New Roman" panose="02020603050405020304" pitchFamily="18" charset="0"/>
              </a:rPr>
              <a:t>the on sequences </a:t>
            </a:r>
            <a:r>
              <a:rPr lang="en-US" dirty="0" smtClean="0">
                <a:latin typeface="Times New Roman" panose="02020603050405020304" pitchFamily="18" charset="0"/>
                <a:cs typeface="Times New Roman" panose="02020603050405020304" pitchFamily="18" charset="0"/>
              </a:rPr>
              <a:t>of the risk (Hall, 1998) and the results of the potential loss. </a:t>
            </a: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this case, no action is planned.</a:t>
            </a:r>
          </a:p>
          <a:p>
            <a:endParaRPr lang="en-US" dirty="0"/>
          </a:p>
        </p:txBody>
      </p:sp>
    </p:spTree>
    <p:extLst>
      <p:ext uri="{BB962C8B-B14F-4D97-AF65-F5344CB8AC3E}">
        <p14:creationId xmlns:p14="http://schemas.microsoft.com/office/powerpoint/2010/main" val="1035034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algn="just"/>
            <a:r>
              <a:rPr lang="en-US" dirty="0" smtClean="0">
                <a:latin typeface="Times New Roman" panose="02020603050405020304" pitchFamily="18" charset="0"/>
                <a:cs typeface="Times New Roman" panose="02020603050405020304" pitchFamily="18" charset="0"/>
              </a:rPr>
              <a:t>Related </a:t>
            </a:r>
            <a:r>
              <a:rPr lang="en-US" dirty="0">
                <a:latin typeface="Times New Roman" panose="02020603050405020304" pitchFamily="18" charset="0"/>
                <a:cs typeface="Times New Roman" panose="02020603050405020304" pitchFamily="18" charset="0"/>
              </a:rPr>
              <a:t>to risk planning, through risk mitigation, the team develops strategies to </a:t>
            </a:r>
            <a:r>
              <a:rPr lang="en-US" dirty="0" smtClean="0">
                <a:latin typeface="Times New Roman" panose="02020603050405020304" pitchFamily="18" charset="0"/>
                <a:cs typeface="Times New Roman" panose="02020603050405020304" pitchFamily="18" charset="0"/>
              </a:rPr>
              <a:t>reduce the </a:t>
            </a:r>
            <a:r>
              <a:rPr lang="en-US" dirty="0">
                <a:latin typeface="Times New Roman" panose="02020603050405020304" pitchFamily="18" charset="0"/>
                <a:cs typeface="Times New Roman" panose="02020603050405020304" pitchFamily="18" charset="0"/>
              </a:rPr>
              <a:t>possibility or the loss impact of a risk. </a:t>
            </a:r>
            <a:endParaRPr lang="en-US" dirty="0" smtClean="0">
              <a:latin typeface="Times New Roman" panose="02020603050405020304" pitchFamily="18" charset="0"/>
              <a:cs typeface="Times New Roman" panose="02020603050405020304" pitchFamily="18" charset="0"/>
            </a:endParaRPr>
          </a:p>
          <a:p>
            <a:pPr marL="109728"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Risk </a:t>
            </a:r>
            <a:r>
              <a:rPr lang="en-US" dirty="0">
                <a:latin typeface="Times New Roman" panose="02020603050405020304" pitchFamily="18" charset="0"/>
                <a:cs typeface="Times New Roman" panose="02020603050405020304" pitchFamily="18" charset="0"/>
              </a:rPr>
              <a:t>mitigation produces a situation in </a:t>
            </a:r>
            <a:r>
              <a:rPr lang="en-US" dirty="0" smtClean="0">
                <a:latin typeface="Times New Roman" panose="02020603050405020304" pitchFamily="18" charset="0"/>
                <a:cs typeface="Times New Roman" panose="02020603050405020304" pitchFamily="18" charset="0"/>
              </a:rPr>
              <a:t>which the </a:t>
            </a:r>
            <a:r>
              <a:rPr lang="en-US" dirty="0">
                <a:latin typeface="Times New Roman" panose="02020603050405020304" pitchFamily="18" charset="0"/>
                <a:cs typeface="Times New Roman" panose="02020603050405020304" pitchFamily="18" charset="0"/>
              </a:rPr>
              <a:t>risk items are eliminated or otherwise resolved</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109728"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These actions are documented in </a:t>
            </a:r>
            <a:r>
              <a:rPr lang="en-US" dirty="0" smtClean="0">
                <a:latin typeface="Times New Roman" panose="02020603050405020304" pitchFamily="18" charset="0"/>
                <a:cs typeface="Times New Roman" panose="02020603050405020304" pitchFamily="18" charset="0"/>
              </a:rPr>
              <a:t>the Action </a:t>
            </a:r>
            <a:r>
              <a:rPr lang="en-US" dirty="0">
                <a:latin typeface="Times New Roman" panose="02020603050405020304" pitchFamily="18" charset="0"/>
                <a:cs typeface="Times New Roman" panose="02020603050405020304" pitchFamily="18" charset="0"/>
              </a:rPr>
              <a:t>column of the Risk </a:t>
            </a:r>
            <a:r>
              <a:rPr lang="en-US" dirty="0" smtClean="0">
                <a:latin typeface="Times New Roman" panose="02020603050405020304" pitchFamily="18" charset="0"/>
                <a:cs typeface="Times New Roman" panose="02020603050405020304" pitchFamily="18" charset="0"/>
              </a:rPr>
              <a:t>Table</a:t>
            </a: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r>
              <a:rPr lang="en-US" b="1" i="1" dirty="0" smtClean="0">
                <a:latin typeface="Times New Roman" panose="02020603050405020304" pitchFamily="18" charset="0"/>
                <a:cs typeface="Times New Roman" panose="02020603050405020304" pitchFamily="18" charset="0"/>
              </a:rPr>
              <a:t>Mitigate</a:t>
            </a:r>
            <a:br>
              <a:rPr lang="en-US" b="1" i="1"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524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Some examples of risk mitigation </a:t>
            </a:r>
            <a:r>
              <a:rPr lang="en-US" dirty="0" smtClean="0">
                <a:latin typeface="Times New Roman" panose="02020603050405020304" pitchFamily="18" charset="0"/>
                <a:cs typeface="Times New Roman" panose="02020603050405020304" pitchFamily="18" charset="0"/>
              </a:rPr>
              <a:t>strategies:</a:t>
            </a:r>
          </a:p>
          <a:p>
            <a:pPr marL="109728"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Risk avoidance</a:t>
            </a:r>
            <a:r>
              <a:rPr lang="en-US"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When a lose-lose strategy is likely, the team can opt to eliminate the risk </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 example of a risk avoidance strategy is the team opting not to develop a product or a particularly risky feature</a:t>
            </a:r>
            <a:r>
              <a:rPr lang="en-US" dirty="0" smtClean="0">
                <a:latin typeface="Times New Roman" panose="02020603050405020304" pitchFamily="18" charset="0"/>
                <a:cs typeface="Times New Roman" panose="02020603050405020304" pitchFamily="18" charset="0"/>
              </a:rPr>
              <a:t>.</a:t>
            </a:r>
          </a:p>
          <a:p>
            <a:pPr marL="109728"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Risk protection</a:t>
            </a:r>
            <a:r>
              <a:rPr lang="en-US"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organization can buy insurance to cover any financial loss should the risk become a reality.</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Alternately, a team can employ fault-tolerance strategies, such as parallel processors, to provide reliability insurance</a:t>
            </a:r>
          </a:p>
          <a:p>
            <a:endParaRPr lang="en-US" dirty="0"/>
          </a:p>
        </p:txBody>
      </p:sp>
    </p:spTree>
    <p:extLst>
      <p:ext uri="{BB962C8B-B14F-4D97-AF65-F5344CB8AC3E}">
        <p14:creationId xmlns:p14="http://schemas.microsoft.com/office/powerpoint/2010/main" val="1187947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Risk planning and risk mitigation actions often come with an associated cost</a:t>
            </a:r>
            <a:r>
              <a:rPr lang="en-US" dirty="0" smtClean="0">
                <a:latin typeface="Times New Roman" panose="02020603050405020304" pitchFamily="18" charset="0"/>
                <a:cs typeface="Times New Roman" panose="02020603050405020304" pitchFamily="18" charset="0"/>
              </a:rPr>
              <a:t>.</a:t>
            </a:r>
          </a:p>
          <a:p>
            <a:pPr marL="109728"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team must </a:t>
            </a:r>
            <a:r>
              <a:rPr lang="en-US" dirty="0">
                <a:latin typeface="Times New Roman" panose="02020603050405020304" pitchFamily="18" charset="0"/>
                <a:cs typeface="Times New Roman" panose="02020603050405020304" pitchFamily="18" charset="0"/>
              </a:rPr>
              <a:t>do a cost/benefit analysis to decide whether the benefits accrued by the </a:t>
            </a:r>
            <a:r>
              <a:rPr lang="en-US" dirty="0" smtClean="0">
                <a:latin typeface="Times New Roman" panose="02020603050405020304" pitchFamily="18" charset="0"/>
                <a:cs typeface="Times New Roman" panose="02020603050405020304" pitchFamily="18" charset="0"/>
              </a:rPr>
              <a:t>risk management </a:t>
            </a:r>
            <a:r>
              <a:rPr lang="en-US" dirty="0">
                <a:latin typeface="Times New Roman" panose="02020603050405020304" pitchFamily="18" charset="0"/>
                <a:cs typeface="Times New Roman" panose="02020603050405020304" pitchFamily="18" charset="0"/>
              </a:rPr>
              <a:t>steps outweigh the costs associated with implementing them.</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23547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92500" lnSpcReduction="20000"/>
          </a:bodyPr>
          <a:lstStyle/>
          <a:p>
            <a:pPr algn="just"/>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risks are identified, analyzed, and prioritized, and actions are established, it </a:t>
            </a:r>
            <a:r>
              <a:rPr lang="en-US" dirty="0" smtClean="0">
                <a:latin typeface="Times New Roman" panose="02020603050405020304" pitchFamily="18" charset="0"/>
                <a:cs typeface="Times New Roman" panose="02020603050405020304" pitchFamily="18" charset="0"/>
              </a:rPr>
              <a:t>is essential </a:t>
            </a:r>
            <a:r>
              <a:rPr lang="en-US" dirty="0">
                <a:latin typeface="Times New Roman" panose="02020603050405020304" pitchFamily="18" charset="0"/>
                <a:cs typeface="Times New Roman" panose="02020603050405020304" pitchFamily="18" charset="0"/>
              </a:rPr>
              <a:t>that the team regularly monitor the progress of the product and the resolution </a:t>
            </a:r>
            <a:r>
              <a:rPr lang="en-US" dirty="0" smtClean="0">
                <a:latin typeface="Times New Roman" panose="02020603050405020304" pitchFamily="18" charset="0"/>
                <a:cs typeface="Times New Roman" panose="02020603050405020304" pitchFamily="18" charset="0"/>
              </a:rPr>
              <a:t>of the </a:t>
            </a:r>
            <a:r>
              <a:rPr lang="en-US" dirty="0">
                <a:latin typeface="Times New Roman" panose="02020603050405020304" pitchFamily="18" charset="0"/>
                <a:cs typeface="Times New Roman" panose="02020603050405020304" pitchFamily="18" charset="0"/>
              </a:rPr>
              <a:t>risk items, taking corrective action when necessary</a:t>
            </a:r>
            <a:r>
              <a:rPr lang="en-US" dirty="0" smtClean="0">
                <a:latin typeface="Times New Roman" panose="02020603050405020304" pitchFamily="18" charset="0"/>
                <a:cs typeface="Times New Roman" panose="02020603050405020304" pitchFamily="18" charset="0"/>
              </a:rPr>
              <a:t>.</a:t>
            </a:r>
          </a:p>
          <a:p>
            <a:pPr marL="109728"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monitoring can be done </a:t>
            </a:r>
            <a:r>
              <a:rPr lang="en-US" dirty="0" smtClean="0">
                <a:latin typeface="Times New Roman" panose="02020603050405020304" pitchFamily="18" charset="0"/>
                <a:cs typeface="Times New Roman" panose="02020603050405020304" pitchFamily="18" charset="0"/>
              </a:rPr>
              <a:t>as part </a:t>
            </a:r>
            <a:r>
              <a:rPr lang="en-US" dirty="0">
                <a:latin typeface="Times New Roman" panose="02020603050405020304" pitchFamily="18" charset="0"/>
                <a:cs typeface="Times New Roman" panose="02020603050405020304" pitchFamily="18" charset="0"/>
              </a:rPr>
              <a:t>of the team project management activities or via explicit risk management activities</a:t>
            </a:r>
            <a:r>
              <a:rPr lang="en-US" dirty="0" smtClean="0">
                <a:latin typeface="Times New Roman" panose="02020603050405020304" pitchFamily="18" charset="0"/>
                <a:cs typeface="Times New Roman" panose="02020603050405020304" pitchFamily="18" charset="0"/>
              </a:rPr>
              <a:t>.</a:t>
            </a:r>
          </a:p>
          <a:p>
            <a:pPr marL="109728"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Often teams regularly monitor their “Top 10 risks</a:t>
            </a:r>
            <a:r>
              <a:rPr lang="en-US" dirty="0" smtClean="0">
                <a:latin typeface="Times New Roman" panose="02020603050405020304" pitchFamily="18" charset="0"/>
                <a:cs typeface="Times New Roman" panose="02020603050405020304" pitchFamily="18" charset="0"/>
              </a:rPr>
              <a:t>.”</a:t>
            </a:r>
          </a:p>
          <a:p>
            <a:pPr marL="109728"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Risks need to be revisited at regular intervals for the team to reevaluate each risk </a:t>
            </a:r>
            <a:r>
              <a:rPr lang="en-US" dirty="0" smtClean="0">
                <a:latin typeface="Times New Roman" panose="02020603050405020304" pitchFamily="18" charset="0"/>
                <a:cs typeface="Times New Roman" panose="02020603050405020304" pitchFamily="18" charset="0"/>
              </a:rPr>
              <a:t>to determine </a:t>
            </a:r>
            <a:r>
              <a:rPr lang="en-US" dirty="0">
                <a:latin typeface="Times New Roman" panose="02020603050405020304" pitchFamily="18" charset="0"/>
                <a:cs typeface="Times New Roman" panose="02020603050405020304" pitchFamily="18" charset="0"/>
              </a:rPr>
              <a:t>when new circumstances caused its probability and/or impact to change</a:t>
            </a:r>
            <a:r>
              <a:rPr lang="en-US" dirty="0" smtClean="0">
                <a:latin typeface="Times New Roman" panose="02020603050405020304" pitchFamily="18" charset="0"/>
                <a:cs typeface="Times New Roman" panose="02020603050405020304" pitchFamily="18" charset="0"/>
              </a:rPr>
              <a:t>.</a:t>
            </a:r>
          </a:p>
          <a:p>
            <a:pPr marL="109728" indent="0">
              <a:buNone/>
            </a:pPr>
            <a:endParaRPr lang="en-US" dirty="0"/>
          </a:p>
        </p:txBody>
      </p:sp>
      <p:sp>
        <p:nvSpPr>
          <p:cNvPr id="2" name="Title 1"/>
          <p:cNvSpPr>
            <a:spLocks noGrp="1"/>
          </p:cNvSpPr>
          <p:nvPr>
            <p:ph type="title"/>
          </p:nvPr>
        </p:nvSpPr>
        <p:spPr/>
        <p:txBody>
          <a:bodyPr>
            <a:normAutofit fontScale="90000"/>
          </a:bodyPr>
          <a:lstStyle/>
          <a:p>
            <a:r>
              <a:rPr lang="en-US" b="1" i="1" dirty="0" smtClean="0">
                <a:latin typeface="Times New Roman" panose="02020603050405020304" pitchFamily="18" charset="0"/>
                <a:cs typeface="Times New Roman" panose="02020603050405020304" pitchFamily="18" charset="0"/>
              </a:rPr>
              <a:t>Monitor</a:t>
            </a:r>
            <a:r>
              <a:rPr lang="en-US" b="1" i="1" dirty="0" smtClean="0"/>
              <a:t/>
            </a:r>
            <a:br>
              <a:rPr lang="en-US" b="1" i="1" dirty="0" smtClean="0"/>
            </a:br>
            <a:endParaRPr lang="en-US" dirty="0"/>
          </a:p>
        </p:txBody>
      </p:sp>
    </p:spTree>
    <p:extLst>
      <p:ext uri="{BB962C8B-B14F-4D97-AF65-F5344CB8AC3E}">
        <p14:creationId xmlns:p14="http://schemas.microsoft.com/office/powerpoint/2010/main" val="4224717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702491"/>
          </a:xfrm>
        </p:spPr>
        <p:txBody>
          <a:bodyPr>
            <a:normAutofit/>
          </a:bodyPr>
          <a:lstStyle/>
          <a:p>
            <a:pPr algn="just"/>
            <a:r>
              <a:rPr lang="en-US" dirty="0" smtClean="0">
                <a:latin typeface="Times New Roman" panose="02020603050405020304" pitchFamily="18" charset="0"/>
                <a:cs typeface="Times New Roman" panose="02020603050405020304" pitchFamily="18" charset="0"/>
              </a:rPr>
              <a:t>At each interval, some risks may be added to the list and others taken away</a:t>
            </a:r>
            <a:r>
              <a:rPr lang="en-US" dirty="0" smtClean="0">
                <a:latin typeface="Times New Roman" panose="02020603050405020304" pitchFamily="18" charset="0"/>
                <a:cs typeface="Times New Roman" panose="02020603050405020304" pitchFamily="18" charset="0"/>
              </a:rPr>
              <a:t>.</a:t>
            </a:r>
          </a:p>
          <a:p>
            <a:pPr marL="109728"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Risks need to be reprioritized to see which are moved “above the line” and need to have action plans and which move “below the line” and no longer need action plans. </a:t>
            </a:r>
            <a:endParaRPr lang="en-US" dirty="0" smtClean="0">
              <a:latin typeface="Times New Roman" panose="02020603050405020304" pitchFamily="18" charset="0"/>
              <a:cs typeface="Times New Roman" panose="02020603050405020304" pitchFamily="18" charset="0"/>
            </a:endParaRPr>
          </a:p>
          <a:p>
            <a:pPr marL="109728"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 key to successful risk management is that proactive actions are owned by individuals and are monitored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lgn="just"/>
            <a:r>
              <a:rPr lang="en-US" dirty="0" smtClean="0">
                <a:latin typeface="Times New Roman" panose="02020603050405020304" pitchFamily="18" charset="0"/>
                <a:cs typeface="Times New Roman" panose="02020603050405020304" pitchFamily="18" charset="0"/>
              </a:rPr>
              <a:t>On-going </a:t>
            </a:r>
            <a:r>
              <a:rPr lang="en-US" dirty="0">
                <a:latin typeface="Times New Roman" panose="02020603050405020304" pitchFamily="18" charset="0"/>
                <a:cs typeface="Times New Roman" panose="02020603050405020304" pitchFamily="18" charset="0"/>
              </a:rPr>
              <a:t>and effective communication between management, the development </a:t>
            </a:r>
            <a:r>
              <a:rPr lang="en-US" dirty="0" smtClean="0">
                <a:latin typeface="Times New Roman" panose="02020603050405020304" pitchFamily="18" charset="0"/>
                <a:cs typeface="Times New Roman" panose="02020603050405020304" pitchFamily="18" charset="0"/>
              </a:rPr>
              <a:t>team, marketing</a:t>
            </a:r>
            <a:r>
              <a:rPr lang="en-US" dirty="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custome</a:t>
            </a:r>
            <a:r>
              <a:rPr lang="en-US" dirty="0" smtClean="0">
                <a:latin typeface="Times New Roman" panose="02020603050405020304" pitchFamily="18" charset="0"/>
                <a:cs typeface="Times New Roman" panose="02020603050405020304" pitchFamily="18" charset="0"/>
              </a:rPr>
              <a:t> representatives </a:t>
            </a:r>
            <a:r>
              <a:rPr lang="en-US" dirty="0">
                <a:latin typeface="Times New Roman" panose="02020603050405020304" pitchFamily="18" charset="0"/>
                <a:cs typeface="Times New Roman" panose="02020603050405020304" pitchFamily="18" charset="0"/>
              </a:rPr>
              <a:t>about project risks is essential for effective </a:t>
            </a:r>
            <a:r>
              <a:rPr lang="en-US" dirty="0" smtClean="0">
                <a:latin typeface="Times New Roman" panose="02020603050405020304" pitchFamily="18" charset="0"/>
                <a:cs typeface="Times New Roman" panose="02020603050405020304" pitchFamily="18" charset="0"/>
              </a:rPr>
              <a:t>risk management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109728"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communication enables the sharing of all information and is </a:t>
            </a:r>
            <a:r>
              <a:rPr lang="en-US" dirty="0" smtClean="0">
                <a:latin typeface="Times New Roman" panose="02020603050405020304" pitchFamily="18" charset="0"/>
                <a:cs typeface="Times New Roman" panose="02020603050405020304" pitchFamily="18" charset="0"/>
              </a:rPr>
              <a:t>the cornerstone </a:t>
            </a:r>
            <a:r>
              <a:rPr lang="en-US" dirty="0">
                <a:latin typeface="Times New Roman" panose="02020603050405020304" pitchFamily="18" charset="0"/>
                <a:cs typeface="Times New Roman" panose="02020603050405020304" pitchFamily="18" charset="0"/>
              </a:rPr>
              <a:t>of effective risk management</a:t>
            </a:r>
            <a:r>
              <a:rPr lang="en-US" dirty="0"/>
              <a:t>.</a:t>
            </a:r>
          </a:p>
        </p:txBody>
      </p:sp>
      <p:sp>
        <p:nvSpPr>
          <p:cNvPr id="2" name="Title 1"/>
          <p:cNvSpPr>
            <a:spLocks noGrp="1"/>
          </p:cNvSpPr>
          <p:nvPr>
            <p:ph type="title"/>
          </p:nvPr>
        </p:nvSpPr>
        <p:spPr/>
        <p:txBody>
          <a:bodyPr>
            <a:normAutofit fontScale="90000"/>
          </a:bodyPr>
          <a:lstStyle/>
          <a:p>
            <a:r>
              <a:rPr lang="en-US" b="1" i="1" smtClean="0">
                <a:latin typeface="Times New Roman" panose="02020603050405020304" pitchFamily="18" charset="0"/>
                <a:cs typeface="Times New Roman" panose="02020603050405020304" pitchFamily="18" charset="0"/>
              </a:rPr>
              <a:t>Communicate </a:t>
            </a:r>
            <a:r>
              <a:rPr lang="en-US" b="1" i="1" dirty="0" smtClean="0"/>
              <a:t/>
            </a:r>
            <a:br>
              <a:rPr lang="en-US" b="1" i="1" dirty="0" smtClean="0"/>
            </a:br>
            <a:endParaRPr lang="en-US" dirty="0"/>
          </a:p>
        </p:txBody>
      </p:sp>
    </p:spTree>
    <p:extLst>
      <p:ext uri="{BB962C8B-B14F-4D97-AF65-F5344CB8AC3E}">
        <p14:creationId xmlns:p14="http://schemas.microsoft.com/office/powerpoint/2010/main" val="3257330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2848849"/>
            <a:ext cx="8229600" cy="1790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Risk Table Template</a:t>
            </a:r>
          </a:p>
        </p:txBody>
      </p:sp>
    </p:spTree>
    <p:extLst>
      <p:ext uri="{BB962C8B-B14F-4D97-AF65-F5344CB8AC3E}">
        <p14:creationId xmlns:p14="http://schemas.microsoft.com/office/powerpoint/2010/main" val="3615281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Student Top 10 Risk </a:t>
            </a:r>
            <a:r>
              <a:rPr lang="en-US" dirty="0" smtClean="0"/>
              <a:t>Items</a:t>
            </a:r>
          </a:p>
          <a:p>
            <a:endParaRPr lang="en-US" dirty="0"/>
          </a:p>
        </p:txBody>
      </p:sp>
      <p:sp>
        <p:nvSpPr>
          <p:cNvPr id="2" name="Title 1"/>
          <p:cNvSpPr>
            <a:spLocks noGrp="1"/>
          </p:cNvSpPr>
          <p:nvPr>
            <p:ph type="title"/>
          </p:nvPr>
        </p:nvSpPr>
        <p:spPr/>
        <p:txBody>
          <a:bodyPr>
            <a:normAutofit fontScale="90000"/>
          </a:bodyPr>
          <a:lstStyle/>
          <a:p>
            <a:r>
              <a:rPr lang="en-US" b="1" dirty="0"/>
              <a:t>Risk Management in Educational Projects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1285875"/>
            <a:ext cx="896302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6066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1"/>
            <a:ext cx="8277259"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680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idx="1"/>
          </p:nvPr>
        </p:nvSpPr>
        <p:spPr/>
        <p:txBody>
          <a:bodyPr>
            <a:normAutofit/>
          </a:bodyPr>
          <a:lstStyle/>
          <a:p>
            <a:pPr algn="just" eaLnBrk="1" hangingPunct="1"/>
            <a:r>
              <a:rPr lang="en-US" altLang="en-US" sz="2800" dirty="0" smtClean="0">
                <a:latin typeface="Times New Roman" panose="02020603050405020304" pitchFamily="18" charset="0"/>
                <a:cs typeface="Times New Roman" panose="02020603050405020304" pitchFamily="18" charset="0"/>
              </a:rPr>
              <a:t>Risks are potential problems that may affect successful completion of a software project. </a:t>
            </a:r>
          </a:p>
          <a:p>
            <a:pPr algn="just" eaLnBrk="1" hangingPunct="1"/>
            <a:endParaRPr lang="en-US" altLang="en-US" sz="2800" dirty="0" smtClean="0">
              <a:latin typeface="Times New Roman" panose="02020603050405020304" pitchFamily="18" charset="0"/>
              <a:cs typeface="Times New Roman" panose="02020603050405020304" pitchFamily="18" charset="0"/>
            </a:endParaRPr>
          </a:p>
          <a:p>
            <a:pPr algn="just" eaLnBrk="1" hangingPunct="1"/>
            <a:r>
              <a:rPr lang="en-US" altLang="en-US" sz="2800" dirty="0" smtClean="0">
                <a:latin typeface="Times New Roman" panose="02020603050405020304" pitchFamily="18" charset="0"/>
                <a:cs typeface="Times New Roman" panose="02020603050405020304" pitchFamily="18" charset="0"/>
              </a:rPr>
              <a:t>Risks involve uncertainty and potential losses. </a:t>
            </a:r>
          </a:p>
          <a:p>
            <a:pPr marL="0" indent="0" algn="just" eaLnBrk="1" hangingPunct="1">
              <a:buNone/>
            </a:pPr>
            <a:endParaRPr lang="en-US" altLang="en-US" sz="2800" dirty="0" smtClean="0">
              <a:latin typeface="Times New Roman" panose="02020603050405020304" pitchFamily="18" charset="0"/>
              <a:cs typeface="Times New Roman" panose="02020603050405020304" pitchFamily="18" charset="0"/>
            </a:endParaRPr>
          </a:p>
          <a:p>
            <a:pPr algn="just" eaLnBrk="1" hangingPunct="1"/>
            <a:r>
              <a:rPr lang="en-US" altLang="en-US" sz="2800" dirty="0" smtClean="0">
                <a:latin typeface="Times New Roman" panose="02020603050405020304" pitchFamily="18" charset="0"/>
                <a:cs typeface="Times New Roman" panose="02020603050405020304" pitchFamily="18" charset="0"/>
              </a:rPr>
              <a:t>Risk analysis and management are intended to help a software team understand and manage uncertainty during the development process. </a:t>
            </a:r>
          </a:p>
        </p:txBody>
      </p:sp>
      <p:sp>
        <p:nvSpPr>
          <p:cNvPr id="3074" name="Slide Number Placeholder 5"/>
          <p:cNvSpPr>
            <a:spLocks noGrp="1"/>
          </p:cNvSpPr>
          <p:nvPr>
            <p:ph type="sldNum" sz="quarter" idx="12"/>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F15A51F0-3485-43AA-9C1D-CBFDEFD8C4C1}" type="slidenum">
              <a:rPr lang="en-US" altLang="en-US" sz="1400"/>
              <a:pPr eaLnBrk="1" hangingPunct="1"/>
              <a:t>3</a:t>
            </a:fld>
            <a:endParaRPr lang="en-US" altLang="en-US" sz="1400"/>
          </a:p>
        </p:txBody>
      </p:sp>
      <p:sp>
        <p:nvSpPr>
          <p:cNvPr id="3075" name="Rectangle 2"/>
          <p:cNvSpPr>
            <a:spLocks noGrp="1" noChangeArrowheads="1"/>
          </p:cNvSpPr>
          <p:nvPr>
            <p:ph type="title"/>
          </p:nvPr>
        </p:nvSpPr>
        <p:spPr/>
        <p:txBody>
          <a:bodyPr/>
          <a:lstStyle/>
          <a:p>
            <a:pPr eaLnBrk="1" hangingPunct="1"/>
            <a:r>
              <a:rPr lang="en-US" altLang="en-US" i="1" dirty="0" smtClean="0"/>
              <a:t>What is Risk?</a:t>
            </a:r>
          </a:p>
        </p:txBody>
      </p:sp>
    </p:spTree>
    <p:extLst>
      <p:ext uri="{BB962C8B-B14F-4D97-AF65-F5344CB8AC3E}">
        <p14:creationId xmlns:p14="http://schemas.microsoft.com/office/powerpoint/2010/main" val="3803712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Sample Student Risk Table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8839200" cy="5100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0712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5867400"/>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sz="4800" dirty="0" smtClean="0"/>
              <a:t>THANK YOU</a:t>
            </a:r>
            <a:endParaRPr lang="en-US" sz="4800" dirty="0"/>
          </a:p>
        </p:txBody>
      </p:sp>
    </p:spTree>
    <p:extLst>
      <p:ext uri="{BB962C8B-B14F-4D97-AF65-F5344CB8AC3E}">
        <p14:creationId xmlns:p14="http://schemas.microsoft.com/office/powerpoint/2010/main" val="4264395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altLang="en-US" sz="2800" dirty="0" smtClean="0">
                <a:latin typeface="Times New Roman" panose="02020603050405020304" pitchFamily="18" charset="0"/>
                <a:cs typeface="Times New Roman" panose="02020603050405020304" pitchFamily="18" charset="0"/>
              </a:rPr>
              <a:t>The Risks we encounter in a project should be resolved so that we are able to deliver the desired project to the customer.</a:t>
            </a:r>
          </a:p>
          <a:p>
            <a:endParaRPr lang="en-US" altLang="en-US" sz="2800" dirty="0" smtClean="0">
              <a:latin typeface="Times New Roman" panose="02020603050405020304" pitchFamily="18" charset="0"/>
              <a:cs typeface="Times New Roman" panose="02020603050405020304" pitchFamily="18" charset="0"/>
            </a:endParaRPr>
          </a:p>
          <a:p>
            <a:pPr>
              <a:defRPr/>
            </a:pPr>
            <a:r>
              <a:rPr lang="en-US" altLang="en-US" sz="2800" dirty="0">
                <a:latin typeface="Times New Roman" panose="02020603050405020304" pitchFamily="18" charset="0"/>
                <a:cs typeface="Times New Roman" panose="02020603050405020304" pitchFamily="18" charset="0"/>
              </a:rPr>
              <a:t>The project should be managed in  such a way that the risks don’t affect the project in a big way.</a:t>
            </a:r>
          </a:p>
          <a:p>
            <a:pPr>
              <a:defRPr/>
            </a:pPr>
            <a:endParaRPr lang="en-US" altLang="en-US" sz="2800" dirty="0">
              <a:latin typeface="Times New Roman" panose="02020603050405020304" pitchFamily="18" charset="0"/>
              <a:cs typeface="Times New Roman" panose="02020603050405020304" pitchFamily="18" charset="0"/>
            </a:endParaRPr>
          </a:p>
          <a:p>
            <a:pPr>
              <a:defRPr/>
            </a:pPr>
            <a:r>
              <a:rPr lang="en-US" altLang="en-US" sz="2800" dirty="0">
                <a:latin typeface="Times New Roman" panose="02020603050405020304" pitchFamily="18" charset="0"/>
                <a:cs typeface="Times New Roman" panose="02020603050405020304" pitchFamily="18" charset="0"/>
              </a:rPr>
              <a:t>The art of managing of the risks effectively so that the WIN-WIN situation and  friendly relationship is established between the team and the customer is called Risk Management. </a:t>
            </a:r>
          </a:p>
          <a:p>
            <a:pPr>
              <a:defRPr/>
            </a:pPr>
            <a:endParaRPr lang="en-US" altLang="en-US" sz="2800" dirty="0">
              <a:latin typeface="Times New Roman" panose="02020603050405020304" pitchFamily="18" charset="0"/>
              <a:cs typeface="Times New Roman" panose="02020603050405020304" pitchFamily="18" charset="0"/>
            </a:endParaRPr>
          </a:p>
          <a:p>
            <a:pPr>
              <a:defRPr/>
            </a:pPr>
            <a:r>
              <a:rPr lang="en-US" altLang="en-US" sz="2800" dirty="0">
                <a:latin typeface="Times New Roman" panose="02020603050405020304" pitchFamily="18" charset="0"/>
                <a:cs typeface="Times New Roman" panose="02020603050405020304" pitchFamily="18" charset="0"/>
              </a:rPr>
              <a:t>By using various paradigms, principles we can manage the risks</a:t>
            </a:r>
            <a:endParaRPr lang="en-US" sz="2800" dirty="0">
              <a:latin typeface="Times New Roman" panose="02020603050405020304" pitchFamily="18" charset="0"/>
              <a:cs typeface="Times New Roman" panose="02020603050405020304" pitchFamily="18" charset="0"/>
            </a:endParaRPr>
          </a:p>
          <a:p>
            <a:endParaRPr lang="en-US" altLang="en-US" dirty="0" smtClean="0">
              <a:latin typeface="Arial Narrow" pitchFamily="34" charset="0"/>
            </a:endParaRPr>
          </a:p>
          <a:p>
            <a:endParaRPr lang="en-US" dirty="0"/>
          </a:p>
        </p:txBody>
      </p:sp>
      <p:sp>
        <p:nvSpPr>
          <p:cNvPr id="2" name="Title 1"/>
          <p:cNvSpPr>
            <a:spLocks noGrp="1"/>
          </p:cNvSpPr>
          <p:nvPr>
            <p:ph type="title"/>
          </p:nvPr>
        </p:nvSpPr>
        <p:spPr/>
        <p:txBody>
          <a:bodyPr/>
          <a:lstStyle/>
          <a:p>
            <a:r>
              <a:rPr lang="en-US" i="1" dirty="0" smtClean="0"/>
              <a:t>Risk Management</a:t>
            </a:r>
            <a:endParaRPr lang="en-US" i="1" dirty="0"/>
          </a:p>
        </p:txBody>
      </p:sp>
    </p:spTree>
    <p:extLst>
      <p:ext uri="{BB962C8B-B14F-4D97-AF65-F5344CB8AC3E}">
        <p14:creationId xmlns:p14="http://schemas.microsoft.com/office/powerpoint/2010/main" val="274247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fontScale="92500" lnSpcReduction="10000"/>
          </a:bodyPr>
          <a:lstStyle/>
          <a:p>
            <a:pPr algn="just">
              <a:lnSpc>
                <a:spcPct val="80000"/>
              </a:lnSpc>
              <a:buFont typeface="Wingdings" panose="05000000000000000000" pitchFamily="2" charset="2"/>
              <a:buChar char="§"/>
              <a:defRPr/>
            </a:pPr>
            <a:r>
              <a:rPr lang="en-US" altLang="en-US" sz="2600" dirty="0" smtClean="0">
                <a:latin typeface="Times New Roman" panose="02020603050405020304" pitchFamily="18" charset="0"/>
                <a:cs typeface="Times New Roman" panose="02020603050405020304" pitchFamily="18" charset="0"/>
              </a:rPr>
              <a:t>Global </a:t>
            </a:r>
            <a:r>
              <a:rPr lang="en-US" altLang="en-US" sz="2600" dirty="0">
                <a:latin typeface="Times New Roman" panose="02020603050405020304" pitchFamily="18" charset="0"/>
                <a:cs typeface="Times New Roman" panose="02020603050405020304" pitchFamily="18" charset="0"/>
              </a:rPr>
              <a:t>Perspective:  In this we look at the larger system definitions, design and implementation. We look at the opportunity and the impact the risk is going to have .</a:t>
            </a:r>
          </a:p>
          <a:p>
            <a:pPr algn="just">
              <a:lnSpc>
                <a:spcPct val="80000"/>
              </a:lnSpc>
              <a:buFont typeface="Wingdings" panose="05000000000000000000" pitchFamily="2" charset="2"/>
              <a:buChar char="§"/>
              <a:defRPr/>
            </a:pPr>
            <a:endParaRPr lang="en-US" altLang="en-US" sz="2600" dirty="0">
              <a:latin typeface="Times New Roman" panose="02020603050405020304" pitchFamily="18" charset="0"/>
              <a:cs typeface="Times New Roman" panose="02020603050405020304" pitchFamily="18" charset="0"/>
            </a:endParaRPr>
          </a:p>
          <a:p>
            <a:pPr algn="just">
              <a:lnSpc>
                <a:spcPct val="80000"/>
              </a:lnSpc>
              <a:buFont typeface="Wingdings" panose="05000000000000000000" pitchFamily="2" charset="2"/>
              <a:buChar char="§"/>
              <a:defRPr/>
            </a:pPr>
            <a:r>
              <a:rPr lang="en-US" altLang="en-US" sz="2600" dirty="0" smtClean="0">
                <a:latin typeface="Times New Roman" panose="02020603050405020304" pitchFamily="18" charset="0"/>
                <a:cs typeface="Times New Roman" panose="02020603050405020304" pitchFamily="18" charset="0"/>
              </a:rPr>
              <a:t>Forward </a:t>
            </a:r>
            <a:r>
              <a:rPr lang="en-US" altLang="en-US" sz="2600" dirty="0">
                <a:latin typeface="Times New Roman" panose="02020603050405020304" pitchFamily="18" charset="0"/>
                <a:cs typeface="Times New Roman" panose="02020603050405020304" pitchFamily="18" charset="0"/>
              </a:rPr>
              <a:t>Looking View: Looking at the possible uncertainties that might creep up. We also think for the possible solutions for those risks that might occur in the future.</a:t>
            </a:r>
          </a:p>
          <a:p>
            <a:pPr algn="just">
              <a:lnSpc>
                <a:spcPct val="80000"/>
              </a:lnSpc>
              <a:buFont typeface="Wingdings" panose="05000000000000000000" pitchFamily="2" charset="2"/>
              <a:buChar char="§"/>
              <a:defRPr/>
            </a:pPr>
            <a:endParaRPr lang="en-US" altLang="en-US" sz="2600" dirty="0">
              <a:latin typeface="Times New Roman" panose="02020603050405020304" pitchFamily="18" charset="0"/>
              <a:cs typeface="Times New Roman" panose="02020603050405020304" pitchFamily="18" charset="0"/>
            </a:endParaRPr>
          </a:p>
          <a:p>
            <a:pPr algn="just">
              <a:lnSpc>
                <a:spcPct val="80000"/>
              </a:lnSpc>
              <a:buFont typeface="Wingdings" panose="05000000000000000000" pitchFamily="2" charset="2"/>
              <a:buChar char="§"/>
              <a:defRPr/>
            </a:pPr>
            <a:r>
              <a:rPr lang="en-US" altLang="en-US" sz="2600" dirty="0" smtClean="0">
                <a:latin typeface="Times New Roman" panose="02020603050405020304" pitchFamily="18" charset="0"/>
                <a:cs typeface="Times New Roman" panose="02020603050405020304" pitchFamily="18" charset="0"/>
              </a:rPr>
              <a:t>Open </a:t>
            </a:r>
            <a:r>
              <a:rPr lang="en-US" altLang="en-US" sz="2600" dirty="0">
                <a:latin typeface="Times New Roman" panose="02020603050405020304" pitchFamily="18" charset="0"/>
                <a:cs typeface="Times New Roman" panose="02020603050405020304" pitchFamily="18" charset="0"/>
              </a:rPr>
              <a:t>Communication: This is to enable the free flow  of  communication between in the customers  and the team members so that they have clarity about the risks.</a:t>
            </a:r>
          </a:p>
          <a:p>
            <a:pPr algn="just">
              <a:lnSpc>
                <a:spcPct val="80000"/>
              </a:lnSpc>
              <a:buFont typeface="Wingdings" panose="05000000000000000000" pitchFamily="2" charset="2"/>
              <a:buChar char="§"/>
              <a:defRPr/>
            </a:pPr>
            <a:endParaRPr lang="en-US" altLang="en-US" sz="2600" dirty="0">
              <a:latin typeface="Times New Roman" panose="02020603050405020304" pitchFamily="18" charset="0"/>
              <a:cs typeface="Times New Roman" panose="02020603050405020304" pitchFamily="18" charset="0"/>
            </a:endParaRPr>
          </a:p>
          <a:p>
            <a:pPr algn="just">
              <a:lnSpc>
                <a:spcPct val="80000"/>
              </a:lnSpc>
              <a:buFont typeface="Wingdings" panose="05000000000000000000" pitchFamily="2" charset="2"/>
              <a:buChar char="§"/>
              <a:defRPr/>
            </a:pPr>
            <a:r>
              <a:rPr lang="en-US" altLang="en-US" sz="2600" dirty="0" smtClean="0">
                <a:latin typeface="Times New Roman" panose="02020603050405020304" pitchFamily="18" charset="0"/>
                <a:cs typeface="Times New Roman" panose="02020603050405020304" pitchFamily="18" charset="0"/>
              </a:rPr>
              <a:t>Integrated </a:t>
            </a:r>
            <a:r>
              <a:rPr lang="en-US" altLang="en-US" sz="2600" dirty="0">
                <a:latin typeface="Times New Roman" panose="02020603050405020304" pitchFamily="18" charset="0"/>
                <a:cs typeface="Times New Roman" panose="02020603050405020304" pitchFamily="18" charset="0"/>
              </a:rPr>
              <a:t>management:  In this phase  risk management is made an integral part of project management.</a:t>
            </a:r>
          </a:p>
          <a:p>
            <a:pPr algn="just">
              <a:lnSpc>
                <a:spcPct val="80000"/>
              </a:lnSpc>
              <a:buFont typeface="Wingdings" panose="05000000000000000000" pitchFamily="2" charset="2"/>
              <a:buChar char="§"/>
              <a:defRPr/>
            </a:pPr>
            <a:endParaRPr lang="en-US" altLang="en-US" sz="2600" dirty="0">
              <a:latin typeface="Times New Roman" panose="02020603050405020304" pitchFamily="18" charset="0"/>
              <a:cs typeface="Times New Roman" panose="02020603050405020304" pitchFamily="18" charset="0"/>
            </a:endParaRPr>
          </a:p>
          <a:p>
            <a:pPr algn="just">
              <a:lnSpc>
                <a:spcPct val="80000"/>
              </a:lnSpc>
              <a:buFont typeface="Wingdings" panose="05000000000000000000" pitchFamily="2" charset="2"/>
              <a:buChar char="§"/>
              <a:defRPr/>
            </a:pPr>
            <a:r>
              <a:rPr lang="en-US" altLang="en-US" sz="2600" dirty="0" err="1" smtClean="0">
                <a:latin typeface="Times New Roman" panose="02020603050405020304" pitchFamily="18" charset="0"/>
                <a:cs typeface="Times New Roman" panose="02020603050405020304" pitchFamily="18" charset="0"/>
              </a:rPr>
              <a:t>Continous</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process :In this phase the risks are tracked continuously throughout the risk management paradigm.</a:t>
            </a:r>
          </a:p>
          <a:p>
            <a:endParaRPr lang="en-US" dirty="0"/>
          </a:p>
        </p:txBody>
      </p:sp>
      <p:sp>
        <p:nvSpPr>
          <p:cNvPr id="3" name="Title 2"/>
          <p:cNvSpPr>
            <a:spLocks noGrp="1"/>
          </p:cNvSpPr>
          <p:nvPr>
            <p:ph type="title"/>
          </p:nvPr>
        </p:nvSpPr>
        <p:spPr/>
        <p:txBody>
          <a:bodyPr>
            <a:normAutofit fontScale="90000"/>
          </a:bodyPr>
          <a:lstStyle/>
          <a:p>
            <a:r>
              <a:rPr lang="en-US" altLang="en-US" sz="4400" i="1" dirty="0">
                <a:latin typeface="Arial Black" pitchFamily="34" charset="0"/>
              </a:rPr>
              <a:t>The Principles of Risk Management</a:t>
            </a:r>
            <a:r>
              <a:rPr lang="en-US" altLang="en-US" dirty="0">
                <a:latin typeface="Arial Narrow" pitchFamily="34" charset="0"/>
              </a:rPr>
              <a:t> </a:t>
            </a:r>
            <a:endParaRPr lang="en-US" dirty="0"/>
          </a:p>
        </p:txBody>
      </p:sp>
    </p:spTree>
    <p:extLst>
      <p:ext uri="{BB962C8B-B14F-4D97-AF65-F5344CB8AC3E}">
        <p14:creationId xmlns:p14="http://schemas.microsoft.com/office/powerpoint/2010/main" val="198330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smtClean="0"/>
              <a:t>Risk Identification</a:t>
            </a:r>
          </a:p>
          <a:p>
            <a:r>
              <a:rPr lang="en-US" dirty="0" smtClean="0"/>
              <a:t>Risk Analysis</a:t>
            </a:r>
            <a:endParaRPr lang="en-US" dirty="0"/>
          </a:p>
        </p:txBody>
      </p:sp>
      <p:sp>
        <p:nvSpPr>
          <p:cNvPr id="2" name="Title 1"/>
          <p:cNvSpPr>
            <a:spLocks noGrp="1"/>
          </p:cNvSpPr>
          <p:nvPr>
            <p:ph type="title"/>
          </p:nvPr>
        </p:nvSpPr>
        <p:spPr/>
        <p:txBody>
          <a:bodyPr/>
          <a:lstStyle/>
          <a:p>
            <a:r>
              <a:rPr lang="en-US" i="1" dirty="0" smtClean="0"/>
              <a:t>Phases of Risk Management</a:t>
            </a:r>
            <a:endParaRPr lang="en-US" i="1" dirty="0"/>
          </a:p>
        </p:txBody>
      </p:sp>
    </p:spTree>
    <p:extLst>
      <p:ext uri="{BB962C8B-B14F-4D97-AF65-F5344CB8AC3E}">
        <p14:creationId xmlns:p14="http://schemas.microsoft.com/office/powerpoint/2010/main" val="4000564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66750" y="1691481"/>
            <a:ext cx="7810500" cy="41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i="1" dirty="0" smtClean="0"/>
              <a:t>PHASES OF RISK MANAGEMENT</a:t>
            </a:r>
            <a:endParaRPr lang="en-US" i="1" dirty="0"/>
          </a:p>
        </p:txBody>
      </p:sp>
    </p:spTree>
    <p:extLst>
      <p:ext uri="{BB962C8B-B14F-4D97-AF65-F5344CB8AC3E}">
        <p14:creationId xmlns:p14="http://schemas.microsoft.com/office/powerpoint/2010/main" val="225284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latin typeface="Times New Roman" panose="02020603050405020304" pitchFamily="18" charset="0"/>
                <a:cs typeface="Times New Roman" panose="02020603050405020304" pitchFamily="18" charset="0"/>
              </a:rPr>
              <a:t>the team systematically enumerates as many project risks as possible to make them explicit before they become problems.</a:t>
            </a:r>
          </a:p>
          <a:p>
            <a:r>
              <a:rPr lang="en-US" sz="2800" dirty="0" smtClean="0">
                <a:latin typeface="Times New Roman" panose="02020603050405020304" pitchFamily="18" charset="0"/>
                <a:cs typeface="Times New Roman" panose="02020603050405020304" pitchFamily="18" charset="0"/>
              </a:rPr>
              <a:t> There are several ways to  look at the kinds of software project risks</a:t>
            </a:r>
          </a:p>
          <a:p>
            <a:endParaRPr lang="en-US" dirty="0"/>
          </a:p>
        </p:txBody>
      </p:sp>
      <p:sp>
        <p:nvSpPr>
          <p:cNvPr id="2" name="Title 1"/>
          <p:cNvSpPr>
            <a:spLocks noGrp="1"/>
          </p:cNvSpPr>
          <p:nvPr>
            <p:ph type="title"/>
          </p:nvPr>
        </p:nvSpPr>
        <p:spPr/>
        <p:txBody>
          <a:bodyPr/>
          <a:lstStyle/>
          <a:p>
            <a:r>
              <a:rPr lang="en-US" i="1" dirty="0" smtClean="0"/>
              <a:t>R</a:t>
            </a:r>
            <a:r>
              <a:rPr lang="en-US" i="1" dirty="0" smtClean="0">
                <a:latin typeface="Times New Roman" panose="02020603050405020304" pitchFamily="18" charset="0"/>
                <a:cs typeface="Times New Roman" panose="02020603050405020304" pitchFamily="18" charset="0"/>
              </a:rPr>
              <a:t>isk identification</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5522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2925" y="762001"/>
            <a:ext cx="8058150" cy="4368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7164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74</TotalTime>
  <Words>1634</Words>
  <Application>Microsoft Office PowerPoint</Application>
  <PresentationFormat>On-screen Show (4:3)</PresentationFormat>
  <Paragraphs>169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Concourse</vt:lpstr>
      <vt:lpstr>SOFTWARE ENGINEERING AND PROJECT MANAGEMENT</vt:lpstr>
      <vt:lpstr>PowerPoint Presentation</vt:lpstr>
      <vt:lpstr>What is Risk?</vt:lpstr>
      <vt:lpstr>Risk Management</vt:lpstr>
      <vt:lpstr>The Principles of Risk Management </vt:lpstr>
      <vt:lpstr>Phases of Risk Management</vt:lpstr>
      <vt:lpstr>PHASES OF RISK MANAGEMENT</vt:lpstr>
      <vt:lpstr>Risk identification</vt:lpstr>
      <vt:lpstr>PowerPoint Presentation</vt:lpstr>
      <vt:lpstr>Risk identification</vt:lpstr>
      <vt:lpstr>Risk Analysis</vt:lpstr>
      <vt:lpstr>Steps in  Risk analysis</vt:lpstr>
      <vt:lpstr>PowerPoint Presentation</vt:lpstr>
      <vt:lpstr>Prioritize Risk</vt:lpstr>
      <vt:lpstr>PowerPoint Presentation</vt:lpstr>
      <vt:lpstr>PowerPoint Presentation</vt:lpstr>
      <vt:lpstr>Plan</vt:lpstr>
      <vt:lpstr>PowerPoint Presentation</vt:lpstr>
      <vt:lpstr>PowerPoint Presentation</vt:lpstr>
      <vt:lpstr>PowerPoint Presentation</vt:lpstr>
      <vt:lpstr>Mitigate </vt:lpstr>
      <vt:lpstr>PowerPoint Presentation</vt:lpstr>
      <vt:lpstr>PowerPoint Presentation</vt:lpstr>
      <vt:lpstr>Monitor </vt:lpstr>
      <vt:lpstr>PowerPoint Presentation</vt:lpstr>
      <vt:lpstr>Communicate  </vt:lpstr>
      <vt:lpstr>Risk Table Template</vt:lpstr>
      <vt:lpstr>Risk Management in Educational Projects</vt:lpstr>
      <vt:lpstr>PowerPoint Presentation</vt:lpstr>
      <vt:lpstr>Sample Student Risk Table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Kalpana Rangra</dc:creator>
  <cp:lastModifiedBy>Kalpana Rangra</cp:lastModifiedBy>
  <cp:revision>12</cp:revision>
  <dcterms:created xsi:type="dcterms:W3CDTF">2017-01-16T04:31:23Z</dcterms:created>
  <dcterms:modified xsi:type="dcterms:W3CDTF">2017-01-16T05:47:06Z</dcterms:modified>
</cp:coreProperties>
</file>