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9" r:id="rId7"/>
    <p:sldId id="270" r:id="rId8"/>
    <p:sldId id="271" r:id="rId9"/>
    <p:sldId id="261" r:id="rId10"/>
    <p:sldId id="262" r:id="rId11"/>
    <p:sldId id="266" r:id="rId12"/>
    <p:sldId id="267" r:id="rId13"/>
    <p:sldId id="268" r:id="rId14"/>
    <p:sldId id="263" r:id="rId15"/>
    <p:sldId id="295" r:id="rId16"/>
    <p:sldId id="264" r:id="rId17"/>
    <p:sldId id="265" r:id="rId18"/>
    <p:sldId id="272" r:id="rId19"/>
    <p:sldId id="274" r:id="rId20"/>
    <p:sldId id="275" r:id="rId21"/>
    <p:sldId id="287" r:id="rId22"/>
    <p:sldId id="288" r:id="rId23"/>
    <p:sldId id="289" r:id="rId24"/>
    <p:sldId id="292" r:id="rId25"/>
    <p:sldId id="290" r:id="rId26"/>
    <p:sldId id="291" r:id="rId27"/>
    <p:sldId id="293" r:id="rId28"/>
    <p:sldId id="29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C5D4-9652-88F9-A96E-63A0F7A44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900D93-0CEE-CCE5-FFCC-FD5393E0B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5F8488-7269-D38B-BF33-FCCA278B7363}"/>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5" name="Footer Placeholder 4">
            <a:extLst>
              <a:ext uri="{FF2B5EF4-FFF2-40B4-BE49-F238E27FC236}">
                <a16:creationId xmlns:a16="http://schemas.microsoft.com/office/drawing/2014/main" id="{C8FBCB71-88F9-F00B-FAC2-00869E6C6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E8A64-C008-15F2-A35B-70A0DAF8F5B9}"/>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55921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080-E893-E080-3038-27EDFEE29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F3A1B-F3DF-1AA6-B2C4-37F8B3AFC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47DC3-76D7-78DF-88FB-E8CFBBC2139D}"/>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5" name="Footer Placeholder 4">
            <a:extLst>
              <a:ext uri="{FF2B5EF4-FFF2-40B4-BE49-F238E27FC236}">
                <a16:creationId xmlns:a16="http://schemas.microsoft.com/office/drawing/2014/main" id="{C916E6D5-22B9-10F9-DDA9-4121DADA8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75250-A2D1-3D08-A0F3-BE043E17424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4560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B2FF0-88BF-7A24-66B9-9150106A58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F53F36-3FC0-E106-5BE0-2BD7C947C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113C8-9DA3-451C-64C2-3C9638F5FB51}"/>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5" name="Footer Placeholder 4">
            <a:extLst>
              <a:ext uri="{FF2B5EF4-FFF2-40B4-BE49-F238E27FC236}">
                <a16:creationId xmlns:a16="http://schemas.microsoft.com/office/drawing/2014/main" id="{4C56DF46-DB9F-C3A6-6E7B-19984CC75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9D51D-1962-D754-D2F4-956D56178176}"/>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82462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FD07-E512-ECE1-CA80-A778172FE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5BC74-9A5F-7489-B3CE-D699D978F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DD854-5AD8-2698-292C-639F7CF221AC}"/>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5" name="Footer Placeholder 4">
            <a:extLst>
              <a:ext uri="{FF2B5EF4-FFF2-40B4-BE49-F238E27FC236}">
                <a16:creationId xmlns:a16="http://schemas.microsoft.com/office/drawing/2014/main" id="{BE4146E3-59BE-9786-4475-BB0CD60C0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2E016-0540-E13D-7FDA-62A54376418F}"/>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30846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A23B-0108-09BD-DFC5-F702B30CC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0ED2B-D887-72F2-6508-B1634029E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5173E-2253-BB8D-A5F6-6F77D05E91B9}"/>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5" name="Footer Placeholder 4">
            <a:extLst>
              <a:ext uri="{FF2B5EF4-FFF2-40B4-BE49-F238E27FC236}">
                <a16:creationId xmlns:a16="http://schemas.microsoft.com/office/drawing/2014/main" id="{3DFA2E72-6FDF-B0E9-4BC6-274C7D125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55519-A365-B17D-A850-3AFE1BB7256B}"/>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50759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D2F-2DD5-5EA5-57CF-3385217A87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BC6BC-DDB6-65DE-1F45-64A43A3B2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D48256-7B2A-B7B4-64DF-F8090DC47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3F0BE-E318-83AC-2D76-A7D79EF05669}"/>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6" name="Footer Placeholder 5">
            <a:extLst>
              <a:ext uri="{FF2B5EF4-FFF2-40B4-BE49-F238E27FC236}">
                <a16:creationId xmlns:a16="http://schemas.microsoft.com/office/drawing/2014/main" id="{21871824-5414-D960-0F12-C684EC484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F5B5A-13BE-C726-83BC-585C02531B84}"/>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19571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4F2D-2EDC-9099-5D96-3FCA24C6B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5D788-23BA-D5A3-2642-9140A1F77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F59A5-56B2-AE87-F3E8-5B2285C07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24C82D-6A11-F53A-4356-A1BE409E4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5806-C805-7466-4726-B806A39F9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E6F7A-842B-EC61-DAE0-FD5E9D4EE57B}"/>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8" name="Footer Placeholder 7">
            <a:extLst>
              <a:ext uri="{FF2B5EF4-FFF2-40B4-BE49-F238E27FC236}">
                <a16:creationId xmlns:a16="http://schemas.microsoft.com/office/drawing/2014/main" id="{08CEE1E8-361B-DAC9-845E-8A33AC5055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01ECC0-594F-E987-F98E-DF9EAC71C94D}"/>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3630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A322-8CD6-37A5-E489-ED2C22DC2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A929E-9852-5EE6-0A7C-1FE983CF1AB7}"/>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4" name="Footer Placeholder 3">
            <a:extLst>
              <a:ext uri="{FF2B5EF4-FFF2-40B4-BE49-F238E27FC236}">
                <a16:creationId xmlns:a16="http://schemas.microsoft.com/office/drawing/2014/main" id="{5CC6D891-5858-94B4-FC00-3A8EFB8FC3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0303F1-1226-1039-A99D-8C1567D10D5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57252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C8322-F44A-3937-A418-C9A25A0D2A09}"/>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3" name="Footer Placeholder 2">
            <a:extLst>
              <a:ext uri="{FF2B5EF4-FFF2-40B4-BE49-F238E27FC236}">
                <a16:creationId xmlns:a16="http://schemas.microsoft.com/office/drawing/2014/main" id="{FFF7D246-5F5E-360A-029F-BB2B3FC9C8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223A44-6BB2-451A-F319-4FEC4EFB642A}"/>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70805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EA15-18E4-078F-08CE-D363F6C4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94A362-E4A1-D136-12C6-27151197E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F270C9-89E6-7F0A-F456-DA9F36D62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18D64-57C0-92CF-687E-5CC432D80A1D}"/>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6" name="Footer Placeholder 5">
            <a:extLst>
              <a:ext uri="{FF2B5EF4-FFF2-40B4-BE49-F238E27FC236}">
                <a16:creationId xmlns:a16="http://schemas.microsoft.com/office/drawing/2014/main" id="{DDEB6290-7A4D-CD9F-C989-70BF1E365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4D21C-5C6E-F9DB-416C-FEA474B6D8C0}"/>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021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9C2-2A8D-1E26-3550-605C3594E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3A9FAA-EFCE-A8C2-2CBC-62779D003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F266C-023D-7867-2368-4904AD8A5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80411-8195-FB3E-FC16-053AD239A7E5}"/>
              </a:ext>
            </a:extLst>
          </p:cNvPr>
          <p:cNvSpPr>
            <a:spLocks noGrp="1"/>
          </p:cNvSpPr>
          <p:nvPr>
            <p:ph type="dt" sz="half" idx="10"/>
          </p:nvPr>
        </p:nvSpPr>
        <p:spPr/>
        <p:txBody>
          <a:bodyPr/>
          <a:lstStyle/>
          <a:p>
            <a:fld id="{D5A68D6C-122C-44EB-AD71-9F881384EF90}" type="datetimeFigureOut">
              <a:rPr lang="en-IN" smtClean="0"/>
              <a:t>01-12-2023</a:t>
            </a:fld>
            <a:endParaRPr lang="en-IN"/>
          </a:p>
        </p:txBody>
      </p:sp>
      <p:sp>
        <p:nvSpPr>
          <p:cNvPr id="6" name="Footer Placeholder 5">
            <a:extLst>
              <a:ext uri="{FF2B5EF4-FFF2-40B4-BE49-F238E27FC236}">
                <a16:creationId xmlns:a16="http://schemas.microsoft.com/office/drawing/2014/main" id="{DD99D8AC-6745-1EAE-D59C-CB9F38A52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12822-B845-E718-C77E-AA412DA9A102}"/>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21317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AEF96-4194-220B-7A71-3ECC883FE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F7371-1702-404B-097C-ECFB7C2C3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333A8-B4FA-5DE8-9B32-48EF54E30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68D6C-122C-44EB-AD71-9F881384EF90}" type="datetimeFigureOut">
              <a:rPr lang="en-IN" smtClean="0"/>
              <a:t>01-12-2023</a:t>
            </a:fld>
            <a:endParaRPr lang="en-IN"/>
          </a:p>
        </p:txBody>
      </p:sp>
      <p:sp>
        <p:nvSpPr>
          <p:cNvPr id="5" name="Footer Placeholder 4">
            <a:extLst>
              <a:ext uri="{FF2B5EF4-FFF2-40B4-BE49-F238E27FC236}">
                <a16:creationId xmlns:a16="http://schemas.microsoft.com/office/drawing/2014/main" id="{5CC2B8A4-AE4D-2E60-3AAE-433020B06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B35F5-57CD-AF50-3EF2-1BED3C013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8A35-EB7C-4B30-81CC-F99770789087}" type="slidenum">
              <a:rPr lang="en-IN" smtClean="0"/>
              <a:t>‹#›</a:t>
            </a:fld>
            <a:endParaRPr lang="en-IN"/>
          </a:p>
        </p:txBody>
      </p:sp>
    </p:spTree>
    <p:extLst>
      <p:ext uri="{BB962C8B-B14F-4D97-AF65-F5344CB8AC3E}">
        <p14:creationId xmlns:p14="http://schemas.microsoft.com/office/powerpoint/2010/main" val="227206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5" Type="http://schemas.openxmlformats.org/officeDocument/2006/relationships/image" Target="../media/image260.png"/><Relationship Id="rId4" Type="http://schemas.openxmlformats.org/officeDocument/2006/relationships/image" Target="../media/image2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154824-CAC1-1063-F9F4-7832B55AD41C}"/>
              </a:ext>
            </a:extLst>
          </p:cNvPr>
          <p:cNvSpPr txBox="1"/>
          <p:nvPr/>
        </p:nvSpPr>
        <p:spPr>
          <a:xfrm>
            <a:off x="367146" y="495825"/>
            <a:ext cx="11298382" cy="5932684"/>
          </a:xfrm>
          <a:prstGeom prst="rect">
            <a:avLst/>
          </a:prstGeom>
          <a:noFill/>
        </p:spPr>
        <p:txBody>
          <a:bodyPr wrap="square">
            <a:spAutoFit/>
          </a:bodyPr>
          <a:lstStyle/>
          <a:p>
            <a:pPr algn="just">
              <a:lnSpc>
                <a:spcPct val="150000"/>
              </a:lnSpc>
            </a:pPr>
            <a:r>
              <a:rPr lang="en-US" b="1" i="0" dirty="0">
                <a:effectLst/>
                <a:latin typeface="Söhne"/>
              </a:rPr>
              <a:t>Decision Tree Algorithm:</a:t>
            </a:r>
            <a:endParaRPr lang="en-US" b="0" i="0" dirty="0">
              <a:effectLst/>
              <a:latin typeface="Söhne"/>
            </a:endParaRPr>
          </a:p>
          <a:p>
            <a:pPr algn="just">
              <a:lnSpc>
                <a:spcPct val="150000"/>
              </a:lnSpc>
            </a:pPr>
            <a:r>
              <a:rPr lang="en-US" b="0" i="0" dirty="0">
                <a:effectLst/>
                <a:latin typeface="Söhne"/>
              </a:rPr>
              <a:t>A Decision Tree is a supervised machine learning algorithm used for both classification and regression tasks. It works by recursively partitioning the dataset into subsets based on the values of input features. The goal is to create a tree-like structure where each internal node represents a decision based on a feature, each branch represents the outcome of that decision, and each leaf node represents the final predicted outcome.</a:t>
            </a:r>
          </a:p>
          <a:p>
            <a:pPr algn="just">
              <a:lnSpc>
                <a:spcPct val="150000"/>
              </a:lnSpc>
            </a:pPr>
            <a:r>
              <a:rPr lang="en-US" b="1" i="0" dirty="0">
                <a:effectLst/>
                <a:latin typeface="Söhne"/>
              </a:rPr>
              <a:t>Key Steps in the Decision Tree Algorithm:</a:t>
            </a:r>
            <a:endParaRPr lang="en-US" b="0" i="0" dirty="0">
              <a:effectLst/>
              <a:latin typeface="Söhne"/>
            </a:endParaRPr>
          </a:p>
          <a:p>
            <a:pPr algn="just">
              <a:lnSpc>
                <a:spcPct val="150000"/>
              </a:lnSpc>
              <a:buFont typeface="+mj-lt"/>
              <a:buAutoNum type="arabicPeriod"/>
            </a:pPr>
            <a:r>
              <a:rPr lang="en-US" b="1" i="0" dirty="0">
                <a:effectLst/>
                <a:latin typeface="Söhne"/>
              </a:rPr>
              <a:t> Attribute Selection:</a:t>
            </a:r>
            <a:r>
              <a:rPr lang="en-US" dirty="0">
                <a:latin typeface="Söhne"/>
              </a:rPr>
              <a:t> </a:t>
            </a:r>
            <a:r>
              <a:rPr lang="en-US" b="0" i="0" dirty="0">
                <a:effectLst/>
                <a:latin typeface="Söhne"/>
              </a:rPr>
              <a:t>Choose the best attribute to split the data based on some criteria. Common criteria include Information Gain, Gini Impurity, or Mean Squared Error.</a:t>
            </a:r>
          </a:p>
          <a:p>
            <a:pPr algn="just">
              <a:lnSpc>
                <a:spcPct val="150000"/>
              </a:lnSpc>
              <a:buFont typeface="+mj-lt"/>
              <a:buAutoNum type="arabicPeriod"/>
            </a:pPr>
            <a:r>
              <a:rPr lang="en-US" b="1" i="0" dirty="0">
                <a:effectLst/>
                <a:latin typeface="Söhne"/>
              </a:rPr>
              <a:t> Splitting:</a:t>
            </a:r>
            <a:r>
              <a:rPr lang="en-US" dirty="0">
                <a:latin typeface="Söhne"/>
              </a:rPr>
              <a:t>  </a:t>
            </a:r>
            <a:r>
              <a:rPr lang="en-US" b="0" i="0" dirty="0">
                <a:effectLst/>
                <a:latin typeface="Söhne"/>
              </a:rPr>
              <a:t>Divide the dataset into subsets based on the chosen attribute. Each subset corresponds to a unique value of the chosen attribute.</a:t>
            </a:r>
          </a:p>
          <a:p>
            <a:pPr algn="just">
              <a:lnSpc>
                <a:spcPct val="150000"/>
              </a:lnSpc>
              <a:buFont typeface="+mj-lt"/>
              <a:buAutoNum type="arabicPeriod"/>
            </a:pPr>
            <a:r>
              <a:rPr lang="en-US" b="1" i="0" dirty="0">
                <a:effectLst/>
                <a:latin typeface="Söhne"/>
              </a:rPr>
              <a:t> Recursive Building:</a:t>
            </a:r>
            <a:r>
              <a:rPr lang="en-US" dirty="0">
                <a:latin typeface="Söhne"/>
              </a:rPr>
              <a:t> </a:t>
            </a:r>
            <a:r>
              <a:rPr lang="en-US" b="0" i="0" dirty="0">
                <a:effectLst/>
                <a:latin typeface="Söhne"/>
              </a:rPr>
              <a:t>Recursively apply the above steps to each subset until a stopping criterion is met. This criterion could be a maximum depth limit, a minimum number of samples in a leaf, or other conditions.</a:t>
            </a:r>
          </a:p>
          <a:p>
            <a:pPr algn="just">
              <a:lnSpc>
                <a:spcPct val="150000"/>
              </a:lnSpc>
              <a:buFont typeface="+mj-lt"/>
              <a:buAutoNum type="arabicPeriod"/>
            </a:pPr>
            <a:r>
              <a:rPr lang="en-US" b="1" i="0" dirty="0">
                <a:effectLst/>
                <a:latin typeface="Söhne"/>
              </a:rPr>
              <a:t> Leaf Node Assignment:</a:t>
            </a:r>
            <a:r>
              <a:rPr lang="en-US" dirty="0">
                <a:latin typeface="Söhne"/>
              </a:rPr>
              <a:t> </a:t>
            </a:r>
            <a:r>
              <a:rPr lang="en-US" b="0" i="0" dirty="0">
                <a:effectLst/>
                <a:latin typeface="Söhne"/>
              </a:rPr>
              <a:t>When a stopping criterion is met, assign a class label (for classification) or a predicted value (for regression) to the leaf nodes.</a:t>
            </a:r>
          </a:p>
        </p:txBody>
      </p:sp>
      <p:sp>
        <p:nvSpPr>
          <p:cNvPr id="7" name="TextBox 6">
            <a:extLst>
              <a:ext uri="{FF2B5EF4-FFF2-40B4-BE49-F238E27FC236}">
                <a16:creationId xmlns:a16="http://schemas.microsoft.com/office/drawing/2014/main" id="{885E40C3-75DD-F6BA-C620-4C8BC2197660}"/>
              </a:ext>
            </a:extLst>
          </p:cNvPr>
          <p:cNvSpPr txBox="1"/>
          <p:nvPr/>
        </p:nvSpPr>
        <p:spPr>
          <a:xfrm>
            <a:off x="4184073" y="126493"/>
            <a:ext cx="6096000" cy="461665"/>
          </a:xfrm>
          <a:prstGeom prst="rect">
            <a:avLst/>
          </a:prstGeom>
          <a:noFill/>
        </p:spPr>
        <p:txBody>
          <a:bodyPr wrap="square">
            <a:spAutoFit/>
          </a:bodyPr>
          <a:lstStyle/>
          <a:p>
            <a:r>
              <a:rPr lang="en-US" sz="2400" b="1" i="0" dirty="0">
                <a:effectLst/>
                <a:latin typeface="Söhne"/>
              </a:rPr>
              <a:t>Decision Tree Algorithm</a:t>
            </a:r>
            <a:endParaRPr lang="en-IN" sz="2400" dirty="0"/>
          </a:p>
        </p:txBody>
      </p:sp>
    </p:spTree>
    <p:extLst>
      <p:ext uri="{BB962C8B-B14F-4D97-AF65-F5344CB8AC3E}">
        <p14:creationId xmlns:p14="http://schemas.microsoft.com/office/powerpoint/2010/main" val="412854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698666" y="89963"/>
            <a:ext cx="2937163"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Weather</a:t>
            </a:r>
          </a:p>
        </p:txBody>
      </p:sp>
      <p:sp>
        <p:nvSpPr>
          <p:cNvPr id="4" name="TextBox 3">
            <a:extLst>
              <a:ext uri="{FF2B5EF4-FFF2-40B4-BE49-F238E27FC236}">
                <a16:creationId xmlns:a16="http://schemas.microsoft.com/office/drawing/2014/main" id="{01A41783-C4E6-5850-2673-E8A85D76A2E9}"/>
              </a:ext>
            </a:extLst>
          </p:cNvPr>
          <p:cNvSpPr txBox="1"/>
          <p:nvPr/>
        </p:nvSpPr>
        <p:spPr>
          <a:xfrm>
            <a:off x="698666" y="652575"/>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(Weather) = Sunny, Overcast, Rain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30D4BB-B3A6-B234-1B58-D56816333DE3}"/>
                  </a:ext>
                </a:extLst>
              </p:cNvPr>
              <p:cNvSpPr txBox="1"/>
              <p:nvPr/>
            </p:nvSpPr>
            <p:spPr>
              <a:xfrm>
                <a:off x="5223164" y="966512"/>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966512"/>
                <a:ext cx="6096000" cy="575927"/>
              </a:xfrm>
              <a:prstGeom prst="rect">
                <a:avLst/>
              </a:prstGeom>
              <a:blipFill>
                <a:blip r:embed="rId2"/>
                <a:stretch>
                  <a:fillRect l="-1300" b="-851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1985170"/>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[+2, -3]</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6CE973-FFDA-D531-36F6-7CD09C1B902E}"/>
                  </a:ext>
                </a:extLst>
              </p:cNvPr>
              <p:cNvSpPr txBox="1"/>
              <p:nvPr/>
            </p:nvSpPr>
            <p:spPr>
              <a:xfrm>
                <a:off x="5123838" y="1842823"/>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=0.971</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1842823"/>
                <a:ext cx="6096000" cy="573234"/>
              </a:xfrm>
              <a:prstGeom prst="rect">
                <a:avLst/>
              </a:prstGeom>
              <a:blipFill>
                <a:blip r:embed="rId3"/>
                <a:stretch>
                  <a:fillRect l="-1300" b="-8511"/>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2876508"/>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Overcast</a:t>
            </a:r>
            <a:r>
              <a:rPr lang="en-IN" sz="2200" dirty="0">
                <a:latin typeface="Times New Roman" panose="02020603050405020304" pitchFamily="18" charset="0"/>
                <a:cs typeface="Times New Roman" panose="02020603050405020304" pitchFamily="18" charset="0"/>
              </a:rPr>
              <a:t> = [+4,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2736277"/>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Overcast</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4</m:t>
                        </m:r>
                      </m:den>
                    </m:f>
                    <m:r>
                      <a:rPr lang="en-IN" sz="2200" b="0" i="0" smtClean="0">
                        <a:latin typeface="Cambria Math" panose="02040503050406030204" pitchFamily="18" charset="0"/>
                      </a:rPr>
                      <m:t>=0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2736277"/>
                <a:ext cx="6096000" cy="571118"/>
              </a:xfrm>
              <a:prstGeom prst="rect">
                <a:avLst/>
              </a:prstGeom>
              <a:blipFill>
                <a:blip r:embed="rId4"/>
                <a:stretch>
                  <a:fillRect l="-1300" b="-74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8CDE7C3-C911-5187-D6FF-1E3761F1136B}"/>
                  </a:ext>
                </a:extLst>
              </p:cNvPr>
              <p:cNvSpPr txBox="1"/>
              <p:nvPr/>
            </p:nvSpPr>
            <p:spPr>
              <a:xfrm>
                <a:off x="5123838" y="3575236"/>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=0.971</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D8CDE7C3-C911-5187-D6FF-1E3761F1136B}"/>
                  </a:ext>
                </a:extLst>
              </p:cNvPr>
              <p:cNvSpPr txBox="1">
                <a:spLocks noRot="1" noChangeAspect="1" noMove="1" noResize="1" noEditPoints="1" noAdjustHandles="1" noChangeArrowheads="1" noChangeShapeType="1" noTextEdit="1"/>
              </p:cNvSpPr>
              <p:nvPr/>
            </p:nvSpPr>
            <p:spPr>
              <a:xfrm>
                <a:off x="5123838" y="3575236"/>
                <a:ext cx="6096000" cy="573234"/>
              </a:xfrm>
              <a:prstGeom prst="rect">
                <a:avLst/>
              </a:prstGeom>
              <a:blipFill>
                <a:blip r:embed="rId5"/>
                <a:stretch>
                  <a:fillRect l="-1300" b="-73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90B2CD-6EBF-CFA9-9F36-8F933A19D052}"/>
                  </a:ext>
                </a:extLst>
              </p:cNvPr>
              <p:cNvSpPr txBox="1"/>
              <p:nvPr/>
            </p:nvSpPr>
            <p:spPr>
              <a:xfrm>
                <a:off x="473613" y="4527146"/>
                <a:ext cx="11718387" cy="2286332"/>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Weather</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𝑆𝑢𝑛𝑛𝑦</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𝑂𝑣𝑒𝑟𝑐𝑎𝑠𝑡</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𝑅𝑎𝑖𝑛</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𝑆𝑢𝑛𝑛𝑦</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𝑂𝑣𝑒𝑟𝑐𝑎𝑠𝑡</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𝑅𝑎𝑖𝑛</m:t>
                        </m:r>
                      </m:e>
                    </m:d>
                  </m:oMath>
                </a14:m>
                <a:endParaRPr lang="en-IN" sz="2200" b="0" i="1" baseline="-25000" dirty="0">
                  <a:latin typeface="Cambria Math" panose="02040503050406030204" pitchFamily="18" charset="0"/>
                </a:endParaRPr>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1" smtClean="0">
                        <a:latin typeface="Cambria Math" panose="02040503050406030204" pitchFamily="18" charset="0"/>
                      </a:rPr>
                      <m:t>0.971</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0.971=0.2464</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473613" y="4527146"/>
                <a:ext cx="11718387" cy="2286332"/>
              </a:xfrm>
              <a:prstGeom prst="rect">
                <a:avLst/>
              </a:prstGeom>
              <a:blipFill>
                <a:blip r:embed="rId6"/>
                <a:stretch>
                  <a:fillRect l="-676" b="-1333"/>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74233549-340E-8E33-AE3B-9547A7797B69}"/>
              </a:ext>
            </a:extLst>
          </p:cNvPr>
          <p:cNvSpPr txBox="1"/>
          <p:nvPr/>
        </p:nvSpPr>
        <p:spPr>
          <a:xfrm>
            <a:off x="872835" y="1035974"/>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p:sp>
        <p:nvSpPr>
          <p:cNvPr id="18" name="TextBox 17">
            <a:extLst>
              <a:ext uri="{FF2B5EF4-FFF2-40B4-BE49-F238E27FC236}">
                <a16:creationId xmlns:a16="http://schemas.microsoft.com/office/drawing/2014/main" id="{727DCA22-BF7D-B5EB-418A-B26EF93740E2}"/>
              </a:ext>
            </a:extLst>
          </p:cNvPr>
          <p:cNvSpPr txBox="1"/>
          <p:nvPr/>
        </p:nvSpPr>
        <p:spPr>
          <a:xfrm>
            <a:off x="872835" y="381064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[+3, -2]</a:t>
            </a:r>
          </a:p>
        </p:txBody>
      </p:sp>
    </p:spTree>
    <p:extLst>
      <p:ext uri="{BB962C8B-B14F-4D97-AF65-F5344CB8AC3E}">
        <p14:creationId xmlns:p14="http://schemas.microsoft.com/office/powerpoint/2010/main" val="340538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Temp</a:t>
            </a:r>
          </a:p>
        </p:txBody>
      </p:sp>
      <p:sp>
        <p:nvSpPr>
          <p:cNvPr id="4" name="TextBox 3">
            <a:extLst>
              <a:ext uri="{FF2B5EF4-FFF2-40B4-BE49-F238E27FC236}">
                <a16:creationId xmlns:a16="http://schemas.microsoft.com/office/drawing/2014/main" id="{01A41783-C4E6-5850-2673-E8A85D76A2E9}"/>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(Temp) = Hot, Mild, Cool</a:t>
            </a:r>
          </a:p>
        </p:txBody>
      </p:sp>
      <p:sp>
        <p:nvSpPr>
          <p:cNvPr id="6" name="TextBox 5">
            <a:extLst>
              <a:ext uri="{FF2B5EF4-FFF2-40B4-BE49-F238E27FC236}">
                <a16:creationId xmlns:a16="http://schemas.microsoft.com/office/drawing/2014/main" id="{08BBFB59-727D-572D-7F53-24BF703F417A}"/>
              </a:ext>
            </a:extLst>
          </p:cNvPr>
          <p:cNvSpPr txBox="1"/>
          <p:nvPr/>
        </p:nvSpPr>
        <p:spPr>
          <a:xfrm>
            <a:off x="872836" y="1493575"/>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30D4BB-B3A6-B234-1B58-D56816333DE3}"/>
                  </a:ext>
                </a:extLst>
              </p:cNvPr>
              <p:cNvSpPr txBox="1"/>
              <p:nvPr/>
            </p:nvSpPr>
            <p:spPr>
              <a:xfrm>
                <a:off x="5223164" y="1372905"/>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1372905"/>
                <a:ext cx="6096000" cy="575927"/>
              </a:xfrm>
              <a:prstGeom prst="rect">
                <a:avLst/>
              </a:prstGeom>
              <a:blipFill>
                <a:blip r:embed="rId2"/>
                <a:stretch>
                  <a:fillRect l="-1300" b="-84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[+2, -2]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6CE973-FFDA-D531-36F6-7CD09C1B902E}"/>
                  </a:ext>
                </a:extLst>
              </p:cNvPr>
              <p:cNvSpPr txBox="1"/>
              <p:nvPr/>
            </p:nvSpPr>
            <p:spPr>
              <a:xfrm>
                <a:off x="5123838" y="2249216"/>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2249216"/>
                <a:ext cx="6096000" cy="573234"/>
              </a:xfrm>
              <a:prstGeom prst="rect">
                <a:avLst/>
              </a:prstGeom>
              <a:blipFill>
                <a:blip r:embed="rId3"/>
                <a:stretch>
                  <a:fillRect l="-1300" b="-7447"/>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[+4, -2]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3142670"/>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6</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6</m:t>
                        </m:r>
                      </m:den>
                    </m:f>
                    <m:r>
                      <a:rPr lang="en-IN" sz="2200" b="0" i="0" smtClean="0">
                        <a:latin typeface="Cambria Math" panose="02040503050406030204" pitchFamily="18" charset="0"/>
                      </a:rPr>
                      <m:t>=0.9183</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3142670"/>
                <a:ext cx="6096000" cy="573234"/>
              </a:xfrm>
              <a:prstGeom prst="rect">
                <a:avLst/>
              </a:prstGeom>
              <a:blipFill>
                <a:blip r:embed="rId4"/>
                <a:stretch>
                  <a:fillRect l="-1300" b="-7447"/>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BEB6D16F-2E11-BB50-3B4C-46C0FE2A7888}"/>
              </a:ext>
            </a:extLst>
          </p:cNvPr>
          <p:cNvSpPr txBox="1"/>
          <p:nvPr/>
        </p:nvSpPr>
        <p:spPr>
          <a:xfrm>
            <a:off x="872836" y="4268246"/>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[+3, -1]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8CDE7C3-C911-5187-D6FF-1E3761F1136B}"/>
                  </a:ext>
                </a:extLst>
              </p:cNvPr>
              <p:cNvSpPr txBox="1"/>
              <p:nvPr/>
            </p:nvSpPr>
            <p:spPr>
              <a:xfrm>
                <a:off x="5123838" y="3981629"/>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=0.8113</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D8CDE7C3-C911-5187-D6FF-1E3761F1136B}"/>
                  </a:ext>
                </a:extLst>
              </p:cNvPr>
              <p:cNvSpPr txBox="1">
                <a:spLocks noRot="1" noChangeAspect="1" noMove="1" noResize="1" noEditPoints="1" noAdjustHandles="1" noChangeArrowheads="1" noChangeShapeType="1" noTextEdit="1"/>
              </p:cNvSpPr>
              <p:nvPr/>
            </p:nvSpPr>
            <p:spPr>
              <a:xfrm>
                <a:off x="5123838" y="3981629"/>
                <a:ext cx="6096000" cy="573234"/>
              </a:xfrm>
              <a:prstGeom prst="rect">
                <a:avLst/>
              </a:prstGeom>
              <a:blipFill>
                <a:blip r:embed="rId5"/>
                <a:stretch>
                  <a:fillRect l="-1300" b="-85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90B2CD-6EBF-CFA9-9F36-8F933A19D052}"/>
                  </a:ext>
                </a:extLst>
              </p:cNvPr>
              <p:cNvSpPr txBox="1"/>
              <p:nvPr/>
            </p:nvSpPr>
            <p:spPr>
              <a:xfrm>
                <a:off x="872836" y="4603310"/>
                <a:ext cx="11718387" cy="2272545"/>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Temp</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𝐻𝑜𝑡</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𝑀𝑖𝑙𝑑</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𝐶𝑜𝑜𝑙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𝐻𝑜𝑡</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𝑀𝑖𝑙𝑑</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𝐶𝑜𝑜𝑙</m:t>
                        </m:r>
                      </m:e>
                    </m:d>
                  </m:oMath>
                </a14:m>
                <a:endParaRPr lang="en-IN" sz="2200" b="0" i="1" baseline="-25000" dirty="0">
                  <a:latin typeface="Cambria Math" panose="02040503050406030204" pitchFamily="18" charset="0"/>
                </a:endParaRPr>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1" smtClean="0">
                        <a:latin typeface="Cambria Math" panose="02040503050406030204" pitchFamily="18" charset="0"/>
                      </a:rPr>
                      <m:t>1.0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r>
                      <m:rPr>
                        <m:nor/>
                      </m:rPr>
                      <a:rPr lang="en-IN" sz="2200" dirty="0" smtClean="0"/>
                      <m:t>x</m:t>
                    </m:r>
                    <m:r>
                      <a:rPr lang="en-IN" sz="2200" b="0" i="1" dirty="0" smtClean="0">
                        <a:latin typeface="Cambria Math" panose="02040503050406030204" pitchFamily="18" charset="0"/>
                      </a:rPr>
                      <m:t> </m:t>
                    </m:r>
                    <m:r>
                      <a:rPr lang="en-IN" sz="2200" b="0" i="1" smtClean="0">
                        <a:latin typeface="Cambria Math" panose="02040503050406030204" pitchFamily="18" charset="0"/>
                      </a:rPr>
                      <m:t>0.9183</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m:rPr>
                        <m:nor/>
                      </m:rPr>
                      <a:rPr lang="en-IN" sz="2200" dirty="0" smtClean="0"/>
                      <m:t>x</m:t>
                    </m:r>
                    <m:r>
                      <a:rPr lang="en-IN" sz="2200" b="0" i="1" dirty="0" smtClean="0">
                        <a:latin typeface="Cambria Math" panose="02040503050406030204" pitchFamily="18" charset="0"/>
                      </a:rPr>
                      <m:t> </m:t>
                    </m:r>
                    <m:r>
                      <a:rPr lang="en-IN" sz="2200" b="0" i="1" smtClean="0">
                        <a:latin typeface="Cambria Math" panose="02040503050406030204" pitchFamily="18" charset="0"/>
                      </a:rPr>
                      <m:t>0.8113=0.0289</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872836" y="4603310"/>
                <a:ext cx="11718387" cy="2272545"/>
              </a:xfrm>
              <a:prstGeom prst="rect">
                <a:avLst/>
              </a:prstGeom>
              <a:blipFill>
                <a:blip r:embed="rId6"/>
                <a:stretch>
                  <a:fillRect l="-676" b="-1609"/>
                </a:stretch>
              </a:blipFill>
            </p:spPr>
            <p:txBody>
              <a:bodyPr/>
              <a:lstStyle/>
              <a:p>
                <a:r>
                  <a:rPr lang="en-IN">
                    <a:noFill/>
                  </a:rPr>
                  <a:t> </a:t>
                </a:r>
              </a:p>
            </p:txBody>
          </p:sp>
        </mc:Fallback>
      </mc:AlternateContent>
    </p:spTree>
    <p:extLst>
      <p:ext uri="{BB962C8B-B14F-4D97-AF65-F5344CB8AC3E}">
        <p14:creationId xmlns:p14="http://schemas.microsoft.com/office/powerpoint/2010/main" val="320562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Humidity</a:t>
            </a:r>
          </a:p>
        </p:txBody>
      </p:sp>
      <p:sp>
        <p:nvSpPr>
          <p:cNvPr id="4" name="TextBox 3">
            <a:extLst>
              <a:ext uri="{FF2B5EF4-FFF2-40B4-BE49-F238E27FC236}">
                <a16:creationId xmlns:a16="http://schemas.microsoft.com/office/drawing/2014/main" id="{01A41783-C4E6-5850-2673-E8A85D76A2E9}"/>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(Humidity) = High, Normal</a:t>
            </a:r>
          </a:p>
        </p:txBody>
      </p:sp>
      <p:sp>
        <p:nvSpPr>
          <p:cNvPr id="6" name="TextBox 5">
            <a:extLst>
              <a:ext uri="{FF2B5EF4-FFF2-40B4-BE49-F238E27FC236}">
                <a16:creationId xmlns:a16="http://schemas.microsoft.com/office/drawing/2014/main" id="{08BBFB59-727D-572D-7F53-24BF703F417A}"/>
              </a:ext>
            </a:extLst>
          </p:cNvPr>
          <p:cNvSpPr txBox="1"/>
          <p:nvPr/>
        </p:nvSpPr>
        <p:spPr>
          <a:xfrm>
            <a:off x="872836" y="1493575"/>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30D4BB-B3A6-B234-1B58-D56816333DE3}"/>
                  </a:ext>
                </a:extLst>
              </p:cNvPr>
              <p:cNvSpPr txBox="1"/>
              <p:nvPr/>
            </p:nvSpPr>
            <p:spPr>
              <a:xfrm>
                <a:off x="5223164" y="1372905"/>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1372905"/>
                <a:ext cx="6096000" cy="575927"/>
              </a:xfrm>
              <a:prstGeom prst="rect">
                <a:avLst/>
              </a:prstGeom>
              <a:blipFill>
                <a:blip r:embed="rId2"/>
                <a:stretch>
                  <a:fillRect l="-1300" b="-84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[+3, -4]</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6CE973-FFDA-D531-36F6-7CD09C1B902E}"/>
                  </a:ext>
                </a:extLst>
              </p:cNvPr>
              <p:cNvSpPr txBox="1"/>
              <p:nvPr/>
            </p:nvSpPr>
            <p:spPr>
              <a:xfrm>
                <a:off x="5123838" y="2249216"/>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7</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7</m:t>
                        </m:r>
                      </m:den>
                    </m:f>
                    <m:r>
                      <a:rPr lang="en-IN" sz="2200" b="0" i="0" smtClean="0">
                        <a:latin typeface="Cambria Math" panose="02040503050406030204" pitchFamily="18" charset="0"/>
                      </a:rPr>
                      <m:t>=0.9852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2249216"/>
                <a:ext cx="6096000" cy="571118"/>
              </a:xfrm>
              <a:prstGeom prst="rect">
                <a:avLst/>
              </a:prstGeom>
              <a:blipFill>
                <a:blip r:embed="rId3"/>
                <a:stretch>
                  <a:fillRect l="-1300" b="-7447"/>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[+6, -1]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3142670"/>
                <a:ext cx="6096000" cy="571631"/>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7</m:t>
                        </m:r>
                      </m:den>
                    </m:f>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7</m:t>
                        </m:r>
                      </m:den>
                    </m:f>
                    <m:r>
                      <a:rPr lang="en-IN" sz="2200" b="0" i="0" smtClean="0">
                        <a:latin typeface="Cambria Math" panose="02040503050406030204" pitchFamily="18" charset="0"/>
                      </a:rPr>
                      <m:t>=0.5916</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3142670"/>
                <a:ext cx="6096000" cy="571631"/>
              </a:xfrm>
              <a:prstGeom prst="rect">
                <a:avLst/>
              </a:prstGeom>
              <a:blipFill>
                <a:blip r:embed="rId4"/>
                <a:stretch>
                  <a:fillRect l="-1300" b="-86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90B2CD-6EBF-CFA9-9F36-8F933A19D052}"/>
                  </a:ext>
                </a:extLst>
              </p:cNvPr>
              <p:cNvSpPr txBox="1"/>
              <p:nvPr/>
            </p:nvSpPr>
            <p:spPr>
              <a:xfrm>
                <a:off x="872836" y="4184086"/>
                <a:ext cx="11718387" cy="226703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m:t>
                        </m:r>
                        <m:r>
                          <a:rPr lang="en-IN" sz="2200" b="0" i="1" smtClean="0">
                            <a:latin typeface="Cambria Math" panose="02040503050406030204" pitchFamily="18" charset="0"/>
                            <a:ea typeface="Cambria Math" panose="02040503050406030204" pitchFamily="18" charset="0"/>
                          </a:rPr>
                          <m:t>𝑖𝑔h</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𝑁𝑜𝑟𝑚𝑎𝑙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m:t>
                        </m:r>
                        <m:r>
                          <m:rPr>
                            <m:sty m:val="p"/>
                          </m:rPr>
                          <a:rPr lang="en-IN" sz="2200" b="0" i="0" baseline="-25000" smtClean="0">
                            <a:latin typeface="Cambria Math" panose="02040503050406030204" pitchFamily="18" charset="0"/>
                          </a:rPr>
                          <m:t>igh</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𝑁𝑜𝑟𝑚𝑎𝑙</m:t>
                        </m:r>
                      </m:e>
                    </m:d>
                  </m:oMath>
                </a14:m>
                <a:endParaRPr lang="en-IN" sz="2200" b="0" baseline="-25000" dirty="0"/>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.9852</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0.591</m:t>
                    </m:r>
                  </m:oMath>
                </a14:m>
                <a:r>
                  <a:rPr lang="en-IN" sz="2200" dirty="0"/>
                  <a:t>6 </a:t>
                </a:r>
                <a14:m>
                  <m:oMath xmlns:m="http://schemas.openxmlformats.org/officeDocument/2006/math">
                    <m:r>
                      <a:rPr lang="en-IN" sz="2200" b="0" i="1" smtClean="0">
                        <a:latin typeface="Cambria Math" panose="02040503050406030204" pitchFamily="18" charset="0"/>
                      </a:rPr>
                      <m:t>=0.1516</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872836" y="4184086"/>
                <a:ext cx="11718387" cy="2267031"/>
              </a:xfrm>
              <a:prstGeom prst="rect">
                <a:avLst/>
              </a:prstGeom>
              <a:blipFill>
                <a:blip r:embed="rId5"/>
                <a:stretch>
                  <a:fillRect l="-676" b="-1613"/>
                </a:stretch>
              </a:blipFill>
            </p:spPr>
            <p:txBody>
              <a:bodyPr/>
              <a:lstStyle/>
              <a:p>
                <a:r>
                  <a:rPr lang="en-IN">
                    <a:noFill/>
                  </a:rPr>
                  <a:t> </a:t>
                </a:r>
              </a:p>
            </p:txBody>
          </p:sp>
        </mc:Fallback>
      </mc:AlternateContent>
    </p:spTree>
    <p:extLst>
      <p:ext uri="{BB962C8B-B14F-4D97-AF65-F5344CB8AC3E}">
        <p14:creationId xmlns:p14="http://schemas.microsoft.com/office/powerpoint/2010/main" val="366599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Wind</a:t>
            </a:r>
          </a:p>
        </p:txBody>
      </p:sp>
      <p:sp>
        <p:nvSpPr>
          <p:cNvPr id="4" name="TextBox 3">
            <a:extLst>
              <a:ext uri="{FF2B5EF4-FFF2-40B4-BE49-F238E27FC236}">
                <a16:creationId xmlns:a16="http://schemas.microsoft.com/office/drawing/2014/main" id="{01A41783-C4E6-5850-2673-E8A85D76A2E9}"/>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(Wind) = </a:t>
            </a:r>
            <a:r>
              <a:rPr lang="en-IN" sz="2000" b="1" i="1" dirty="0">
                <a:latin typeface="Times New Roman" panose="02020603050405020304" pitchFamily="18" charset="0"/>
                <a:cs typeface="Times New Roman" panose="02020603050405020304" pitchFamily="18" charset="0"/>
              </a:rPr>
              <a:t>Strong, Weak</a:t>
            </a:r>
          </a:p>
        </p:txBody>
      </p:sp>
      <p:sp>
        <p:nvSpPr>
          <p:cNvPr id="6" name="TextBox 5">
            <a:extLst>
              <a:ext uri="{FF2B5EF4-FFF2-40B4-BE49-F238E27FC236}">
                <a16:creationId xmlns:a16="http://schemas.microsoft.com/office/drawing/2014/main" id="{08BBFB59-727D-572D-7F53-24BF703F417A}"/>
              </a:ext>
            </a:extLst>
          </p:cNvPr>
          <p:cNvSpPr txBox="1"/>
          <p:nvPr/>
        </p:nvSpPr>
        <p:spPr>
          <a:xfrm>
            <a:off x="872836" y="1493575"/>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30D4BB-B3A6-B234-1B58-D56816333DE3}"/>
                  </a:ext>
                </a:extLst>
              </p:cNvPr>
              <p:cNvSpPr txBox="1"/>
              <p:nvPr/>
            </p:nvSpPr>
            <p:spPr>
              <a:xfrm>
                <a:off x="5223164" y="1372905"/>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1372905"/>
                <a:ext cx="6096000" cy="575927"/>
              </a:xfrm>
              <a:prstGeom prst="rect">
                <a:avLst/>
              </a:prstGeom>
              <a:blipFill>
                <a:blip r:embed="rId2"/>
                <a:stretch>
                  <a:fillRect l="-1300" b="-84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[+3, -3]</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6CE973-FFDA-D531-36F6-7CD09C1B902E}"/>
                  </a:ext>
                </a:extLst>
              </p:cNvPr>
              <p:cNvSpPr txBox="1"/>
              <p:nvPr/>
            </p:nvSpPr>
            <p:spPr>
              <a:xfrm>
                <a:off x="5123838" y="2249216"/>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2249216"/>
                <a:ext cx="6096000" cy="573234"/>
              </a:xfrm>
              <a:prstGeom prst="rect">
                <a:avLst/>
              </a:prstGeom>
              <a:blipFill>
                <a:blip r:embed="rId3"/>
                <a:stretch>
                  <a:fillRect l="-1300" b="-7447"/>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[+6, -2]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3142670"/>
                <a:ext cx="6096000" cy="5734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8</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8</m:t>
                        </m:r>
                      </m:den>
                    </m:f>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8</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8</m:t>
                        </m:r>
                      </m:den>
                    </m:f>
                    <m:r>
                      <a:rPr lang="en-IN" sz="2200" b="0" i="0" smtClean="0">
                        <a:latin typeface="Cambria Math" panose="02040503050406030204" pitchFamily="18" charset="0"/>
                      </a:rPr>
                      <m:t>=0.8113</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3142670"/>
                <a:ext cx="6096000" cy="573427"/>
              </a:xfrm>
              <a:prstGeom prst="rect">
                <a:avLst/>
              </a:prstGeom>
              <a:blipFill>
                <a:blip r:embed="rId4"/>
                <a:stretch>
                  <a:fillRect l="-1300" b="-74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90B2CD-6EBF-CFA9-9F36-8F933A19D052}"/>
                  </a:ext>
                </a:extLst>
              </p:cNvPr>
              <p:cNvSpPr txBox="1"/>
              <p:nvPr/>
            </p:nvSpPr>
            <p:spPr>
              <a:xfrm>
                <a:off x="872836" y="4184086"/>
                <a:ext cx="11718387" cy="2272545"/>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𝑆𝑡𝑟𝑜𝑛𝑔</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𝑊𝑒𝑎𝑘</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m:rPr>
                            <m:nor/>
                          </m:rPr>
                          <a:rPr lang="en-IN" sz="2200" i="1" dirty="0" smtClean="0">
                            <a:latin typeface="Times New Roman" panose="02020603050405020304" pitchFamily="18" charset="0"/>
                            <a:cs typeface="Times New Roman" panose="02020603050405020304" pitchFamily="18" charset="0"/>
                          </a:rPr>
                          <m:t>S</m:t>
                        </m:r>
                        <m:r>
                          <m:rPr>
                            <m:nor/>
                          </m:rPr>
                          <a:rPr lang="en-IN" sz="2200" i="1" baseline="-25000" dirty="0" smtClean="0">
                            <a:latin typeface="Times New Roman" panose="02020603050405020304" pitchFamily="18" charset="0"/>
                            <a:cs typeface="Times New Roman" panose="02020603050405020304" pitchFamily="18" charset="0"/>
                          </a:rPr>
                          <m:t>Strong</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8</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m:rPr>
                            <m:nor/>
                          </m:rPr>
                          <a:rPr lang="en-IN" sz="2200" i="1" dirty="0" smtClean="0">
                            <a:latin typeface="Times New Roman" panose="02020603050405020304" pitchFamily="18" charset="0"/>
                            <a:cs typeface="Times New Roman" panose="02020603050405020304" pitchFamily="18" charset="0"/>
                          </a:rPr>
                          <m:t>S</m:t>
                        </m:r>
                        <m:r>
                          <m:rPr>
                            <m:nor/>
                          </m:rPr>
                          <a:rPr lang="en-IN" sz="2200" i="1" baseline="-25000" dirty="0" smtClean="0">
                            <a:latin typeface="Times New Roman" panose="02020603050405020304" pitchFamily="18" charset="0"/>
                            <a:cs typeface="Times New Roman" panose="02020603050405020304" pitchFamily="18" charset="0"/>
                          </a:rPr>
                          <m:t>Weak</m:t>
                        </m:r>
                      </m:e>
                    </m:d>
                  </m:oMath>
                </a14:m>
                <a:endParaRPr lang="en-IN" sz="2200" b="0" baseline="-25000" dirty="0"/>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0" smtClean="0">
                        <a:latin typeface="Cambria Math" panose="02040503050406030204" pitchFamily="18" charset="0"/>
                      </a:rPr>
                      <m:t>1.0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8</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m:t>
                    </m:r>
                  </m:oMath>
                </a14:m>
                <a:r>
                  <a:rPr lang="en-IN" sz="2200" dirty="0"/>
                  <a:t>8113 </a:t>
                </a:r>
                <a14:m>
                  <m:oMath xmlns:m="http://schemas.openxmlformats.org/officeDocument/2006/math">
                    <m:r>
                      <a:rPr lang="en-IN" sz="2200" b="0" i="1" smtClean="0">
                        <a:latin typeface="Cambria Math" panose="02040503050406030204" pitchFamily="18" charset="0"/>
                      </a:rPr>
                      <m:t>=0.0478</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872836" y="4184086"/>
                <a:ext cx="11718387" cy="2272545"/>
              </a:xfrm>
              <a:prstGeom prst="rect">
                <a:avLst/>
              </a:prstGeom>
              <a:blipFill>
                <a:blip r:embed="rId5"/>
                <a:stretch>
                  <a:fillRect l="-676" b="-1609"/>
                </a:stretch>
              </a:blipFill>
            </p:spPr>
            <p:txBody>
              <a:bodyPr/>
              <a:lstStyle/>
              <a:p>
                <a:r>
                  <a:rPr lang="en-IN">
                    <a:noFill/>
                  </a:rPr>
                  <a:t> </a:t>
                </a:r>
              </a:p>
            </p:txBody>
          </p:sp>
        </mc:Fallback>
      </mc:AlternateContent>
    </p:spTree>
    <p:extLst>
      <p:ext uri="{BB962C8B-B14F-4D97-AF65-F5344CB8AC3E}">
        <p14:creationId xmlns:p14="http://schemas.microsoft.com/office/powerpoint/2010/main" val="114573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ECE469C-D8BC-D6AB-05BE-1010B1F953C5}"/>
                  </a:ext>
                </a:extLst>
              </p:cNvPr>
              <p:cNvSpPr txBox="1"/>
              <p:nvPr/>
            </p:nvSpPr>
            <p:spPr>
              <a:xfrm>
                <a:off x="3629239" y="1201381"/>
                <a:ext cx="5805715" cy="539378"/>
              </a:xfrm>
              <a:prstGeom prst="rect">
                <a:avLst/>
              </a:prstGeom>
              <a:noFill/>
            </p:spPr>
            <p:txBody>
              <a:bodyPr wrap="square">
                <a:spAutoFit/>
              </a:bodyPr>
              <a:lstStyle/>
              <a:p>
                <a:pPr>
                  <a:lnSpc>
                    <a:spcPct val="150000"/>
                  </a:lnSpc>
                </a:pPr>
                <a:r>
                  <a:rPr lang="en-IN" sz="2200" b="1" i="1" dirty="0">
                    <a:latin typeface="Times New Roman" panose="02020603050405020304" pitchFamily="18" charset="0"/>
                    <a:cs typeface="Times New Roman" panose="02020603050405020304" pitchFamily="18" charset="0"/>
                  </a:rPr>
                  <a:t>Gain (S, Weather</a:t>
                </a:r>
                <a:r>
                  <a:rPr lang="en-IN" sz="2200" b="1" dirty="0">
                    <a:latin typeface="Times New Roman" panose="02020603050405020304" pitchFamily="18" charset="0"/>
                    <a:cs typeface="Times New Roman" panose="02020603050405020304" pitchFamily="18" charset="0"/>
                  </a:rPr>
                  <a:t>) = </a:t>
                </a:r>
                <a14:m>
                  <m:oMath xmlns:m="http://schemas.openxmlformats.org/officeDocument/2006/math">
                    <m:r>
                      <a:rPr lang="en-IN" sz="2200" b="1" i="1" smtClean="0">
                        <a:latin typeface="Cambria Math" panose="02040503050406030204" pitchFamily="18" charset="0"/>
                      </a:rPr>
                      <m:t>𝟎</m:t>
                    </m:r>
                    <m:r>
                      <a:rPr lang="en-IN" sz="2200" b="1" i="1" smtClean="0">
                        <a:latin typeface="Cambria Math" panose="02040503050406030204" pitchFamily="18" charset="0"/>
                      </a:rPr>
                      <m:t>.</m:t>
                    </m:r>
                    <m:r>
                      <a:rPr lang="en-IN" sz="2200" b="1" i="1" smtClean="0">
                        <a:latin typeface="Cambria Math" panose="02040503050406030204" pitchFamily="18" charset="0"/>
                      </a:rPr>
                      <m:t>𝟐𝟒𝟔𝟒</m:t>
                    </m:r>
                  </m:oMath>
                </a14:m>
                <a:endParaRPr lang="en-IN" sz="2200" b="1" baseline="-250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0ECE469C-D8BC-D6AB-05BE-1010B1F953C5}"/>
                  </a:ext>
                </a:extLst>
              </p:cNvPr>
              <p:cNvSpPr txBox="1">
                <a:spLocks noRot="1" noChangeAspect="1" noMove="1" noResize="1" noEditPoints="1" noAdjustHandles="1" noChangeArrowheads="1" noChangeShapeType="1" noTextEdit="1"/>
              </p:cNvSpPr>
              <p:nvPr/>
            </p:nvSpPr>
            <p:spPr>
              <a:xfrm>
                <a:off x="3629239" y="1201381"/>
                <a:ext cx="5805715" cy="539378"/>
              </a:xfrm>
              <a:prstGeom prst="rect">
                <a:avLst/>
              </a:prstGeom>
              <a:blipFill>
                <a:blip r:embed="rId2"/>
                <a:stretch>
                  <a:fillRect l="-1364" b="-224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2D07205-1F80-6CFA-36F1-E9719D4750FC}"/>
                  </a:ext>
                </a:extLst>
              </p:cNvPr>
              <p:cNvSpPr txBox="1"/>
              <p:nvPr/>
            </p:nvSpPr>
            <p:spPr>
              <a:xfrm>
                <a:off x="3629239" y="1841404"/>
                <a:ext cx="43833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Temp</a:t>
                </a:r>
                <a:r>
                  <a:rPr lang="en-IN"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 </m:t>
                    </m:r>
                    <m:r>
                      <a:rPr lang="en-IN" sz="2200" b="0" i="1" smtClean="0">
                        <a:latin typeface="Cambria Math" panose="02040503050406030204" pitchFamily="18" charset="0"/>
                      </a:rPr>
                      <m:t>0.0289</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32D07205-1F80-6CFA-36F1-E9719D4750FC}"/>
                  </a:ext>
                </a:extLst>
              </p:cNvPr>
              <p:cNvSpPr txBox="1">
                <a:spLocks noRot="1" noChangeAspect="1" noMove="1" noResize="1" noEditPoints="1" noAdjustHandles="1" noChangeArrowheads="1" noChangeShapeType="1" noTextEdit="1"/>
              </p:cNvSpPr>
              <p:nvPr/>
            </p:nvSpPr>
            <p:spPr>
              <a:xfrm>
                <a:off x="3629239" y="1841404"/>
                <a:ext cx="4383315" cy="539378"/>
              </a:xfrm>
              <a:prstGeom prst="rect">
                <a:avLst/>
              </a:prstGeom>
              <a:blipFill>
                <a:blip r:embed="rId3"/>
                <a:stretch>
                  <a:fillRect l="-1808" b="-224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45A04BE-8DBD-9793-2D39-71869450683C}"/>
                  </a:ext>
                </a:extLst>
              </p:cNvPr>
              <p:cNvSpPr txBox="1"/>
              <p:nvPr/>
            </p:nvSpPr>
            <p:spPr>
              <a:xfrm>
                <a:off x="3629239" y="2502244"/>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0.1516</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C45A04BE-8DBD-9793-2D39-71869450683C}"/>
                  </a:ext>
                </a:extLst>
              </p:cNvPr>
              <p:cNvSpPr txBox="1">
                <a:spLocks noRot="1" noChangeAspect="1" noMove="1" noResize="1" noEditPoints="1" noAdjustHandles="1" noChangeArrowheads="1" noChangeShapeType="1" noTextEdit="1"/>
              </p:cNvSpPr>
              <p:nvPr/>
            </p:nvSpPr>
            <p:spPr>
              <a:xfrm>
                <a:off x="3629239" y="2502244"/>
                <a:ext cx="5805715" cy="539378"/>
              </a:xfrm>
              <a:prstGeom prst="rect">
                <a:avLst/>
              </a:prstGeom>
              <a:blipFill>
                <a:blip r:embed="rId4"/>
                <a:stretch>
                  <a:fillRect l="-1364" b="-224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438F72E-EC3B-BB70-E57D-5D09183EE0E5}"/>
                  </a:ext>
                </a:extLst>
              </p:cNvPr>
              <p:cNvSpPr txBox="1"/>
              <p:nvPr/>
            </p:nvSpPr>
            <p:spPr>
              <a:xfrm>
                <a:off x="3629239" y="3224579"/>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0.0478</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6438F72E-EC3B-BB70-E57D-5D09183EE0E5}"/>
                  </a:ext>
                </a:extLst>
              </p:cNvPr>
              <p:cNvSpPr txBox="1">
                <a:spLocks noRot="1" noChangeAspect="1" noMove="1" noResize="1" noEditPoints="1" noAdjustHandles="1" noChangeArrowheads="1" noChangeShapeType="1" noTextEdit="1"/>
              </p:cNvSpPr>
              <p:nvPr/>
            </p:nvSpPr>
            <p:spPr>
              <a:xfrm>
                <a:off x="3629239" y="3224579"/>
                <a:ext cx="5805715" cy="539378"/>
              </a:xfrm>
              <a:prstGeom prst="rect">
                <a:avLst/>
              </a:prstGeom>
              <a:blipFill>
                <a:blip r:embed="rId5"/>
                <a:stretch>
                  <a:fillRect l="-1364" b="-22727"/>
                </a:stretch>
              </a:blipFill>
            </p:spPr>
            <p:txBody>
              <a:bodyPr/>
              <a:lstStyle/>
              <a:p>
                <a:r>
                  <a:rPr lang="en-IN">
                    <a:noFill/>
                  </a:rPr>
                  <a:t> </a:t>
                </a:r>
              </a:p>
            </p:txBody>
          </p:sp>
        </mc:Fallback>
      </mc:AlternateContent>
    </p:spTree>
    <p:extLst>
      <p:ext uri="{BB962C8B-B14F-4D97-AF65-F5344CB8AC3E}">
        <p14:creationId xmlns:p14="http://schemas.microsoft.com/office/powerpoint/2010/main" val="107948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ECE469C-D8BC-D6AB-05BE-1010B1F953C5}"/>
                  </a:ext>
                </a:extLst>
              </p:cNvPr>
              <p:cNvSpPr txBox="1"/>
              <p:nvPr/>
            </p:nvSpPr>
            <p:spPr>
              <a:xfrm>
                <a:off x="899885" y="1201381"/>
                <a:ext cx="5805715" cy="539378"/>
              </a:xfrm>
              <a:prstGeom prst="rect">
                <a:avLst/>
              </a:prstGeom>
              <a:noFill/>
            </p:spPr>
            <p:txBody>
              <a:bodyPr wrap="square">
                <a:spAutoFit/>
              </a:bodyPr>
              <a:lstStyle/>
              <a:p>
                <a:pPr>
                  <a:lnSpc>
                    <a:spcPct val="150000"/>
                  </a:lnSpc>
                </a:pPr>
                <a:r>
                  <a:rPr lang="en-IN" sz="2200" b="1" i="1" dirty="0">
                    <a:latin typeface="Times New Roman" panose="02020603050405020304" pitchFamily="18" charset="0"/>
                    <a:cs typeface="Times New Roman" panose="02020603050405020304" pitchFamily="18" charset="0"/>
                  </a:rPr>
                  <a:t>Gain (S, Weather</a:t>
                </a:r>
                <a:r>
                  <a:rPr lang="en-IN" sz="2200" b="1" dirty="0">
                    <a:latin typeface="Times New Roman" panose="02020603050405020304" pitchFamily="18" charset="0"/>
                    <a:cs typeface="Times New Roman" panose="02020603050405020304" pitchFamily="18" charset="0"/>
                  </a:rPr>
                  <a:t>) = </a:t>
                </a:r>
                <a14:m>
                  <m:oMath xmlns:m="http://schemas.openxmlformats.org/officeDocument/2006/math">
                    <m:r>
                      <a:rPr lang="en-IN" sz="2200" b="1" i="1" smtClean="0">
                        <a:latin typeface="Cambria Math" panose="02040503050406030204" pitchFamily="18" charset="0"/>
                      </a:rPr>
                      <m:t>𝟎</m:t>
                    </m:r>
                    <m:r>
                      <a:rPr lang="en-IN" sz="2200" b="1" i="1" smtClean="0">
                        <a:latin typeface="Cambria Math" panose="02040503050406030204" pitchFamily="18" charset="0"/>
                      </a:rPr>
                      <m:t>.</m:t>
                    </m:r>
                    <m:r>
                      <a:rPr lang="en-IN" sz="2200" b="1" i="1" smtClean="0">
                        <a:latin typeface="Cambria Math" panose="02040503050406030204" pitchFamily="18" charset="0"/>
                      </a:rPr>
                      <m:t>𝟐𝟒𝟔𝟒</m:t>
                    </m:r>
                  </m:oMath>
                </a14:m>
                <a:endParaRPr lang="en-IN" sz="2200" b="1" baseline="-25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0ECE469C-D8BC-D6AB-05BE-1010B1F953C5}"/>
                  </a:ext>
                </a:extLst>
              </p:cNvPr>
              <p:cNvSpPr txBox="1">
                <a:spLocks noRot="1" noChangeAspect="1" noMove="1" noResize="1" noEditPoints="1" noAdjustHandles="1" noChangeArrowheads="1" noChangeShapeType="1" noTextEdit="1"/>
              </p:cNvSpPr>
              <p:nvPr/>
            </p:nvSpPr>
            <p:spPr>
              <a:xfrm>
                <a:off x="899885" y="1201381"/>
                <a:ext cx="5805715" cy="539378"/>
              </a:xfrm>
              <a:prstGeom prst="rect">
                <a:avLst/>
              </a:prstGeom>
              <a:blipFill>
                <a:blip r:embed="rId2"/>
                <a:stretch>
                  <a:fillRect l="-1366" b="-2247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D07205-1F80-6CFA-36F1-E9719D4750FC}"/>
                  </a:ext>
                </a:extLst>
              </p:cNvPr>
              <p:cNvSpPr txBox="1"/>
              <p:nvPr/>
            </p:nvSpPr>
            <p:spPr>
              <a:xfrm>
                <a:off x="899885" y="1841404"/>
                <a:ext cx="43833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Temp</a:t>
                </a:r>
                <a:r>
                  <a:rPr lang="en-IN"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 </m:t>
                    </m:r>
                    <m:r>
                      <a:rPr lang="en-IN" sz="2200" b="0" i="1" smtClean="0">
                        <a:latin typeface="Cambria Math" panose="02040503050406030204" pitchFamily="18" charset="0"/>
                      </a:rPr>
                      <m:t>0.0289</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2D07205-1F80-6CFA-36F1-E9719D4750FC}"/>
                  </a:ext>
                </a:extLst>
              </p:cNvPr>
              <p:cNvSpPr txBox="1">
                <a:spLocks noRot="1" noChangeAspect="1" noMove="1" noResize="1" noEditPoints="1" noAdjustHandles="1" noChangeArrowheads="1" noChangeShapeType="1" noTextEdit="1"/>
              </p:cNvSpPr>
              <p:nvPr/>
            </p:nvSpPr>
            <p:spPr>
              <a:xfrm>
                <a:off x="899885" y="1841404"/>
                <a:ext cx="4383315" cy="539378"/>
              </a:xfrm>
              <a:prstGeom prst="rect">
                <a:avLst/>
              </a:prstGeom>
              <a:blipFill>
                <a:blip r:embed="rId3"/>
                <a:stretch>
                  <a:fillRect l="-1808" b="-2247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5A04BE-8DBD-9793-2D39-71869450683C}"/>
                  </a:ext>
                </a:extLst>
              </p:cNvPr>
              <p:cNvSpPr txBox="1"/>
              <p:nvPr/>
            </p:nvSpPr>
            <p:spPr>
              <a:xfrm>
                <a:off x="899885" y="2502244"/>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0.1516</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45A04BE-8DBD-9793-2D39-71869450683C}"/>
                  </a:ext>
                </a:extLst>
              </p:cNvPr>
              <p:cNvSpPr txBox="1">
                <a:spLocks noRot="1" noChangeAspect="1" noMove="1" noResize="1" noEditPoints="1" noAdjustHandles="1" noChangeArrowheads="1" noChangeShapeType="1" noTextEdit="1"/>
              </p:cNvSpPr>
              <p:nvPr/>
            </p:nvSpPr>
            <p:spPr>
              <a:xfrm>
                <a:off x="899885" y="2502244"/>
                <a:ext cx="5805715" cy="539378"/>
              </a:xfrm>
              <a:prstGeom prst="rect">
                <a:avLst/>
              </a:prstGeom>
              <a:blipFill>
                <a:blip r:embed="rId4"/>
                <a:stretch>
                  <a:fillRect l="-1366" b="-2247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38F72E-EC3B-BB70-E57D-5D09183EE0E5}"/>
                  </a:ext>
                </a:extLst>
              </p:cNvPr>
              <p:cNvSpPr txBox="1"/>
              <p:nvPr/>
            </p:nvSpPr>
            <p:spPr>
              <a:xfrm>
                <a:off x="899885" y="3224579"/>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0.0478</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6438F72E-EC3B-BB70-E57D-5D09183EE0E5}"/>
                  </a:ext>
                </a:extLst>
              </p:cNvPr>
              <p:cNvSpPr txBox="1">
                <a:spLocks noRot="1" noChangeAspect="1" noMove="1" noResize="1" noEditPoints="1" noAdjustHandles="1" noChangeArrowheads="1" noChangeShapeType="1" noTextEdit="1"/>
              </p:cNvSpPr>
              <p:nvPr/>
            </p:nvSpPr>
            <p:spPr>
              <a:xfrm>
                <a:off x="899885" y="3224579"/>
                <a:ext cx="5805715" cy="539378"/>
              </a:xfrm>
              <a:prstGeom prst="rect">
                <a:avLst/>
              </a:prstGeom>
              <a:blipFill>
                <a:blip r:embed="rId5"/>
                <a:stretch>
                  <a:fillRect l="-1366" b="-22727"/>
                </a:stretch>
              </a:blipFill>
            </p:spPr>
            <p:txBody>
              <a:bodyPr/>
              <a:lstStyle/>
              <a:p>
                <a:r>
                  <a:rPr lang="en-IN">
                    <a:noFill/>
                  </a:rPr>
                  <a:t> </a:t>
                </a:r>
              </a:p>
            </p:txBody>
          </p:sp>
        </mc:Fallback>
      </mc:AlternateContent>
      <p:grpSp>
        <p:nvGrpSpPr>
          <p:cNvPr id="18" name="Group 17">
            <a:extLst>
              <a:ext uri="{FF2B5EF4-FFF2-40B4-BE49-F238E27FC236}">
                <a16:creationId xmlns:a16="http://schemas.microsoft.com/office/drawing/2014/main" id="{046BD0F8-03AB-0399-4F78-7433C38695C7}"/>
              </a:ext>
            </a:extLst>
          </p:cNvPr>
          <p:cNvGrpSpPr/>
          <p:nvPr/>
        </p:nvGrpSpPr>
        <p:grpSpPr>
          <a:xfrm>
            <a:off x="6647541" y="796375"/>
            <a:ext cx="4542968" cy="4676169"/>
            <a:chOff x="6647541" y="796375"/>
            <a:chExt cx="4542968" cy="4676169"/>
          </a:xfrm>
        </p:grpSpPr>
        <p:sp>
          <p:nvSpPr>
            <p:cNvPr id="7" name="Oval 6">
              <a:extLst>
                <a:ext uri="{FF2B5EF4-FFF2-40B4-BE49-F238E27FC236}">
                  <a16:creationId xmlns:a16="http://schemas.microsoft.com/office/drawing/2014/main" id="{5F301B7F-4371-87C1-6749-1FADBC56BD1A}"/>
                </a:ext>
              </a:extLst>
            </p:cNvPr>
            <p:cNvSpPr/>
            <p:nvPr/>
          </p:nvSpPr>
          <p:spPr>
            <a:xfrm>
              <a:off x="7997370" y="796375"/>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687F4C9-8532-6FDC-7299-2521EFED41E4}"/>
                </a:ext>
              </a:extLst>
            </p:cNvPr>
            <p:cNvSpPr txBox="1"/>
            <p:nvPr/>
          </p:nvSpPr>
          <p:spPr>
            <a:xfrm>
              <a:off x="8127591" y="1119603"/>
              <a:ext cx="1161143"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Weather</a:t>
              </a:r>
              <a:endParaRPr lang="en-IN"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94EF0D50-4338-F43A-3D75-F2D76BED758B}"/>
                </a:ext>
              </a:extLst>
            </p:cNvPr>
            <p:cNvSpPr/>
            <p:nvPr/>
          </p:nvSpPr>
          <p:spPr>
            <a:xfrm>
              <a:off x="8251368" y="2172294"/>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249B48EE-7AE2-F24B-7FEF-49CA419716F4}"/>
                </a:ext>
              </a:extLst>
            </p:cNvPr>
            <p:cNvSpPr/>
            <p:nvPr/>
          </p:nvSpPr>
          <p:spPr>
            <a:xfrm>
              <a:off x="6647541" y="2118056"/>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B48F6DDE-90DD-980D-9FC8-05B6D76688D2}"/>
                </a:ext>
              </a:extLst>
            </p:cNvPr>
            <p:cNvSpPr/>
            <p:nvPr/>
          </p:nvSpPr>
          <p:spPr>
            <a:xfrm>
              <a:off x="9855195" y="2118056"/>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1D5C6C8-4F75-339F-89D9-F2B47A213F35}"/>
                </a:ext>
              </a:extLst>
            </p:cNvPr>
            <p:cNvSpPr txBox="1"/>
            <p:nvPr/>
          </p:nvSpPr>
          <p:spPr>
            <a:xfrm>
              <a:off x="6792684" y="2449240"/>
              <a:ext cx="1016000"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Sunny</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79894A8-029E-47B6-D440-410A1126571E}"/>
                </a:ext>
              </a:extLst>
            </p:cNvPr>
            <p:cNvSpPr txBox="1"/>
            <p:nvPr/>
          </p:nvSpPr>
          <p:spPr>
            <a:xfrm>
              <a:off x="8292275" y="2512720"/>
              <a:ext cx="1172522"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Overcast</a:t>
              </a:r>
            </a:p>
          </p:txBody>
        </p:sp>
        <p:sp>
          <p:nvSpPr>
            <p:cNvPr id="15" name="TextBox 14">
              <a:extLst>
                <a:ext uri="{FF2B5EF4-FFF2-40B4-BE49-F238E27FC236}">
                  <a16:creationId xmlns:a16="http://schemas.microsoft.com/office/drawing/2014/main" id="{2CF030ED-3910-6123-E2AF-7624F1404731}"/>
                </a:ext>
              </a:extLst>
            </p:cNvPr>
            <p:cNvSpPr txBox="1"/>
            <p:nvPr/>
          </p:nvSpPr>
          <p:spPr>
            <a:xfrm>
              <a:off x="10174509" y="2446992"/>
              <a:ext cx="1016000"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Rain</a:t>
              </a:r>
              <a:endParaRPr lang="en-IN" sz="2000"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35F90E72-80C3-75A0-A5A3-63CE46012E6C}"/>
                </a:ext>
              </a:extLst>
            </p:cNvPr>
            <p:cNvCxnSpPr>
              <a:stCxn id="7" idx="3"/>
              <a:endCxn id="11" idx="7"/>
            </p:cNvCxnSpPr>
            <p:nvPr/>
          </p:nvCxnSpPr>
          <p:spPr>
            <a:xfrm flipH="1">
              <a:off x="7638639" y="1677605"/>
              <a:ext cx="528776" cy="59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215ACF-2576-A027-9C84-F33FE9750E4D}"/>
                </a:ext>
              </a:extLst>
            </p:cNvPr>
            <p:cNvCxnSpPr>
              <a:stCxn id="7" idx="5"/>
              <a:endCxn id="12" idx="1"/>
            </p:cNvCxnSpPr>
            <p:nvPr/>
          </p:nvCxnSpPr>
          <p:spPr>
            <a:xfrm>
              <a:off x="8988468" y="1677605"/>
              <a:ext cx="1036772" cy="59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156E1D-14F9-5FBC-B1CE-0369EA55B598}"/>
                </a:ext>
              </a:extLst>
            </p:cNvPr>
            <p:cNvCxnSpPr>
              <a:cxnSpLocks/>
            </p:cNvCxnSpPr>
            <p:nvPr/>
          </p:nvCxnSpPr>
          <p:spPr>
            <a:xfrm>
              <a:off x="8708163" y="1805074"/>
              <a:ext cx="109922" cy="39493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Diamond 22">
              <a:extLst>
                <a:ext uri="{FF2B5EF4-FFF2-40B4-BE49-F238E27FC236}">
                  <a16:creationId xmlns:a16="http://schemas.microsoft.com/office/drawing/2014/main" id="{CC9D8B70-D444-74A0-EDBF-C4C08F4430E4}"/>
                </a:ext>
              </a:extLst>
            </p:cNvPr>
            <p:cNvSpPr/>
            <p:nvPr/>
          </p:nvSpPr>
          <p:spPr>
            <a:xfrm>
              <a:off x="8057648" y="4254004"/>
              <a:ext cx="1520867" cy="1218540"/>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4FA6C62-5784-AD1F-F641-BF9106088D87}"/>
                </a:ext>
              </a:extLst>
            </p:cNvPr>
            <p:cNvSpPr txBox="1"/>
            <p:nvPr/>
          </p:nvSpPr>
          <p:spPr>
            <a:xfrm>
              <a:off x="8294908" y="4597498"/>
              <a:ext cx="1074057"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cxnSp>
          <p:nvCxnSpPr>
            <p:cNvPr id="27" name="Straight Connector 26">
              <a:extLst>
                <a:ext uri="{FF2B5EF4-FFF2-40B4-BE49-F238E27FC236}">
                  <a16:creationId xmlns:a16="http://schemas.microsoft.com/office/drawing/2014/main" id="{DEC09F83-A219-342D-93D4-C13A1900F8AE}"/>
                </a:ext>
              </a:extLst>
            </p:cNvPr>
            <p:cNvCxnSpPr>
              <a:stCxn id="10" idx="4"/>
            </p:cNvCxnSpPr>
            <p:nvPr/>
          </p:nvCxnSpPr>
          <p:spPr>
            <a:xfrm flipH="1">
              <a:off x="8831939" y="3204719"/>
              <a:ext cx="1" cy="1076995"/>
            </a:xfrm>
            <a:prstGeom prst="line">
              <a:avLst/>
            </a:prstGeom>
            <a:ln w="25400" cmpd="sng"/>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68F4ABE2-856B-3761-B7DB-0014FF187417}"/>
              </a:ext>
            </a:extLst>
          </p:cNvPr>
          <p:cNvSpPr txBox="1"/>
          <p:nvPr/>
        </p:nvSpPr>
        <p:spPr>
          <a:xfrm>
            <a:off x="8079091" y="274531"/>
            <a:ext cx="1161144"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[+9, -5]</a:t>
            </a:r>
          </a:p>
        </p:txBody>
      </p:sp>
      <p:sp>
        <p:nvSpPr>
          <p:cNvPr id="24" name="TextBox 23">
            <a:extLst>
              <a:ext uri="{FF2B5EF4-FFF2-40B4-BE49-F238E27FC236}">
                <a16:creationId xmlns:a16="http://schemas.microsoft.com/office/drawing/2014/main" id="{B6D3E10A-FE40-C71A-C9C3-FF2A51D4049C}"/>
              </a:ext>
            </a:extLst>
          </p:cNvPr>
          <p:cNvSpPr txBox="1"/>
          <p:nvPr/>
        </p:nvSpPr>
        <p:spPr>
          <a:xfrm>
            <a:off x="6705600" y="1663983"/>
            <a:ext cx="933039"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[+2, -3]</a:t>
            </a:r>
            <a:endParaRPr lang="en-IN" dirty="0"/>
          </a:p>
        </p:txBody>
      </p:sp>
      <p:sp>
        <p:nvSpPr>
          <p:cNvPr id="28" name="TextBox 27">
            <a:extLst>
              <a:ext uri="{FF2B5EF4-FFF2-40B4-BE49-F238E27FC236}">
                <a16:creationId xmlns:a16="http://schemas.microsoft.com/office/drawing/2014/main" id="{EF9D24B9-C14F-A73A-6F1D-C4B43A5A67C1}"/>
              </a:ext>
            </a:extLst>
          </p:cNvPr>
          <p:cNvSpPr txBox="1"/>
          <p:nvPr/>
        </p:nvSpPr>
        <p:spPr>
          <a:xfrm>
            <a:off x="8292275" y="1817873"/>
            <a:ext cx="1427018"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[+4, -0]</a:t>
            </a:r>
            <a:endParaRPr lang="en-IN" dirty="0"/>
          </a:p>
        </p:txBody>
      </p:sp>
      <p:sp>
        <p:nvSpPr>
          <p:cNvPr id="30" name="TextBox 29">
            <a:extLst>
              <a:ext uri="{FF2B5EF4-FFF2-40B4-BE49-F238E27FC236}">
                <a16:creationId xmlns:a16="http://schemas.microsoft.com/office/drawing/2014/main" id="{180599F0-D599-E42D-8A0F-4927792E458D}"/>
              </a:ext>
            </a:extLst>
          </p:cNvPr>
          <p:cNvSpPr txBox="1"/>
          <p:nvPr/>
        </p:nvSpPr>
        <p:spPr>
          <a:xfrm>
            <a:off x="9979566" y="1611421"/>
            <a:ext cx="10160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 -2]</a:t>
            </a:r>
            <a:endParaRPr lang="en-IN" dirty="0"/>
          </a:p>
        </p:txBody>
      </p:sp>
      <p:sp>
        <p:nvSpPr>
          <p:cNvPr id="31" name="Diamond 30">
            <a:extLst>
              <a:ext uri="{FF2B5EF4-FFF2-40B4-BE49-F238E27FC236}">
                <a16:creationId xmlns:a16="http://schemas.microsoft.com/office/drawing/2014/main" id="{595F7AE5-E244-1E9C-8CEF-FBA6FC520CC8}"/>
              </a:ext>
            </a:extLst>
          </p:cNvPr>
          <p:cNvSpPr/>
          <p:nvPr/>
        </p:nvSpPr>
        <p:spPr>
          <a:xfrm>
            <a:off x="5814979" y="3510101"/>
            <a:ext cx="1520867" cy="1218540"/>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a:t>
            </a:r>
          </a:p>
        </p:txBody>
      </p:sp>
      <p:sp>
        <p:nvSpPr>
          <p:cNvPr id="32" name="Diamond 31">
            <a:extLst>
              <a:ext uri="{FF2B5EF4-FFF2-40B4-BE49-F238E27FC236}">
                <a16:creationId xmlns:a16="http://schemas.microsoft.com/office/drawing/2014/main" id="{53D1E734-A1CF-9595-48A9-3AFD5A21AAF9}"/>
              </a:ext>
            </a:extLst>
          </p:cNvPr>
          <p:cNvSpPr/>
          <p:nvPr/>
        </p:nvSpPr>
        <p:spPr>
          <a:xfrm>
            <a:off x="10235132" y="3611823"/>
            <a:ext cx="1520867" cy="1218540"/>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84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1004534-409F-A80F-24B4-E38103480232}"/>
              </a:ext>
            </a:extLst>
          </p:cNvPr>
          <p:cNvGraphicFramePr>
            <a:graphicFrameLocks noGrp="1"/>
          </p:cNvGraphicFramePr>
          <p:nvPr>
            <p:extLst>
              <p:ext uri="{D42A27DB-BD31-4B8C-83A1-F6EECF244321}">
                <p14:modId xmlns:p14="http://schemas.microsoft.com/office/powerpoint/2010/main" val="4159078360"/>
              </p:ext>
            </p:extLst>
          </p:nvPr>
        </p:nvGraphicFramePr>
        <p:xfrm>
          <a:off x="1891892" y="1097777"/>
          <a:ext cx="7889414" cy="3543497"/>
        </p:xfrm>
        <a:graphic>
          <a:graphicData uri="http://schemas.openxmlformats.org/drawingml/2006/table">
            <a:tbl>
              <a:tblPr>
                <a:tableStyleId>{5C22544A-7EE6-4342-B048-85BDC9FD1C3A}</a:tableStyleId>
              </a:tblPr>
              <a:tblGrid>
                <a:gridCol w="1203152">
                  <a:extLst>
                    <a:ext uri="{9D8B030D-6E8A-4147-A177-3AD203B41FA5}">
                      <a16:colId xmlns:a16="http://schemas.microsoft.com/office/drawing/2014/main" val="2609252281"/>
                    </a:ext>
                  </a:extLst>
                </a:gridCol>
                <a:gridCol w="1554068">
                  <a:extLst>
                    <a:ext uri="{9D8B030D-6E8A-4147-A177-3AD203B41FA5}">
                      <a16:colId xmlns:a16="http://schemas.microsoft.com/office/drawing/2014/main" val="242044212"/>
                    </a:ext>
                  </a:extLst>
                </a:gridCol>
                <a:gridCol w="1560338">
                  <a:extLst>
                    <a:ext uri="{9D8B030D-6E8A-4147-A177-3AD203B41FA5}">
                      <a16:colId xmlns:a16="http://schemas.microsoft.com/office/drawing/2014/main" val="4118292940"/>
                    </a:ext>
                  </a:extLst>
                </a:gridCol>
                <a:gridCol w="1560338">
                  <a:extLst>
                    <a:ext uri="{9D8B030D-6E8A-4147-A177-3AD203B41FA5}">
                      <a16:colId xmlns:a16="http://schemas.microsoft.com/office/drawing/2014/main" val="3028034284"/>
                    </a:ext>
                  </a:extLst>
                </a:gridCol>
                <a:gridCol w="2011518">
                  <a:extLst>
                    <a:ext uri="{9D8B030D-6E8A-4147-A177-3AD203B41FA5}">
                      <a16:colId xmlns:a16="http://schemas.microsoft.com/office/drawing/2014/main" val="348572760"/>
                    </a:ext>
                  </a:extLst>
                </a:gridCol>
              </a:tblGrid>
              <a:tr h="482242">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Day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Temp</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Humidity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Wind</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Play Tennis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61225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High</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70699410"/>
                  </a:ext>
                </a:extLst>
              </a:tr>
              <a:tr h="612251">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Hot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762931242"/>
                  </a:ext>
                </a:extLst>
              </a:tr>
              <a:tr h="612251">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Day 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988188410"/>
                  </a:ext>
                </a:extLst>
              </a:tr>
              <a:tr h="612251">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Day 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Cool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Normal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Weak</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Yes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612251">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Day 11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Mild</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Normal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Strong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Yes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bl>
          </a:graphicData>
        </a:graphic>
      </p:graphicFrame>
      <p:sp>
        <p:nvSpPr>
          <p:cNvPr id="3" name="TextBox 2">
            <a:extLst>
              <a:ext uri="{FF2B5EF4-FFF2-40B4-BE49-F238E27FC236}">
                <a16:creationId xmlns:a16="http://schemas.microsoft.com/office/drawing/2014/main" id="{2AEB46B6-B148-5723-E978-EDB297F84C2B}"/>
              </a:ext>
            </a:extLst>
          </p:cNvPr>
          <p:cNvSpPr txBox="1"/>
          <p:nvPr/>
        </p:nvSpPr>
        <p:spPr>
          <a:xfrm>
            <a:off x="4973782" y="491000"/>
            <a:ext cx="2978727" cy="400110"/>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Weather: Sunny</a:t>
            </a:r>
          </a:p>
        </p:txBody>
      </p:sp>
    </p:spTree>
    <p:extLst>
      <p:ext uri="{BB962C8B-B14F-4D97-AF65-F5344CB8AC3E}">
        <p14:creationId xmlns:p14="http://schemas.microsoft.com/office/powerpoint/2010/main" val="206156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37E62-3D7D-C1E9-810F-41E1A6D57570}"/>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Temp</a:t>
            </a:r>
          </a:p>
        </p:txBody>
      </p:sp>
      <p:sp>
        <p:nvSpPr>
          <p:cNvPr id="3" name="TextBox 2">
            <a:extLst>
              <a:ext uri="{FF2B5EF4-FFF2-40B4-BE49-F238E27FC236}">
                <a16:creationId xmlns:a16="http://schemas.microsoft.com/office/drawing/2014/main" id="{A802CF90-82F1-04BF-C5D0-E3F97DA578AA}"/>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(Temp) = Hot, Mild, Cool</a:t>
            </a:r>
          </a:p>
        </p:txBody>
      </p:sp>
      <p:sp>
        <p:nvSpPr>
          <p:cNvPr id="4" name="TextBox 3">
            <a:extLst>
              <a:ext uri="{FF2B5EF4-FFF2-40B4-BE49-F238E27FC236}">
                <a16:creationId xmlns:a16="http://schemas.microsoft.com/office/drawing/2014/main" id="{C74D482B-0934-6577-2600-16B18BF733CB}"/>
              </a:ext>
            </a:extLst>
          </p:cNvPr>
          <p:cNvSpPr txBox="1"/>
          <p:nvPr/>
        </p:nvSpPr>
        <p:spPr>
          <a:xfrm>
            <a:off x="872836" y="149357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[+2, -3]</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E50227-C148-9A8D-210B-87178AC5ECA9}"/>
                  </a:ext>
                </a:extLst>
              </p:cNvPr>
              <p:cNvSpPr txBox="1"/>
              <p:nvPr/>
            </p:nvSpPr>
            <p:spPr>
              <a:xfrm>
                <a:off x="5223164" y="1372905"/>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3E50227-C148-9A8D-210B-87178AC5ECA9}"/>
                  </a:ext>
                </a:extLst>
              </p:cNvPr>
              <p:cNvSpPr txBox="1">
                <a:spLocks noRot="1" noChangeAspect="1" noMove="1" noResize="1" noEditPoints="1" noAdjustHandles="1" noChangeArrowheads="1" noChangeShapeType="1" noTextEdit="1"/>
              </p:cNvSpPr>
              <p:nvPr/>
            </p:nvSpPr>
            <p:spPr>
              <a:xfrm>
                <a:off x="5223164" y="1372905"/>
                <a:ext cx="6096000" cy="573234"/>
              </a:xfrm>
              <a:prstGeom prst="rect">
                <a:avLst/>
              </a:prstGeom>
              <a:blipFill>
                <a:blip r:embed="rId2"/>
                <a:stretch>
                  <a:fillRect l="-1300" b="-851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171D9F95-CE4B-2604-01EE-CC94A250C940}"/>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[+0, -2]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742DF-02CD-B559-6298-395E98C20D09}"/>
                  </a:ext>
                </a:extLst>
              </p:cNvPr>
              <p:cNvSpPr txBox="1"/>
              <p:nvPr/>
            </p:nvSpPr>
            <p:spPr>
              <a:xfrm>
                <a:off x="5123838" y="2249216"/>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F1742DF-02CD-B559-6298-395E98C20D09}"/>
                  </a:ext>
                </a:extLst>
              </p:cNvPr>
              <p:cNvSpPr txBox="1">
                <a:spLocks noRot="1" noChangeAspect="1" noMove="1" noResize="1" noEditPoints="1" noAdjustHandles="1" noChangeArrowheads="1" noChangeShapeType="1" noTextEdit="1"/>
              </p:cNvSpPr>
              <p:nvPr/>
            </p:nvSpPr>
            <p:spPr>
              <a:xfrm>
                <a:off x="5123838" y="2249216"/>
                <a:ext cx="6096000" cy="571118"/>
              </a:xfrm>
              <a:prstGeom prst="rect">
                <a:avLst/>
              </a:prstGeom>
              <a:blipFill>
                <a:blip r:embed="rId3"/>
                <a:stretch>
                  <a:fillRect l="-1300" b="-744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EC351E-8BB4-D8DE-9B8E-E6C855C5706A}"/>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[+1, -1]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5E22-52D8-39F9-D074-B53A672C62E4}"/>
                  </a:ext>
                </a:extLst>
              </p:cNvPr>
              <p:cNvSpPr txBox="1"/>
              <p:nvPr/>
            </p:nvSpPr>
            <p:spPr>
              <a:xfrm>
                <a:off x="5123838" y="3142670"/>
                <a:ext cx="6096000" cy="572529"/>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5C25E22-52D8-39F9-D074-B53A672C62E4}"/>
                  </a:ext>
                </a:extLst>
              </p:cNvPr>
              <p:cNvSpPr txBox="1">
                <a:spLocks noRot="1" noChangeAspect="1" noMove="1" noResize="1" noEditPoints="1" noAdjustHandles="1" noChangeArrowheads="1" noChangeShapeType="1" noTextEdit="1"/>
              </p:cNvSpPr>
              <p:nvPr/>
            </p:nvSpPr>
            <p:spPr>
              <a:xfrm>
                <a:off x="5123838" y="3142670"/>
                <a:ext cx="6096000" cy="572529"/>
              </a:xfrm>
              <a:prstGeom prst="rect">
                <a:avLst/>
              </a:prstGeom>
              <a:blipFill>
                <a:blip r:embed="rId4"/>
                <a:stretch>
                  <a:fillRect l="-1300" b="-8602"/>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C137D188-E1FD-419A-85AB-DFCBAA6D6BFC}"/>
              </a:ext>
            </a:extLst>
          </p:cNvPr>
          <p:cNvSpPr txBox="1"/>
          <p:nvPr/>
        </p:nvSpPr>
        <p:spPr>
          <a:xfrm>
            <a:off x="872836" y="4268246"/>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[+1,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BD10D6-12C0-D716-F74F-8A9527D94452}"/>
                  </a:ext>
                </a:extLst>
              </p:cNvPr>
              <p:cNvSpPr txBox="1"/>
              <p:nvPr/>
            </p:nvSpPr>
            <p:spPr>
              <a:xfrm>
                <a:off x="5123838" y="3981629"/>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1</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1</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1</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1</m:t>
                        </m:r>
                      </m:den>
                    </m:f>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6BD10D6-12C0-D716-F74F-8A9527D94452}"/>
                  </a:ext>
                </a:extLst>
              </p:cNvPr>
              <p:cNvSpPr txBox="1">
                <a:spLocks noRot="1" noChangeAspect="1" noMove="1" noResize="1" noEditPoints="1" noAdjustHandles="1" noChangeArrowheads="1" noChangeShapeType="1" noTextEdit="1"/>
              </p:cNvSpPr>
              <p:nvPr/>
            </p:nvSpPr>
            <p:spPr>
              <a:xfrm>
                <a:off x="5123838" y="3981629"/>
                <a:ext cx="6096000" cy="573234"/>
              </a:xfrm>
              <a:prstGeom prst="rect">
                <a:avLst/>
              </a:prstGeom>
              <a:blipFill>
                <a:blip r:embed="rId5"/>
                <a:stretch>
                  <a:fillRect l="-1300" b="-85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6D3B8-842B-3435-3395-9A04EA75FB61}"/>
                  </a:ext>
                </a:extLst>
              </p:cNvPr>
              <p:cNvSpPr txBox="1"/>
              <p:nvPr/>
            </p:nvSpPr>
            <p:spPr>
              <a:xfrm>
                <a:off x="872836" y="4603310"/>
                <a:ext cx="11028219" cy="2316853"/>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Temp</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i="1" baseline="-25000" dirty="0">
                        <a:latin typeface="Times New Roman" panose="02020603050405020304" pitchFamily="18" charset="0"/>
                        <a:cs typeface="Times New Roman" panose="02020603050405020304" pitchFamily="18" charset="0"/>
                      </a:rPr>
                      <m:t>Sunny</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𝐻𝑜𝑡</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𝑀𝑖𝑙𝑑</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𝐶𝑜𝑜𝑙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i="1" baseline="-25000" dirty="0">
                        <a:latin typeface="Times New Roman" panose="02020603050405020304" pitchFamily="18" charset="0"/>
                        <a:cs typeface="Times New Roman" panose="02020603050405020304" pitchFamily="18" charset="0"/>
                      </a:rPr>
                      <m:t>Sunny</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𝐻𝑜𝑡</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𝑀𝑖𝑙𝑑</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𝐶𝑜𝑜𝑙</m:t>
                        </m:r>
                      </m:e>
                    </m:d>
                  </m:oMath>
                </a14:m>
                <a:endParaRPr lang="en-IN" sz="2200" b="0" i="1" baseline="-25000" dirty="0">
                  <a:latin typeface="Cambria Math" panose="02040503050406030204" pitchFamily="18" charset="0"/>
                </a:endParaRPr>
              </a:p>
              <a:p>
                <a:pPr>
                  <a:lnSpc>
                    <a:spcPct val="150000"/>
                  </a:lnSpc>
                </a:pPr>
                <a:r>
                  <a:rPr lang="en-IN" sz="2200" b="0" dirty="0"/>
                  <a:t>                         = 0.97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1.</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m:t>
                    </m:r>
                    <m:r>
                      <a:rPr lang="en-IN" sz="2200" b="0" i="1" smtClean="0">
                        <a:latin typeface="Cambria Math" panose="02040503050406030204" pitchFamily="18" charset="0"/>
                      </a:rPr>
                      <m:t>0.0=0.</m:t>
                    </m:r>
                    <m:r>
                      <a:rPr lang="en-IN" sz="2200" b="0" i="0" smtClean="0">
                        <a:latin typeface="Cambria Math" panose="02040503050406030204" pitchFamily="18" charset="0"/>
                      </a:rPr>
                      <m:t>570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12B6D3B8-842B-3435-3395-9A04EA75FB61}"/>
                  </a:ext>
                </a:extLst>
              </p:cNvPr>
              <p:cNvSpPr txBox="1">
                <a:spLocks noRot="1" noChangeAspect="1" noMove="1" noResize="1" noEditPoints="1" noAdjustHandles="1" noChangeArrowheads="1" noChangeShapeType="1" noTextEdit="1"/>
              </p:cNvSpPr>
              <p:nvPr/>
            </p:nvSpPr>
            <p:spPr>
              <a:xfrm>
                <a:off x="872836" y="4603310"/>
                <a:ext cx="11028219" cy="2316853"/>
              </a:xfrm>
              <a:prstGeom prst="rect">
                <a:avLst/>
              </a:prstGeom>
              <a:blipFill>
                <a:blip r:embed="rId6"/>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val="204115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37E62-3D7D-C1E9-810F-41E1A6D57570}"/>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Humidity</a:t>
            </a:r>
          </a:p>
        </p:txBody>
      </p:sp>
      <p:sp>
        <p:nvSpPr>
          <p:cNvPr id="3" name="TextBox 2">
            <a:extLst>
              <a:ext uri="{FF2B5EF4-FFF2-40B4-BE49-F238E27FC236}">
                <a16:creationId xmlns:a16="http://schemas.microsoft.com/office/drawing/2014/main" id="{A802CF90-82F1-04BF-C5D0-E3F97DA578AA}"/>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(Humidity) = High, Normal</a:t>
            </a:r>
          </a:p>
        </p:txBody>
      </p:sp>
      <p:sp>
        <p:nvSpPr>
          <p:cNvPr id="4" name="TextBox 3">
            <a:extLst>
              <a:ext uri="{FF2B5EF4-FFF2-40B4-BE49-F238E27FC236}">
                <a16:creationId xmlns:a16="http://schemas.microsoft.com/office/drawing/2014/main" id="{C74D482B-0934-6577-2600-16B18BF733CB}"/>
              </a:ext>
            </a:extLst>
          </p:cNvPr>
          <p:cNvSpPr txBox="1"/>
          <p:nvPr/>
        </p:nvSpPr>
        <p:spPr>
          <a:xfrm>
            <a:off x="872836" y="149357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[+2, -3]</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E50227-C148-9A8D-210B-87178AC5ECA9}"/>
                  </a:ext>
                </a:extLst>
              </p:cNvPr>
              <p:cNvSpPr txBox="1"/>
              <p:nvPr/>
            </p:nvSpPr>
            <p:spPr>
              <a:xfrm>
                <a:off x="5223164" y="1372905"/>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3E50227-C148-9A8D-210B-87178AC5ECA9}"/>
                  </a:ext>
                </a:extLst>
              </p:cNvPr>
              <p:cNvSpPr txBox="1">
                <a:spLocks noRot="1" noChangeAspect="1" noMove="1" noResize="1" noEditPoints="1" noAdjustHandles="1" noChangeArrowheads="1" noChangeShapeType="1" noTextEdit="1"/>
              </p:cNvSpPr>
              <p:nvPr/>
            </p:nvSpPr>
            <p:spPr>
              <a:xfrm>
                <a:off x="5223164" y="1372905"/>
                <a:ext cx="6096000" cy="573234"/>
              </a:xfrm>
              <a:prstGeom prst="rect">
                <a:avLst/>
              </a:prstGeom>
              <a:blipFill>
                <a:blip r:embed="rId2"/>
                <a:stretch>
                  <a:fillRect l="-1300" b="-851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171D9F95-CE4B-2604-01EE-CC94A250C940}"/>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[+0, -3]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742DF-02CD-B559-6298-395E98C20D09}"/>
                  </a:ext>
                </a:extLst>
              </p:cNvPr>
              <p:cNvSpPr txBox="1"/>
              <p:nvPr/>
            </p:nvSpPr>
            <p:spPr>
              <a:xfrm>
                <a:off x="5123838" y="2249216"/>
                <a:ext cx="6096000" cy="572849"/>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3</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3</m:t>
                        </m:r>
                      </m:den>
                    </m:f>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F1742DF-02CD-B559-6298-395E98C20D09}"/>
                  </a:ext>
                </a:extLst>
              </p:cNvPr>
              <p:cNvSpPr txBox="1">
                <a:spLocks noRot="1" noChangeAspect="1" noMove="1" noResize="1" noEditPoints="1" noAdjustHandles="1" noChangeArrowheads="1" noChangeShapeType="1" noTextEdit="1"/>
              </p:cNvSpPr>
              <p:nvPr/>
            </p:nvSpPr>
            <p:spPr>
              <a:xfrm>
                <a:off x="5123838" y="2249216"/>
                <a:ext cx="6096000" cy="572849"/>
              </a:xfrm>
              <a:prstGeom prst="rect">
                <a:avLst/>
              </a:prstGeom>
              <a:blipFill>
                <a:blip r:embed="rId3"/>
                <a:stretch>
                  <a:fillRect l="-1300" b="-744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EC351E-8BB4-D8DE-9B8E-E6C855C5706A}"/>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[+2, -0]</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5E22-52D8-39F9-D074-B53A672C62E4}"/>
                  </a:ext>
                </a:extLst>
              </p:cNvPr>
              <p:cNvSpPr txBox="1"/>
              <p:nvPr/>
            </p:nvSpPr>
            <p:spPr>
              <a:xfrm>
                <a:off x="5123838" y="3142670"/>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5C25E22-52D8-39F9-D074-B53A672C62E4}"/>
                  </a:ext>
                </a:extLst>
              </p:cNvPr>
              <p:cNvSpPr txBox="1">
                <a:spLocks noRot="1" noChangeAspect="1" noMove="1" noResize="1" noEditPoints="1" noAdjustHandles="1" noChangeArrowheads="1" noChangeShapeType="1" noTextEdit="1"/>
              </p:cNvSpPr>
              <p:nvPr/>
            </p:nvSpPr>
            <p:spPr>
              <a:xfrm>
                <a:off x="5123838" y="3142670"/>
                <a:ext cx="6096000" cy="571118"/>
              </a:xfrm>
              <a:prstGeom prst="rect">
                <a:avLst/>
              </a:prstGeom>
              <a:blipFill>
                <a:blip r:embed="rId4"/>
                <a:stretch>
                  <a:fillRect l="-1300" b="-86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6D3B8-842B-3435-3395-9A04EA75FB61}"/>
                  </a:ext>
                </a:extLst>
              </p:cNvPr>
              <p:cNvSpPr txBox="1"/>
              <p:nvPr/>
            </p:nvSpPr>
            <p:spPr>
              <a:xfrm>
                <a:off x="872836" y="4174239"/>
                <a:ext cx="11028219" cy="232352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i="1" baseline="-25000" dirty="0">
                        <a:latin typeface="Times New Roman" panose="02020603050405020304" pitchFamily="18" charset="0"/>
                        <a:cs typeface="Times New Roman" panose="02020603050405020304" pitchFamily="18" charset="0"/>
                      </a:rPr>
                      <m:t>Sunny</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m:t>
                        </m:r>
                        <m:r>
                          <a:rPr lang="en-IN" sz="2200" b="0" i="1" smtClean="0">
                            <a:latin typeface="Cambria Math" panose="02040503050406030204" pitchFamily="18" charset="0"/>
                            <a:ea typeface="Cambria Math" panose="02040503050406030204" pitchFamily="18" charset="0"/>
                          </a:rPr>
                          <m:t>𝑖𝑔h</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𝑁𝑜𝑟𝑚𝑎𝑙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i="1" baseline="-25000" dirty="0">
                        <a:latin typeface="Times New Roman" panose="02020603050405020304" pitchFamily="18" charset="0"/>
                        <a:cs typeface="Times New Roman" panose="02020603050405020304" pitchFamily="18" charset="0"/>
                      </a:rPr>
                      <m:t>Sunny</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𝐻𝑖𝑔h</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𝑁𝑜𝑟𝑚𝑎𝑙</m:t>
                        </m:r>
                      </m:e>
                    </m:d>
                  </m:oMath>
                </a14:m>
                <a:endParaRPr lang="en-IN" sz="2200" b="0" i="1" baseline="-25000" dirty="0">
                  <a:latin typeface="Cambria Math" panose="02040503050406030204" pitchFamily="18" charset="0"/>
                </a:endParaRPr>
              </a:p>
              <a:p>
                <a:pPr>
                  <a:lnSpc>
                    <a:spcPct val="150000"/>
                  </a:lnSpc>
                </a:pPr>
                <a:r>
                  <a:rPr lang="en-IN" sz="2200" b="0" dirty="0"/>
                  <a:t>                         = 0.97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0.</m:t>
                    </m:r>
                    <m:r>
                      <a:rPr lang="en-IN" sz="2200" b="0" i="1" smtClean="0">
                        <a:latin typeface="Cambria Math" panose="02040503050406030204" pitchFamily="18" charset="0"/>
                      </a:rPr>
                      <m:t>0=0.</m:t>
                    </m:r>
                    <m:r>
                      <a:rPr lang="en-IN" sz="2200" b="0" i="0" smtClean="0">
                        <a:latin typeface="Cambria Math" panose="02040503050406030204" pitchFamily="18" charset="0"/>
                      </a:rPr>
                      <m:t>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12B6D3B8-842B-3435-3395-9A04EA75FB61}"/>
                  </a:ext>
                </a:extLst>
              </p:cNvPr>
              <p:cNvSpPr txBox="1">
                <a:spLocks noRot="1" noChangeAspect="1" noMove="1" noResize="1" noEditPoints="1" noAdjustHandles="1" noChangeArrowheads="1" noChangeShapeType="1" noTextEdit="1"/>
              </p:cNvSpPr>
              <p:nvPr/>
            </p:nvSpPr>
            <p:spPr>
              <a:xfrm>
                <a:off x="872836" y="4174239"/>
                <a:ext cx="11028219" cy="2323521"/>
              </a:xfrm>
              <a:prstGeom prst="rect">
                <a:avLst/>
              </a:prstGeom>
              <a:blipFill>
                <a:blip r:embed="rId5"/>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val="1299099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37E62-3D7D-C1E9-810F-41E1A6D57570}"/>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Wind</a:t>
            </a:r>
          </a:p>
        </p:txBody>
      </p:sp>
      <p:sp>
        <p:nvSpPr>
          <p:cNvPr id="3" name="TextBox 2">
            <a:extLst>
              <a:ext uri="{FF2B5EF4-FFF2-40B4-BE49-F238E27FC236}">
                <a16:creationId xmlns:a16="http://schemas.microsoft.com/office/drawing/2014/main" id="{A802CF90-82F1-04BF-C5D0-E3F97DA578AA}"/>
              </a:ext>
            </a:extLst>
          </p:cNvPr>
          <p:cNvSpPr txBox="1"/>
          <p:nvPr/>
        </p:nvSpPr>
        <p:spPr>
          <a:xfrm>
            <a:off x="872836" y="930671"/>
            <a:ext cx="3671029"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(Wind) = Weak, Strong</a:t>
            </a:r>
          </a:p>
        </p:txBody>
      </p:sp>
      <p:sp>
        <p:nvSpPr>
          <p:cNvPr id="4" name="TextBox 3">
            <a:extLst>
              <a:ext uri="{FF2B5EF4-FFF2-40B4-BE49-F238E27FC236}">
                <a16:creationId xmlns:a16="http://schemas.microsoft.com/office/drawing/2014/main" id="{C74D482B-0934-6577-2600-16B18BF733CB}"/>
              </a:ext>
            </a:extLst>
          </p:cNvPr>
          <p:cNvSpPr txBox="1"/>
          <p:nvPr/>
        </p:nvSpPr>
        <p:spPr>
          <a:xfrm>
            <a:off x="872836" y="149357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[+2, -3]</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E50227-C148-9A8D-210B-87178AC5ECA9}"/>
                  </a:ext>
                </a:extLst>
              </p:cNvPr>
              <p:cNvSpPr txBox="1"/>
              <p:nvPr/>
            </p:nvSpPr>
            <p:spPr>
              <a:xfrm>
                <a:off x="5223164" y="1372905"/>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3E50227-C148-9A8D-210B-87178AC5ECA9}"/>
                  </a:ext>
                </a:extLst>
              </p:cNvPr>
              <p:cNvSpPr txBox="1">
                <a:spLocks noRot="1" noChangeAspect="1" noMove="1" noResize="1" noEditPoints="1" noAdjustHandles="1" noChangeArrowheads="1" noChangeShapeType="1" noTextEdit="1"/>
              </p:cNvSpPr>
              <p:nvPr/>
            </p:nvSpPr>
            <p:spPr>
              <a:xfrm>
                <a:off x="5223164" y="1372905"/>
                <a:ext cx="6096000" cy="573234"/>
              </a:xfrm>
              <a:prstGeom prst="rect">
                <a:avLst/>
              </a:prstGeom>
              <a:blipFill>
                <a:blip r:embed="rId2"/>
                <a:stretch>
                  <a:fillRect l="-1300" b="-851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171D9F95-CE4B-2604-01EE-CC94A250C940}"/>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[+1, -2]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742DF-02CD-B559-6298-395E98C20D09}"/>
                  </a:ext>
                </a:extLst>
              </p:cNvPr>
              <p:cNvSpPr txBox="1"/>
              <p:nvPr/>
            </p:nvSpPr>
            <p:spPr>
              <a:xfrm>
                <a:off x="5123838" y="2249216"/>
                <a:ext cx="6096000" cy="572849"/>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3</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3</m:t>
                        </m:r>
                      </m:den>
                    </m:f>
                    <m:r>
                      <a:rPr lang="en-IN" sz="2200" b="0" i="0" smtClean="0">
                        <a:latin typeface="Cambria Math" panose="02040503050406030204" pitchFamily="18" charset="0"/>
                      </a:rPr>
                      <m:t>=0.9183</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F1742DF-02CD-B559-6298-395E98C20D09}"/>
                  </a:ext>
                </a:extLst>
              </p:cNvPr>
              <p:cNvSpPr txBox="1">
                <a:spLocks noRot="1" noChangeAspect="1" noMove="1" noResize="1" noEditPoints="1" noAdjustHandles="1" noChangeArrowheads="1" noChangeShapeType="1" noTextEdit="1"/>
              </p:cNvSpPr>
              <p:nvPr/>
            </p:nvSpPr>
            <p:spPr>
              <a:xfrm>
                <a:off x="5123838" y="2249216"/>
                <a:ext cx="6096000" cy="572849"/>
              </a:xfrm>
              <a:prstGeom prst="rect">
                <a:avLst/>
              </a:prstGeom>
              <a:blipFill>
                <a:blip r:embed="rId3"/>
                <a:stretch>
                  <a:fillRect l="-1300" b="-744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EC351E-8BB4-D8DE-9B8E-E6C855C5706A}"/>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[+1, -1]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5E22-52D8-39F9-D074-B53A672C62E4}"/>
                  </a:ext>
                </a:extLst>
              </p:cNvPr>
              <p:cNvSpPr txBox="1"/>
              <p:nvPr/>
            </p:nvSpPr>
            <p:spPr>
              <a:xfrm>
                <a:off x="5123838" y="3142670"/>
                <a:ext cx="6096000" cy="570413"/>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5C25E22-52D8-39F9-D074-B53A672C62E4}"/>
                  </a:ext>
                </a:extLst>
              </p:cNvPr>
              <p:cNvSpPr txBox="1">
                <a:spLocks noRot="1" noChangeAspect="1" noMove="1" noResize="1" noEditPoints="1" noAdjustHandles="1" noChangeArrowheads="1" noChangeShapeType="1" noTextEdit="1"/>
              </p:cNvSpPr>
              <p:nvPr/>
            </p:nvSpPr>
            <p:spPr>
              <a:xfrm>
                <a:off x="5123838" y="3142670"/>
                <a:ext cx="6096000" cy="570413"/>
              </a:xfrm>
              <a:prstGeom prst="rect">
                <a:avLst/>
              </a:prstGeom>
              <a:blipFill>
                <a:blip r:embed="rId4"/>
                <a:stretch>
                  <a:fillRect l="-1300" b="-86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6D3B8-842B-3435-3395-9A04EA75FB61}"/>
                  </a:ext>
                </a:extLst>
              </p:cNvPr>
              <p:cNvSpPr txBox="1"/>
              <p:nvPr/>
            </p:nvSpPr>
            <p:spPr>
              <a:xfrm>
                <a:off x="872836" y="4174239"/>
                <a:ext cx="11028219" cy="232352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i="1" baseline="-25000" dirty="0">
                        <a:latin typeface="Times New Roman" panose="02020603050405020304" pitchFamily="18" charset="0"/>
                        <a:cs typeface="Times New Roman" panose="02020603050405020304" pitchFamily="18" charset="0"/>
                      </a:rPr>
                      <m:t>Sunny</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𝑊𝑒𝑎𝑘</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𝑆𝑡𝑟𝑜𝑛𝑔</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i="1" baseline="-25000" dirty="0">
                        <a:latin typeface="Times New Roman" panose="02020603050405020304" pitchFamily="18" charset="0"/>
                        <a:cs typeface="Times New Roman" panose="02020603050405020304" pitchFamily="18" charset="0"/>
                      </a:rPr>
                      <m:t>Sunny</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m:rPr>
                            <m:nor/>
                          </m:rPr>
                          <a:rPr lang="en-IN" sz="2200" i="1" baseline="-25000" dirty="0">
                            <a:latin typeface="Times New Roman" panose="02020603050405020304" pitchFamily="18" charset="0"/>
                            <a:cs typeface="Times New Roman" panose="02020603050405020304" pitchFamily="18" charset="0"/>
                          </a:rPr>
                          <m:t>Weak</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m:rPr>
                            <m:nor/>
                          </m:rPr>
                          <a:rPr lang="en-IN" sz="2200" i="1" baseline="-25000" dirty="0">
                            <a:latin typeface="Times New Roman" panose="02020603050405020304" pitchFamily="18" charset="0"/>
                            <a:cs typeface="Times New Roman" panose="02020603050405020304" pitchFamily="18" charset="0"/>
                          </a:rPr>
                          <m:t>Strong</m:t>
                        </m:r>
                      </m:e>
                    </m:d>
                  </m:oMath>
                </a14:m>
                <a:endParaRPr lang="en-IN" sz="2200" b="0" i="1" baseline="-25000" dirty="0">
                  <a:latin typeface="Cambria Math" panose="02040503050406030204" pitchFamily="18" charset="0"/>
                </a:endParaRPr>
              </a:p>
              <a:p>
                <a:pPr>
                  <a:lnSpc>
                    <a:spcPct val="150000"/>
                  </a:lnSpc>
                </a:pPr>
                <a:r>
                  <a:rPr lang="en-IN" sz="2200" b="0" dirty="0"/>
                  <a:t>                         = 0.97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.9183</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1.</m:t>
                    </m:r>
                    <m:r>
                      <a:rPr lang="en-IN" sz="2200" b="0" i="1" smtClean="0">
                        <a:latin typeface="Cambria Math" panose="02040503050406030204" pitchFamily="18" charset="0"/>
                      </a:rPr>
                      <m:t>0=0.0192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12B6D3B8-842B-3435-3395-9A04EA75FB61}"/>
                  </a:ext>
                </a:extLst>
              </p:cNvPr>
              <p:cNvSpPr txBox="1">
                <a:spLocks noRot="1" noChangeAspect="1" noMove="1" noResize="1" noEditPoints="1" noAdjustHandles="1" noChangeArrowheads="1" noChangeShapeType="1" noTextEdit="1"/>
              </p:cNvSpPr>
              <p:nvPr/>
            </p:nvSpPr>
            <p:spPr>
              <a:xfrm>
                <a:off x="872836" y="4174239"/>
                <a:ext cx="11028219" cy="2323521"/>
              </a:xfrm>
              <a:prstGeom prst="rect">
                <a:avLst/>
              </a:prstGeom>
              <a:blipFill>
                <a:blip r:embed="rId5"/>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val="20899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12769-F1B4-2602-AA10-D7BF03045A4D}"/>
              </a:ext>
            </a:extLst>
          </p:cNvPr>
          <p:cNvSpPr txBox="1"/>
          <p:nvPr/>
        </p:nvSpPr>
        <p:spPr>
          <a:xfrm>
            <a:off x="360218" y="335845"/>
            <a:ext cx="11471563" cy="6507935"/>
          </a:xfrm>
          <a:prstGeom prst="rect">
            <a:avLst/>
          </a:prstGeom>
          <a:noFill/>
        </p:spPr>
        <p:txBody>
          <a:bodyPr wrap="square">
            <a:spAutoFit/>
          </a:bodyPr>
          <a:lstStyle/>
          <a:p>
            <a:pPr algn="just">
              <a:lnSpc>
                <a:spcPct val="150000"/>
              </a:lnSpc>
            </a:pPr>
            <a:r>
              <a:rPr lang="en-US" sz="2000" b="1" i="0" dirty="0">
                <a:effectLst/>
                <a:latin typeface="Söhne"/>
              </a:rPr>
              <a:t>Attribute Selection Measures:</a:t>
            </a:r>
            <a:endParaRPr lang="en-US" sz="2000" b="0" i="0" dirty="0">
              <a:effectLst/>
              <a:latin typeface="Söhne"/>
            </a:endParaRPr>
          </a:p>
          <a:p>
            <a:pPr algn="just">
              <a:lnSpc>
                <a:spcPct val="150000"/>
              </a:lnSpc>
            </a:pPr>
            <a:r>
              <a:rPr lang="en-US" sz="2000" b="0" i="0" dirty="0">
                <a:effectLst/>
                <a:latin typeface="Söhne"/>
              </a:rPr>
              <a:t>Different algorithms use various measures to decide the best attribute for splitting. Some common measures include:</a:t>
            </a:r>
          </a:p>
          <a:p>
            <a:pPr algn="just">
              <a:lnSpc>
                <a:spcPct val="150000"/>
              </a:lnSpc>
              <a:buFont typeface="Arial" panose="020B0604020202020204" pitchFamily="34" charset="0"/>
              <a:buChar char="•"/>
            </a:pPr>
            <a:r>
              <a:rPr lang="en-US" sz="2000" b="1" i="0" dirty="0">
                <a:effectLst/>
                <a:latin typeface="Söhne"/>
              </a:rPr>
              <a:t> Information Gain:</a:t>
            </a:r>
            <a:r>
              <a:rPr lang="en-US" sz="2000" b="0" i="0" dirty="0">
                <a:effectLst/>
                <a:latin typeface="Söhne"/>
              </a:rPr>
              <a:t> Measures the reduction in entropy or impurity after a dataset is split.</a:t>
            </a:r>
          </a:p>
          <a:p>
            <a:pPr algn="just">
              <a:lnSpc>
                <a:spcPct val="150000"/>
              </a:lnSpc>
              <a:buFont typeface="Arial" panose="020B0604020202020204" pitchFamily="34" charset="0"/>
              <a:buChar char="•"/>
            </a:pPr>
            <a:r>
              <a:rPr lang="en-US" sz="2000" b="1" i="0" dirty="0">
                <a:effectLst/>
                <a:latin typeface="Söhne"/>
              </a:rPr>
              <a:t> Gini Impurity:</a:t>
            </a:r>
            <a:r>
              <a:rPr lang="en-US" sz="2000" b="0" i="0" dirty="0">
                <a:effectLst/>
                <a:latin typeface="Söhne"/>
              </a:rPr>
              <a:t> Measures the probability of incorrectly classifying a randomly chosen element in the dataset.</a:t>
            </a:r>
          </a:p>
          <a:p>
            <a:pPr algn="just">
              <a:lnSpc>
                <a:spcPct val="150000"/>
              </a:lnSpc>
              <a:buFont typeface="Arial" panose="020B0604020202020204" pitchFamily="34" charset="0"/>
              <a:buChar char="•"/>
            </a:pPr>
            <a:r>
              <a:rPr lang="en-US" sz="2000" b="1" i="0" dirty="0">
                <a:effectLst/>
                <a:latin typeface="Söhne"/>
              </a:rPr>
              <a:t> Mean Squared Error (MSE):</a:t>
            </a:r>
            <a:r>
              <a:rPr lang="en-US" sz="2000" b="0" i="0" dirty="0">
                <a:effectLst/>
                <a:latin typeface="Söhne"/>
              </a:rPr>
              <a:t> Used in regression tasks, it measures the average squared difference between the actual and predicted values.</a:t>
            </a:r>
          </a:p>
          <a:p>
            <a:pPr algn="just">
              <a:lnSpc>
                <a:spcPct val="150000"/>
              </a:lnSpc>
            </a:pPr>
            <a:r>
              <a:rPr lang="en-US" sz="2000" b="1" i="0" dirty="0">
                <a:effectLst/>
                <a:latin typeface="Söhne"/>
              </a:rPr>
              <a:t>Advantages of Decision Trees:</a:t>
            </a:r>
            <a:endParaRPr lang="en-US" sz="2000" b="0" i="0" dirty="0">
              <a:effectLst/>
              <a:latin typeface="Söhne"/>
            </a:endParaRPr>
          </a:p>
          <a:p>
            <a:pPr algn="just">
              <a:lnSpc>
                <a:spcPct val="150000"/>
              </a:lnSpc>
              <a:buFont typeface="+mj-lt"/>
              <a:buAutoNum type="arabicPeriod"/>
            </a:pPr>
            <a:r>
              <a:rPr lang="en-US" sz="2000" b="1" i="0" dirty="0">
                <a:effectLst/>
                <a:latin typeface="Söhne"/>
              </a:rPr>
              <a:t> Interpretability:</a:t>
            </a:r>
            <a:r>
              <a:rPr lang="en-US" sz="2000" b="0" i="0" dirty="0">
                <a:effectLst/>
                <a:latin typeface="Söhne"/>
              </a:rPr>
              <a:t> Decision trees are easy to understand and interpret, making them suitable for explaining complex decision-making processes.</a:t>
            </a:r>
          </a:p>
          <a:p>
            <a:pPr algn="just">
              <a:lnSpc>
                <a:spcPct val="150000"/>
              </a:lnSpc>
              <a:buFont typeface="+mj-lt"/>
              <a:buAutoNum type="arabicPeriod"/>
            </a:pPr>
            <a:r>
              <a:rPr lang="en-US" sz="2000" b="1" i="0" dirty="0">
                <a:effectLst/>
                <a:latin typeface="Söhne"/>
              </a:rPr>
              <a:t> Handling Non-Linearity:</a:t>
            </a:r>
            <a:r>
              <a:rPr lang="en-US" sz="2000" b="0" i="0" dirty="0">
                <a:effectLst/>
                <a:latin typeface="Söhne"/>
              </a:rPr>
              <a:t> They can capture non-linear relationships in the data without the need for complex mathematical transformations.</a:t>
            </a:r>
          </a:p>
          <a:p>
            <a:pPr algn="just">
              <a:lnSpc>
                <a:spcPct val="150000"/>
              </a:lnSpc>
              <a:buFont typeface="+mj-lt"/>
              <a:buAutoNum type="arabicPeriod"/>
            </a:pPr>
            <a:r>
              <a:rPr lang="en-US" sz="2000" b="1" i="0" dirty="0">
                <a:effectLst/>
                <a:latin typeface="Söhne"/>
              </a:rPr>
              <a:t> Variable Importance:</a:t>
            </a:r>
            <a:r>
              <a:rPr lang="en-US" sz="2000" b="0" i="0" dirty="0">
                <a:effectLst/>
                <a:latin typeface="Söhne"/>
              </a:rPr>
              <a:t> Decision trees provide a feature importance score, indicating the relevance of each feature in making predictions.</a:t>
            </a:r>
          </a:p>
        </p:txBody>
      </p:sp>
    </p:spTree>
    <p:extLst>
      <p:ext uri="{BB962C8B-B14F-4D97-AF65-F5344CB8AC3E}">
        <p14:creationId xmlns:p14="http://schemas.microsoft.com/office/powerpoint/2010/main" val="618466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796951-6895-B639-7A95-A0FCC9D90202}"/>
                  </a:ext>
                </a:extLst>
              </p:cNvPr>
              <p:cNvSpPr txBox="1"/>
              <p:nvPr/>
            </p:nvSpPr>
            <p:spPr>
              <a:xfrm>
                <a:off x="692067" y="838043"/>
                <a:ext cx="43833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Temp</a:t>
                </a:r>
                <a:r>
                  <a:rPr lang="en-IN"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 </m:t>
                    </m:r>
                    <m:r>
                      <a:rPr lang="en-IN" sz="2200" b="0" i="1" smtClean="0">
                        <a:latin typeface="Cambria Math" panose="02040503050406030204" pitchFamily="18" charset="0"/>
                      </a:rPr>
                      <m:t>0.570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29796951-6895-B639-7A95-A0FCC9D90202}"/>
                  </a:ext>
                </a:extLst>
              </p:cNvPr>
              <p:cNvSpPr txBox="1">
                <a:spLocks noRot="1" noChangeAspect="1" noMove="1" noResize="1" noEditPoints="1" noAdjustHandles="1" noChangeArrowheads="1" noChangeShapeType="1" noTextEdit="1"/>
              </p:cNvSpPr>
              <p:nvPr/>
            </p:nvSpPr>
            <p:spPr>
              <a:xfrm>
                <a:off x="692067" y="838043"/>
                <a:ext cx="4383315" cy="539378"/>
              </a:xfrm>
              <a:prstGeom prst="rect">
                <a:avLst/>
              </a:prstGeom>
              <a:blipFill>
                <a:blip r:embed="rId2"/>
                <a:stretch>
                  <a:fillRect l="-1808" b="-2247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73151F-8DB4-7088-8BE5-8103B136B96B}"/>
                  </a:ext>
                </a:extLst>
              </p:cNvPr>
              <p:cNvSpPr txBox="1"/>
              <p:nvPr/>
            </p:nvSpPr>
            <p:spPr>
              <a:xfrm>
                <a:off x="692067" y="1498883"/>
                <a:ext cx="5805715" cy="539378"/>
              </a:xfrm>
              <a:prstGeom prst="rect">
                <a:avLst/>
              </a:prstGeom>
              <a:noFill/>
            </p:spPr>
            <p:txBody>
              <a:bodyPr wrap="square">
                <a:spAutoFit/>
              </a:bodyPr>
              <a:lstStyle/>
              <a:p>
                <a:pPr>
                  <a:lnSpc>
                    <a:spcPct val="150000"/>
                  </a:lnSpc>
                </a:pPr>
                <a:r>
                  <a:rPr lang="en-IN" sz="2200" b="1" i="1" dirty="0">
                    <a:latin typeface="Times New Roman" panose="02020603050405020304" pitchFamily="18" charset="0"/>
                    <a:cs typeface="Times New Roman" panose="02020603050405020304" pitchFamily="18" charset="0"/>
                  </a:rPr>
                  <a:t>Gain (</a:t>
                </a:r>
                <a:r>
                  <a:rPr lang="en-IN" sz="2200" b="1" i="1" dirty="0" err="1">
                    <a:latin typeface="Times New Roman" panose="02020603050405020304" pitchFamily="18" charset="0"/>
                    <a:cs typeface="Times New Roman" panose="02020603050405020304" pitchFamily="18" charset="0"/>
                  </a:rPr>
                  <a:t>S</a:t>
                </a:r>
                <a:r>
                  <a:rPr lang="en-IN" sz="2200" b="1" i="1" baseline="-25000" dirty="0" err="1">
                    <a:latin typeface="Times New Roman" panose="02020603050405020304" pitchFamily="18" charset="0"/>
                    <a:cs typeface="Times New Roman" panose="02020603050405020304" pitchFamily="18" charset="0"/>
                  </a:rPr>
                  <a:t>sunny</a:t>
                </a:r>
                <a:r>
                  <a:rPr lang="en-IN" sz="2200" b="1" i="1" baseline="-250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 Humidity</a:t>
                </a:r>
                <a:r>
                  <a:rPr lang="en-IN" sz="2200" b="1" dirty="0">
                    <a:latin typeface="Times New Roman" panose="02020603050405020304" pitchFamily="18" charset="0"/>
                    <a:cs typeface="Times New Roman" panose="02020603050405020304" pitchFamily="18" charset="0"/>
                  </a:rPr>
                  <a:t>) = </a:t>
                </a:r>
                <a14:m>
                  <m:oMath xmlns:m="http://schemas.openxmlformats.org/officeDocument/2006/math">
                    <m:r>
                      <a:rPr lang="en-IN" sz="2200" b="1" i="1" smtClean="0">
                        <a:latin typeface="Cambria Math" panose="02040503050406030204" pitchFamily="18" charset="0"/>
                      </a:rPr>
                      <m:t>𝟎</m:t>
                    </m:r>
                    <m:r>
                      <a:rPr lang="en-IN" sz="2200" b="1" i="1" smtClean="0">
                        <a:latin typeface="Cambria Math" panose="02040503050406030204" pitchFamily="18" charset="0"/>
                      </a:rPr>
                      <m:t>.</m:t>
                    </m:r>
                    <m:r>
                      <a:rPr lang="en-IN" sz="2200" b="1" i="1" smtClean="0">
                        <a:latin typeface="Cambria Math" panose="02040503050406030204" pitchFamily="18" charset="0"/>
                      </a:rPr>
                      <m:t>𝟗𝟕</m:t>
                    </m:r>
                  </m:oMath>
                </a14:m>
                <a:endParaRPr lang="en-IN" sz="2200" b="1"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A73151F-8DB4-7088-8BE5-8103B136B96B}"/>
                  </a:ext>
                </a:extLst>
              </p:cNvPr>
              <p:cNvSpPr txBox="1">
                <a:spLocks noRot="1" noChangeAspect="1" noMove="1" noResize="1" noEditPoints="1" noAdjustHandles="1" noChangeArrowheads="1" noChangeShapeType="1" noTextEdit="1"/>
              </p:cNvSpPr>
              <p:nvPr/>
            </p:nvSpPr>
            <p:spPr>
              <a:xfrm>
                <a:off x="692067" y="1498883"/>
                <a:ext cx="5805715" cy="539378"/>
              </a:xfrm>
              <a:prstGeom prst="rect">
                <a:avLst/>
              </a:prstGeom>
              <a:blipFill>
                <a:blip r:embed="rId3"/>
                <a:stretch>
                  <a:fillRect l="-1366" b="-2272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343FF8-425B-857A-73FA-6AD3CF941AC3}"/>
                  </a:ext>
                </a:extLst>
              </p:cNvPr>
              <p:cNvSpPr txBox="1"/>
              <p:nvPr/>
            </p:nvSpPr>
            <p:spPr>
              <a:xfrm>
                <a:off x="692067" y="2221218"/>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0.0</m:t>
                    </m:r>
                    <m:r>
                      <a:rPr lang="en-IN" sz="2200" b="0" i="0" smtClean="0">
                        <a:latin typeface="Cambria Math" panose="02040503050406030204" pitchFamily="18" charset="0"/>
                      </a:rPr>
                      <m:t>192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0343FF8-425B-857A-73FA-6AD3CF941AC3}"/>
                  </a:ext>
                </a:extLst>
              </p:cNvPr>
              <p:cNvSpPr txBox="1">
                <a:spLocks noRot="1" noChangeAspect="1" noMove="1" noResize="1" noEditPoints="1" noAdjustHandles="1" noChangeArrowheads="1" noChangeShapeType="1" noTextEdit="1"/>
              </p:cNvSpPr>
              <p:nvPr/>
            </p:nvSpPr>
            <p:spPr>
              <a:xfrm>
                <a:off x="692067" y="2221218"/>
                <a:ext cx="5805715" cy="539378"/>
              </a:xfrm>
              <a:prstGeom prst="rect">
                <a:avLst/>
              </a:prstGeom>
              <a:blipFill>
                <a:blip r:embed="rId4"/>
                <a:stretch>
                  <a:fillRect l="-1366" b="-22472"/>
                </a:stretch>
              </a:blipFill>
            </p:spPr>
            <p:txBody>
              <a:bodyPr/>
              <a:lstStyle/>
              <a:p>
                <a:r>
                  <a:rPr lang="en-IN">
                    <a:noFill/>
                  </a:rPr>
                  <a:t> </a:t>
                </a:r>
              </a:p>
            </p:txBody>
          </p:sp>
        </mc:Fallback>
      </mc:AlternateContent>
      <p:graphicFrame>
        <p:nvGraphicFramePr>
          <p:cNvPr id="7" name="Table 6">
            <a:extLst>
              <a:ext uri="{FF2B5EF4-FFF2-40B4-BE49-F238E27FC236}">
                <a16:creationId xmlns:a16="http://schemas.microsoft.com/office/drawing/2014/main" id="{4A6039BC-AF69-CC7C-6921-99EE2C4F30CD}"/>
              </a:ext>
            </a:extLst>
          </p:cNvPr>
          <p:cNvGraphicFramePr>
            <a:graphicFrameLocks noGrp="1"/>
          </p:cNvGraphicFramePr>
          <p:nvPr>
            <p:extLst>
              <p:ext uri="{D42A27DB-BD31-4B8C-83A1-F6EECF244321}">
                <p14:modId xmlns:p14="http://schemas.microsoft.com/office/powerpoint/2010/main" val="856177152"/>
              </p:ext>
            </p:extLst>
          </p:nvPr>
        </p:nvGraphicFramePr>
        <p:xfrm>
          <a:off x="4873043" y="485144"/>
          <a:ext cx="6626889" cy="3926435"/>
        </p:xfrm>
        <a:graphic>
          <a:graphicData uri="http://schemas.openxmlformats.org/drawingml/2006/table">
            <a:tbl>
              <a:tblPr>
                <a:tableStyleId>{5C22544A-7EE6-4342-B048-85BDC9FD1C3A}</a:tableStyleId>
              </a:tblPr>
              <a:tblGrid>
                <a:gridCol w="1010615">
                  <a:extLst>
                    <a:ext uri="{9D8B030D-6E8A-4147-A177-3AD203B41FA5}">
                      <a16:colId xmlns:a16="http://schemas.microsoft.com/office/drawing/2014/main" val="2609252281"/>
                    </a:ext>
                  </a:extLst>
                </a:gridCol>
                <a:gridCol w="1305374">
                  <a:extLst>
                    <a:ext uri="{9D8B030D-6E8A-4147-A177-3AD203B41FA5}">
                      <a16:colId xmlns:a16="http://schemas.microsoft.com/office/drawing/2014/main" val="242044212"/>
                    </a:ext>
                  </a:extLst>
                </a:gridCol>
                <a:gridCol w="1310640">
                  <a:extLst>
                    <a:ext uri="{9D8B030D-6E8A-4147-A177-3AD203B41FA5}">
                      <a16:colId xmlns:a16="http://schemas.microsoft.com/office/drawing/2014/main" val="4118292940"/>
                    </a:ext>
                  </a:extLst>
                </a:gridCol>
                <a:gridCol w="1310640">
                  <a:extLst>
                    <a:ext uri="{9D8B030D-6E8A-4147-A177-3AD203B41FA5}">
                      <a16:colId xmlns:a16="http://schemas.microsoft.com/office/drawing/2014/main" val="3028034284"/>
                    </a:ext>
                  </a:extLst>
                </a:gridCol>
                <a:gridCol w="1689620">
                  <a:extLst>
                    <a:ext uri="{9D8B030D-6E8A-4147-A177-3AD203B41FA5}">
                      <a16:colId xmlns:a16="http://schemas.microsoft.com/office/drawing/2014/main" val="348572760"/>
                    </a:ext>
                  </a:extLst>
                </a:gridCol>
              </a:tblGrid>
              <a:tr h="859745">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Day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Temp</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highlight>
                            <a:srgbClr val="FFFF00"/>
                          </a:highlight>
                          <a:latin typeface="Times New Roman" panose="02020603050405020304" pitchFamily="18" charset="0"/>
                          <a:cs typeface="Times New Roman" panose="02020603050405020304" pitchFamily="18" charset="0"/>
                        </a:rPr>
                        <a:t>Humidity</a:t>
                      </a:r>
                      <a:endParaRPr lang="en-IN" sz="20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Wind</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Play Tennis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61333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Hot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High</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Weak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70699410"/>
                  </a:ext>
                </a:extLst>
              </a:tr>
              <a:tr h="61333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Hot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High</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Strong</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highlight>
                            <a:srgbClr val="FFFF00"/>
                          </a:highlight>
                          <a:latin typeface="Times New Roman" panose="02020603050405020304" pitchFamily="18" charset="0"/>
                          <a:cs typeface="Times New Roman" panose="02020603050405020304" pitchFamily="18" charset="0"/>
                        </a:rPr>
                        <a:t>No</a:t>
                      </a:r>
                      <a:endParaRPr lang="en-IN" sz="20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762931242"/>
                  </a:ext>
                </a:extLst>
              </a:tr>
              <a:tr h="613338">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Day 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Mild</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High</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Weak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988188410"/>
                  </a:ext>
                </a:extLst>
              </a:tr>
              <a:tr h="613338">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Day 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Cool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Normal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613338">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Day 11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Normal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Strong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bl>
          </a:graphicData>
        </a:graphic>
      </p:graphicFrame>
    </p:spTree>
    <p:extLst>
      <p:ext uri="{BB962C8B-B14F-4D97-AF65-F5344CB8AC3E}">
        <p14:creationId xmlns:p14="http://schemas.microsoft.com/office/powerpoint/2010/main" val="231414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BE711297-A118-CBF1-EDB9-0E40DD3A97D8}"/>
              </a:ext>
            </a:extLst>
          </p:cNvPr>
          <p:cNvGrpSpPr/>
          <p:nvPr/>
        </p:nvGrpSpPr>
        <p:grpSpPr>
          <a:xfrm>
            <a:off x="3971104" y="0"/>
            <a:ext cx="8220896" cy="5797609"/>
            <a:chOff x="3971104" y="0"/>
            <a:chExt cx="8220896" cy="5797609"/>
          </a:xfrm>
        </p:grpSpPr>
        <p:sp>
          <p:nvSpPr>
            <p:cNvPr id="23" name="TextBox 22">
              <a:extLst>
                <a:ext uri="{FF2B5EF4-FFF2-40B4-BE49-F238E27FC236}">
                  <a16:creationId xmlns:a16="http://schemas.microsoft.com/office/drawing/2014/main" id="{521EA278-C357-ABE9-3254-4B6E7FC770C3}"/>
                </a:ext>
              </a:extLst>
            </p:cNvPr>
            <p:cNvSpPr txBox="1"/>
            <p:nvPr/>
          </p:nvSpPr>
          <p:spPr>
            <a:xfrm>
              <a:off x="9236024" y="0"/>
              <a:ext cx="111799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[+9, -5]</a:t>
              </a:r>
            </a:p>
          </p:txBody>
        </p:sp>
        <p:cxnSp>
          <p:nvCxnSpPr>
            <p:cNvPr id="34" name="Straight Connector 33">
              <a:extLst>
                <a:ext uri="{FF2B5EF4-FFF2-40B4-BE49-F238E27FC236}">
                  <a16:creationId xmlns:a16="http://schemas.microsoft.com/office/drawing/2014/main" id="{5AC3F28B-9615-4270-7DCD-2DD356D99F46}"/>
                </a:ext>
              </a:extLst>
            </p:cNvPr>
            <p:cNvCxnSpPr>
              <a:cxnSpLocks/>
              <a:endCxn id="29" idx="7"/>
            </p:cNvCxnSpPr>
            <p:nvPr/>
          </p:nvCxnSpPr>
          <p:spPr>
            <a:xfrm flipH="1">
              <a:off x="5894823" y="3370648"/>
              <a:ext cx="1000469" cy="796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60D9F8-2370-2A5F-C554-CEF05B74BD4D}"/>
                </a:ext>
              </a:extLst>
            </p:cNvPr>
            <p:cNvCxnSpPr>
              <a:cxnSpLocks/>
              <a:stCxn id="29" idx="3"/>
            </p:cNvCxnSpPr>
            <p:nvPr/>
          </p:nvCxnSpPr>
          <p:spPr>
            <a:xfrm flipH="1">
              <a:off x="4469020" y="4647786"/>
              <a:ext cx="856460" cy="632347"/>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C92BE7A2-34D9-50CC-452D-018376D4F413}"/>
                </a:ext>
              </a:extLst>
            </p:cNvPr>
            <p:cNvGrpSpPr/>
            <p:nvPr/>
          </p:nvGrpSpPr>
          <p:grpSpPr>
            <a:xfrm>
              <a:off x="7817854" y="345382"/>
              <a:ext cx="4374146" cy="3681679"/>
              <a:chOff x="6647541" y="796375"/>
              <a:chExt cx="4542968" cy="4391354"/>
            </a:xfrm>
          </p:grpSpPr>
          <p:sp>
            <p:nvSpPr>
              <p:cNvPr id="9" name="Oval 8">
                <a:extLst>
                  <a:ext uri="{FF2B5EF4-FFF2-40B4-BE49-F238E27FC236}">
                    <a16:creationId xmlns:a16="http://schemas.microsoft.com/office/drawing/2014/main" id="{F8CD6E9F-1ED7-F9DE-7B7B-87C4478FE4DE}"/>
                  </a:ext>
                </a:extLst>
              </p:cNvPr>
              <p:cNvSpPr/>
              <p:nvPr/>
            </p:nvSpPr>
            <p:spPr>
              <a:xfrm>
                <a:off x="7997370" y="796375"/>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E64404C-7BEE-32A1-7FAC-CE4630911205}"/>
                  </a:ext>
                </a:extLst>
              </p:cNvPr>
              <p:cNvSpPr txBox="1"/>
              <p:nvPr/>
            </p:nvSpPr>
            <p:spPr>
              <a:xfrm>
                <a:off x="8127591" y="1119603"/>
                <a:ext cx="1161143"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Weather</a:t>
                </a:r>
                <a:endParaRPr lang="en-IN"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B4FC99FD-BAB3-B8D0-0FF1-A2E479E9E64E}"/>
                  </a:ext>
                </a:extLst>
              </p:cNvPr>
              <p:cNvSpPr/>
              <p:nvPr/>
            </p:nvSpPr>
            <p:spPr>
              <a:xfrm>
                <a:off x="8251368" y="2369170"/>
                <a:ext cx="1161143" cy="83554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BC515D09-AC7B-73F5-FB0B-155BBE2796BC}"/>
                  </a:ext>
                </a:extLst>
              </p:cNvPr>
              <p:cNvSpPr/>
              <p:nvPr/>
            </p:nvSpPr>
            <p:spPr>
              <a:xfrm>
                <a:off x="6647541" y="2118056"/>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3C73FF6E-60E5-D84A-70D7-F5AC5F44DC8E}"/>
                  </a:ext>
                </a:extLst>
              </p:cNvPr>
              <p:cNvSpPr/>
              <p:nvPr/>
            </p:nvSpPr>
            <p:spPr>
              <a:xfrm>
                <a:off x="9855195" y="2118056"/>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B7FBA4A-9599-5A4E-5EE3-036D0BC50ABB}"/>
                  </a:ext>
                </a:extLst>
              </p:cNvPr>
              <p:cNvSpPr txBox="1"/>
              <p:nvPr/>
            </p:nvSpPr>
            <p:spPr>
              <a:xfrm>
                <a:off x="6792684" y="2449240"/>
                <a:ext cx="1016000"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Sunny</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63168DD-5331-54FC-F0B9-3D18D7603AA3}"/>
                  </a:ext>
                </a:extLst>
              </p:cNvPr>
              <p:cNvSpPr txBox="1"/>
              <p:nvPr/>
            </p:nvSpPr>
            <p:spPr>
              <a:xfrm>
                <a:off x="8292275" y="2512720"/>
                <a:ext cx="1172522"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Overcast</a:t>
                </a:r>
              </a:p>
            </p:txBody>
          </p:sp>
          <p:sp>
            <p:nvSpPr>
              <p:cNvPr id="16" name="TextBox 15">
                <a:extLst>
                  <a:ext uri="{FF2B5EF4-FFF2-40B4-BE49-F238E27FC236}">
                    <a16:creationId xmlns:a16="http://schemas.microsoft.com/office/drawing/2014/main" id="{E53382E9-80E3-FE3F-A965-9421660CFE46}"/>
                  </a:ext>
                </a:extLst>
              </p:cNvPr>
              <p:cNvSpPr txBox="1"/>
              <p:nvPr/>
            </p:nvSpPr>
            <p:spPr>
              <a:xfrm>
                <a:off x="10174509" y="2446992"/>
                <a:ext cx="1016000"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Rain</a:t>
                </a:r>
                <a:endParaRPr lang="en-IN" sz="2000"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9708D442-107D-4604-42E1-FBB58D00933E}"/>
                  </a:ext>
                </a:extLst>
              </p:cNvPr>
              <p:cNvCxnSpPr>
                <a:stCxn id="9" idx="3"/>
                <a:endCxn id="12" idx="7"/>
              </p:cNvCxnSpPr>
              <p:nvPr/>
            </p:nvCxnSpPr>
            <p:spPr>
              <a:xfrm flipH="1">
                <a:off x="7638639" y="1677605"/>
                <a:ext cx="528776" cy="59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057F0B-860C-8B7E-B8F4-01BB3B32BF13}"/>
                  </a:ext>
                </a:extLst>
              </p:cNvPr>
              <p:cNvCxnSpPr>
                <a:stCxn id="9" idx="5"/>
                <a:endCxn id="13" idx="1"/>
              </p:cNvCxnSpPr>
              <p:nvPr/>
            </p:nvCxnSpPr>
            <p:spPr>
              <a:xfrm>
                <a:off x="8988468" y="1677605"/>
                <a:ext cx="1036772" cy="59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C53368-02C8-8150-DB63-73E12B9004E0}"/>
                  </a:ext>
                </a:extLst>
              </p:cNvPr>
              <p:cNvCxnSpPr>
                <a:cxnSpLocks/>
              </p:cNvCxnSpPr>
              <p:nvPr/>
            </p:nvCxnSpPr>
            <p:spPr>
              <a:xfrm>
                <a:off x="8691502" y="1824208"/>
                <a:ext cx="123777" cy="56409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Diamond 19">
                <a:extLst>
                  <a:ext uri="{FF2B5EF4-FFF2-40B4-BE49-F238E27FC236}">
                    <a16:creationId xmlns:a16="http://schemas.microsoft.com/office/drawing/2014/main" id="{B796BF9D-A38E-5E38-DDF5-2E8E2533D79E}"/>
                  </a:ext>
                </a:extLst>
              </p:cNvPr>
              <p:cNvSpPr/>
              <p:nvPr/>
            </p:nvSpPr>
            <p:spPr>
              <a:xfrm>
                <a:off x="8167415" y="4254005"/>
                <a:ext cx="1297381" cy="933724"/>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8FBF8DA-022D-2A4E-1A8B-7A69A04F579E}"/>
                  </a:ext>
                </a:extLst>
              </p:cNvPr>
              <p:cNvSpPr txBox="1"/>
              <p:nvPr/>
            </p:nvSpPr>
            <p:spPr>
              <a:xfrm>
                <a:off x="8294910" y="4478715"/>
                <a:ext cx="1074057"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cxnSp>
            <p:nvCxnSpPr>
              <p:cNvPr id="22" name="Straight Connector 21">
                <a:extLst>
                  <a:ext uri="{FF2B5EF4-FFF2-40B4-BE49-F238E27FC236}">
                    <a16:creationId xmlns:a16="http://schemas.microsoft.com/office/drawing/2014/main" id="{C8FE9934-C0C5-B6FD-B783-1906185CF23E}"/>
                  </a:ext>
                </a:extLst>
              </p:cNvPr>
              <p:cNvCxnSpPr>
                <a:cxnSpLocks/>
                <a:stCxn id="11" idx="4"/>
              </p:cNvCxnSpPr>
              <p:nvPr/>
            </p:nvCxnSpPr>
            <p:spPr>
              <a:xfrm flipH="1">
                <a:off x="8831939" y="3204718"/>
                <a:ext cx="1" cy="1076997"/>
              </a:xfrm>
              <a:prstGeom prst="line">
                <a:avLst/>
              </a:prstGeom>
              <a:ln w="25400" cmpd="sng"/>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B774D04A-541F-97FC-F2C6-D852C68C3E41}"/>
                </a:ext>
              </a:extLst>
            </p:cNvPr>
            <p:cNvSpPr txBox="1"/>
            <p:nvPr/>
          </p:nvSpPr>
          <p:spPr>
            <a:xfrm>
              <a:off x="7917222" y="990360"/>
              <a:ext cx="898366"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[+2, -3]</a:t>
              </a:r>
              <a:endParaRPr lang="en-IN" dirty="0"/>
            </a:p>
          </p:txBody>
        </p:sp>
        <p:sp>
          <p:nvSpPr>
            <p:cNvPr id="25" name="TextBox 24">
              <a:extLst>
                <a:ext uri="{FF2B5EF4-FFF2-40B4-BE49-F238E27FC236}">
                  <a16:creationId xmlns:a16="http://schemas.microsoft.com/office/drawing/2014/main" id="{821E4736-B093-50AD-AD3E-A345D15FD318}"/>
                </a:ext>
              </a:extLst>
            </p:cNvPr>
            <p:cNvSpPr txBox="1"/>
            <p:nvPr/>
          </p:nvSpPr>
          <p:spPr>
            <a:xfrm>
              <a:off x="9380647" y="1320824"/>
              <a:ext cx="1373988"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[+4, -0]</a:t>
              </a:r>
              <a:endParaRPr lang="en-IN" dirty="0"/>
            </a:p>
          </p:txBody>
        </p:sp>
        <p:sp>
          <p:nvSpPr>
            <p:cNvPr id="26" name="TextBox 25">
              <a:extLst>
                <a:ext uri="{FF2B5EF4-FFF2-40B4-BE49-F238E27FC236}">
                  <a16:creationId xmlns:a16="http://schemas.microsoft.com/office/drawing/2014/main" id="{3AD00DF8-C7D9-589F-B256-2E8440C46693}"/>
                </a:ext>
              </a:extLst>
            </p:cNvPr>
            <p:cNvSpPr txBox="1"/>
            <p:nvPr/>
          </p:nvSpPr>
          <p:spPr>
            <a:xfrm>
              <a:off x="11160038" y="1048639"/>
              <a:ext cx="978244"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 -2]</a:t>
              </a:r>
              <a:endParaRPr lang="en-IN" dirty="0"/>
            </a:p>
          </p:txBody>
        </p:sp>
        <p:sp>
          <p:nvSpPr>
            <p:cNvPr id="29" name="Oval 28">
              <a:extLst>
                <a:ext uri="{FF2B5EF4-FFF2-40B4-BE49-F238E27FC236}">
                  <a16:creationId xmlns:a16="http://schemas.microsoft.com/office/drawing/2014/main" id="{8FC82BBC-D1CF-45AD-16F6-05270F05C30F}"/>
                </a:ext>
              </a:extLst>
            </p:cNvPr>
            <p:cNvSpPr/>
            <p:nvPr/>
          </p:nvSpPr>
          <p:spPr>
            <a:xfrm>
              <a:off x="5207565" y="4067823"/>
              <a:ext cx="805173" cy="6794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67F1C299-7A35-22D2-5FA5-81565ED6851A}"/>
                </a:ext>
              </a:extLst>
            </p:cNvPr>
            <p:cNvSpPr/>
            <p:nvPr/>
          </p:nvSpPr>
          <p:spPr>
            <a:xfrm>
              <a:off x="6699996" y="4067823"/>
              <a:ext cx="982212" cy="6010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AAB8EBFE-4E73-E96E-B7AE-D9DC6CE400D5}"/>
                </a:ext>
              </a:extLst>
            </p:cNvPr>
            <p:cNvSpPr txBox="1"/>
            <p:nvPr/>
          </p:nvSpPr>
          <p:spPr>
            <a:xfrm>
              <a:off x="5264142" y="4218067"/>
              <a:ext cx="692018"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High</a:t>
              </a:r>
              <a:endParaRPr lang="en-IN" sz="2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13478B96-EC4D-0AF9-BC13-EC9230D5E123}"/>
                </a:ext>
              </a:extLst>
            </p:cNvPr>
            <p:cNvSpPr txBox="1"/>
            <p:nvPr/>
          </p:nvSpPr>
          <p:spPr>
            <a:xfrm>
              <a:off x="6751283" y="4193566"/>
              <a:ext cx="978244"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Normal</a:t>
              </a:r>
              <a:endParaRPr lang="en-IN" sz="2000" dirty="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D18B9CAB-0CBC-82BF-6432-809155773C16}"/>
                </a:ext>
              </a:extLst>
            </p:cNvPr>
            <p:cNvCxnSpPr>
              <a:cxnSpLocks/>
            </p:cNvCxnSpPr>
            <p:nvPr/>
          </p:nvCxnSpPr>
          <p:spPr>
            <a:xfrm>
              <a:off x="7212667" y="3432287"/>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97981CB7-E36F-22AF-B28D-EE5B02558B57}"/>
                </a:ext>
              </a:extLst>
            </p:cNvPr>
            <p:cNvSpPr/>
            <p:nvPr/>
          </p:nvSpPr>
          <p:spPr>
            <a:xfrm>
              <a:off x="4079102" y="5258231"/>
              <a:ext cx="818148" cy="539378"/>
            </a:xfrm>
            <a:prstGeom prst="diamond">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Diamond 41">
              <a:extLst>
                <a:ext uri="{FF2B5EF4-FFF2-40B4-BE49-F238E27FC236}">
                  <a16:creationId xmlns:a16="http://schemas.microsoft.com/office/drawing/2014/main" id="{FB8D115A-E21A-5FF9-E64D-E9D87FD87371}"/>
                </a:ext>
              </a:extLst>
            </p:cNvPr>
            <p:cNvSpPr/>
            <p:nvPr/>
          </p:nvSpPr>
          <p:spPr>
            <a:xfrm>
              <a:off x="6765986" y="5258231"/>
              <a:ext cx="818148" cy="539378"/>
            </a:xfrm>
            <a:prstGeom prst="diamond">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a:extLst>
                <a:ext uri="{FF2B5EF4-FFF2-40B4-BE49-F238E27FC236}">
                  <a16:creationId xmlns:a16="http://schemas.microsoft.com/office/drawing/2014/main" id="{4B97FAC8-6498-06E5-72BB-149E9F8ACC2A}"/>
                </a:ext>
              </a:extLst>
            </p:cNvPr>
            <p:cNvCxnSpPr>
              <a:cxnSpLocks/>
              <a:endCxn id="30" idx="4"/>
            </p:cNvCxnSpPr>
            <p:nvPr/>
          </p:nvCxnSpPr>
          <p:spPr>
            <a:xfrm flipV="1">
              <a:off x="7191102" y="4668915"/>
              <a:ext cx="0" cy="6362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68F372-EDC9-8907-0FA7-05086D3A82BC}"/>
                </a:ext>
              </a:extLst>
            </p:cNvPr>
            <p:cNvSpPr txBox="1"/>
            <p:nvPr/>
          </p:nvSpPr>
          <p:spPr>
            <a:xfrm>
              <a:off x="6706969" y="5351636"/>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sp>
          <p:nvSpPr>
            <p:cNvPr id="51" name="TextBox 50">
              <a:extLst>
                <a:ext uri="{FF2B5EF4-FFF2-40B4-BE49-F238E27FC236}">
                  <a16:creationId xmlns:a16="http://schemas.microsoft.com/office/drawing/2014/main" id="{A936D7AE-1896-7793-5D53-2E362DE0FDCA}"/>
                </a:ext>
              </a:extLst>
            </p:cNvPr>
            <p:cNvSpPr txBox="1"/>
            <p:nvPr/>
          </p:nvSpPr>
          <p:spPr>
            <a:xfrm>
              <a:off x="3971104" y="5319305"/>
              <a:ext cx="1034144"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No</a:t>
              </a:r>
            </a:p>
          </p:txBody>
        </p:sp>
        <p:sp>
          <p:nvSpPr>
            <p:cNvPr id="2" name="Oval 1">
              <a:extLst>
                <a:ext uri="{FF2B5EF4-FFF2-40B4-BE49-F238E27FC236}">
                  <a16:creationId xmlns:a16="http://schemas.microsoft.com/office/drawing/2014/main" id="{B35FA66F-F41E-6066-98A5-D7B90498F9BD}"/>
                </a:ext>
              </a:extLst>
            </p:cNvPr>
            <p:cNvSpPr/>
            <p:nvPr/>
          </p:nvSpPr>
          <p:spPr>
            <a:xfrm>
              <a:off x="6641816" y="2632319"/>
              <a:ext cx="1099297" cy="79668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D677FBD8-53E8-CB1D-D3D6-959ED6021046}"/>
                </a:ext>
              </a:extLst>
            </p:cNvPr>
            <p:cNvCxnSpPr/>
            <p:nvPr/>
          </p:nvCxnSpPr>
          <p:spPr>
            <a:xfrm flipH="1">
              <a:off x="7408096" y="2164810"/>
              <a:ext cx="509126" cy="4960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D6C6ABB-3383-04C5-24F4-887C68DBCF72}"/>
                </a:ext>
              </a:extLst>
            </p:cNvPr>
            <p:cNvSpPr txBox="1"/>
            <p:nvPr/>
          </p:nvSpPr>
          <p:spPr>
            <a:xfrm>
              <a:off x="6641816" y="2829974"/>
              <a:ext cx="1176038"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Humidity</a:t>
              </a:r>
              <a:endParaRPr lang="en-IN" sz="2000" dirty="0">
                <a:latin typeface="Times New Roman" panose="02020603050405020304" pitchFamily="18" charset="0"/>
                <a:cs typeface="Times New Roman" panose="02020603050405020304" pitchFamily="18" charset="0"/>
              </a:endParaRPr>
            </a:p>
          </p:txBody>
        </p:sp>
      </p:grpSp>
      <p:graphicFrame>
        <p:nvGraphicFramePr>
          <p:cNvPr id="37" name="Table 36">
            <a:extLst>
              <a:ext uri="{FF2B5EF4-FFF2-40B4-BE49-F238E27FC236}">
                <a16:creationId xmlns:a16="http://schemas.microsoft.com/office/drawing/2014/main" id="{04750D60-0B06-C013-3611-65232E472F36}"/>
              </a:ext>
            </a:extLst>
          </p:cNvPr>
          <p:cNvGraphicFramePr>
            <a:graphicFrameLocks noGrp="1"/>
          </p:cNvGraphicFramePr>
          <p:nvPr>
            <p:extLst>
              <p:ext uri="{D42A27DB-BD31-4B8C-83A1-F6EECF244321}">
                <p14:modId xmlns:p14="http://schemas.microsoft.com/office/powerpoint/2010/main" val="2958089983"/>
              </p:ext>
            </p:extLst>
          </p:nvPr>
        </p:nvGraphicFramePr>
        <p:xfrm>
          <a:off x="156675" y="0"/>
          <a:ext cx="6366638" cy="3428999"/>
        </p:xfrm>
        <a:graphic>
          <a:graphicData uri="http://schemas.openxmlformats.org/drawingml/2006/table">
            <a:tbl>
              <a:tblPr>
                <a:tableStyleId>{5C22544A-7EE6-4342-B048-85BDC9FD1C3A}</a:tableStyleId>
              </a:tblPr>
              <a:tblGrid>
                <a:gridCol w="970926">
                  <a:extLst>
                    <a:ext uri="{9D8B030D-6E8A-4147-A177-3AD203B41FA5}">
                      <a16:colId xmlns:a16="http://schemas.microsoft.com/office/drawing/2014/main" val="2609252281"/>
                    </a:ext>
                  </a:extLst>
                </a:gridCol>
                <a:gridCol w="1254109">
                  <a:extLst>
                    <a:ext uri="{9D8B030D-6E8A-4147-A177-3AD203B41FA5}">
                      <a16:colId xmlns:a16="http://schemas.microsoft.com/office/drawing/2014/main" val="242044212"/>
                    </a:ext>
                  </a:extLst>
                </a:gridCol>
                <a:gridCol w="1259169">
                  <a:extLst>
                    <a:ext uri="{9D8B030D-6E8A-4147-A177-3AD203B41FA5}">
                      <a16:colId xmlns:a16="http://schemas.microsoft.com/office/drawing/2014/main" val="4118292940"/>
                    </a:ext>
                  </a:extLst>
                </a:gridCol>
                <a:gridCol w="1259169">
                  <a:extLst>
                    <a:ext uri="{9D8B030D-6E8A-4147-A177-3AD203B41FA5}">
                      <a16:colId xmlns:a16="http://schemas.microsoft.com/office/drawing/2014/main" val="3028034284"/>
                    </a:ext>
                  </a:extLst>
                </a:gridCol>
                <a:gridCol w="1623265">
                  <a:extLst>
                    <a:ext uri="{9D8B030D-6E8A-4147-A177-3AD203B41FA5}">
                      <a16:colId xmlns:a16="http://schemas.microsoft.com/office/drawing/2014/main" val="348572760"/>
                    </a:ext>
                  </a:extLst>
                </a:gridCol>
              </a:tblGrid>
              <a:tr h="750824">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Day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Temp</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Humidity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Wind</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Play Tennis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53563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Hot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High</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Weak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70699410"/>
                  </a:ext>
                </a:extLst>
              </a:tr>
              <a:tr h="53563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Hot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Strong</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762931242"/>
                  </a:ext>
                </a:extLst>
              </a:tr>
              <a:tr h="535635">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Day 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Mild</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Weak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988188410"/>
                  </a:ext>
                </a:extLst>
              </a:tr>
              <a:tr h="535635">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Day 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Cool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Normal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535635">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Day 11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Normal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Strong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bl>
          </a:graphicData>
        </a:graphic>
      </p:graphicFrame>
    </p:spTree>
    <p:extLst>
      <p:ext uri="{BB962C8B-B14F-4D97-AF65-F5344CB8AC3E}">
        <p14:creationId xmlns:p14="http://schemas.microsoft.com/office/powerpoint/2010/main" val="137536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DD9343-020C-F772-2311-E019D61A784B}"/>
              </a:ext>
            </a:extLst>
          </p:cNvPr>
          <p:cNvGraphicFramePr>
            <a:graphicFrameLocks noGrp="1"/>
          </p:cNvGraphicFramePr>
          <p:nvPr>
            <p:extLst>
              <p:ext uri="{D42A27DB-BD31-4B8C-83A1-F6EECF244321}">
                <p14:modId xmlns:p14="http://schemas.microsoft.com/office/powerpoint/2010/main" val="16030349"/>
              </p:ext>
            </p:extLst>
          </p:nvPr>
        </p:nvGraphicFramePr>
        <p:xfrm>
          <a:off x="1998354" y="1135471"/>
          <a:ext cx="7626788" cy="3019434"/>
        </p:xfrm>
        <a:graphic>
          <a:graphicData uri="http://schemas.openxmlformats.org/drawingml/2006/table">
            <a:tbl>
              <a:tblPr>
                <a:tableStyleId>{5C22544A-7EE6-4342-B048-85BDC9FD1C3A}</a:tableStyleId>
              </a:tblPr>
              <a:tblGrid>
                <a:gridCol w="1163101">
                  <a:extLst>
                    <a:ext uri="{9D8B030D-6E8A-4147-A177-3AD203B41FA5}">
                      <a16:colId xmlns:a16="http://schemas.microsoft.com/office/drawing/2014/main" val="2609252281"/>
                    </a:ext>
                  </a:extLst>
                </a:gridCol>
                <a:gridCol w="1502337">
                  <a:extLst>
                    <a:ext uri="{9D8B030D-6E8A-4147-A177-3AD203B41FA5}">
                      <a16:colId xmlns:a16="http://schemas.microsoft.com/office/drawing/2014/main" val="242044212"/>
                    </a:ext>
                  </a:extLst>
                </a:gridCol>
                <a:gridCol w="1508396">
                  <a:extLst>
                    <a:ext uri="{9D8B030D-6E8A-4147-A177-3AD203B41FA5}">
                      <a16:colId xmlns:a16="http://schemas.microsoft.com/office/drawing/2014/main" val="4118292940"/>
                    </a:ext>
                  </a:extLst>
                </a:gridCol>
                <a:gridCol w="1508396">
                  <a:extLst>
                    <a:ext uri="{9D8B030D-6E8A-4147-A177-3AD203B41FA5}">
                      <a16:colId xmlns:a16="http://schemas.microsoft.com/office/drawing/2014/main" val="3028034284"/>
                    </a:ext>
                  </a:extLst>
                </a:gridCol>
                <a:gridCol w="1944558">
                  <a:extLst>
                    <a:ext uri="{9D8B030D-6E8A-4147-A177-3AD203B41FA5}">
                      <a16:colId xmlns:a16="http://schemas.microsoft.com/office/drawing/2014/main" val="348572760"/>
                    </a:ext>
                  </a:extLst>
                </a:gridCol>
              </a:tblGrid>
              <a:tr h="503239">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Day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Temp</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Humidity</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Wind</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Play Tennis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Weak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Strong</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12051140"/>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Mild</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Weak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965084820"/>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Strong</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575065215"/>
                  </a:ext>
                </a:extLst>
              </a:tr>
            </a:tbl>
          </a:graphicData>
        </a:graphic>
      </p:graphicFrame>
      <p:sp>
        <p:nvSpPr>
          <p:cNvPr id="4" name="TextBox 3">
            <a:extLst>
              <a:ext uri="{FF2B5EF4-FFF2-40B4-BE49-F238E27FC236}">
                <a16:creationId xmlns:a16="http://schemas.microsoft.com/office/drawing/2014/main" id="{9F41043D-0E90-3C09-3481-C9ADFC0188A3}"/>
              </a:ext>
            </a:extLst>
          </p:cNvPr>
          <p:cNvSpPr txBox="1"/>
          <p:nvPr/>
        </p:nvSpPr>
        <p:spPr>
          <a:xfrm>
            <a:off x="4621238" y="356947"/>
            <a:ext cx="609834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Example: ID3 Algorithm</a:t>
            </a:r>
          </a:p>
        </p:txBody>
      </p:sp>
    </p:spTree>
    <p:extLst>
      <p:ext uri="{BB962C8B-B14F-4D97-AF65-F5344CB8AC3E}">
        <p14:creationId xmlns:p14="http://schemas.microsoft.com/office/powerpoint/2010/main" val="102968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37E62-3D7D-C1E9-810F-41E1A6D57570}"/>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Temp</a:t>
            </a:r>
          </a:p>
        </p:txBody>
      </p:sp>
      <p:sp>
        <p:nvSpPr>
          <p:cNvPr id="3" name="TextBox 2">
            <a:extLst>
              <a:ext uri="{FF2B5EF4-FFF2-40B4-BE49-F238E27FC236}">
                <a16:creationId xmlns:a16="http://schemas.microsoft.com/office/drawing/2014/main" id="{A802CF90-82F1-04BF-C5D0-E3F97DA578AA}"/>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(Temp) = Hot, Mild, Cool</a:t>
            </a:r>
          </a:p>
        </p:txBody>
      </p:sp>
      <p:sp>
        <p:nvSpPr>
          <p:cNvPr id="4" name="TextBox 3">
            <a:extLst>
              <a:ext uri="{FF2B5EF4-FFF2-40B4-BE49-F238E27FC236}">
                <a16:creationId xmlns:a16="http://schemas.microsoft.com/office/drawing/2014/main" id="{C74D482B-0934-6577-2600-16B18BF733CB}"/>
              </a:ext>
            </a:extLst>
          </p:cNvPr>
          <p:cNvSpPr txBox="1"/>
          <p:nvPr/>
        </p:nvSpPr>
        <p:spPr>
          <a:xfrm>
            <a:off x="872836" y="149357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[+3, -2]</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E50227-C148-9A8D-210B-87178AC5ECA9}"/>
                  </a:ext>
                </a:extLst>
              </p:cNvPr>
              <p:cNvSpPr txBox="1"/>
              <p:nvPr/>
            </p:nvSpPr>
            <p:spPr>
              <a:xfrm>
                <a:off x="5223164" y="1372905"/>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3E50227-C148-9A8D-210B-87178AC5ECA9}"/>
                  </a:ext>
                </a:extLst>
              </p:cNvPr>
              <p:cNvSpPr txBox="1">
                <a:spLocks noRot="1" noChangeAspect="1" noMove="1" noResize="1" noEditPoints="1" noAdjustHandles="1" noChangeArrowheads="1" noChangeShapeType="1" noTextEdit="1"/>
              </p:cNvSpPr>
              <p:nvPr/>
            </p:nvSpPr>
            <p:spPr>
              <a:xfrm>
                <a:off x="5223164" y="1372905"/>
                <a:ext cx="6096000" cy="573234"/>
              </a:xfrm>
              <a:prstGeom prst="rect">
                <a:avLst/>
              </a:prstGeom>
              <a:blipFill>
                <a:blip r:embed="rId2"/>
                <a:stretch>
                  <a:fillRect l="-1300" b="-851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171D9F95-CE4B-2604-01EE-CC94A250C940}"/>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[+0, -0]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742DF-02CD-B559-6298-395E98C20D09}"/>
                  </a:ext>
                </a:extLst>
              </p:cNvPr>
              <p:cNvSpPr txBox="1"/>
              <p:nvPr/>
            </p:nvSpPr>
            <p:spPr>
              <a:xfrm>
                <a:off x="5123838" y="2249216"/>
                <a:ext cx="6096000"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F1742DF-02CD-B559-6298-395E98C20D09}"/>
                  </a:ext>
                </a:extLst>
              </p:cNvPr>
              <p:cNvSpPr txBox="1">
                <a:spLocks noRot="1" noChangeAspect="1" noMove="1" noResize="1" noEditPoints="1" noAdjustHandles="1" noChangeArrowheads="1" noChangeShapeType="1" noTextEdit="1"/>
              </p:cNvSpPr>
              <p:nvPr/>
            </p:nvSpPr>
            <p:spPr>
              <a:xfrm>
                <a:off x="5123838" y="2249216"/>
                <a:ext cx="6096000" cy="430887"/>
              </a:xfrm>
              <a:prstGeom prst="rect">
                <a:avLst/>
              </a:prstGeom>
              <a:blipFill>
                <a:blip r:embed="rId3"/>
                <a:stretch>
                  <a:fillRect l="-1300" t="-9859" b="-26761"/>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EC351E-8BB4-D8DE-9B8E-E6C855C5706A}"/>
              </a:ext>
            </a:extLst>
          </p:cNvPr>
          <p:cNvSpPr txBox="1"/>
          <p:nvPr/>
        </p:nvSpPr>
        <p:spPr>
          <a:xfrm>
            <a:off x="872835" y="3074107"/>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[+2, -1]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5E22-52D8-39F9-D074-B53A672C62E4}"/>
                  </a:ext>
                </a:extLst>
              </p:cNvPr>
              <p:cNvSpPr txBox="1"/>
              <p:nvPr/>
            </p:nvSpPr>
            <p:spPr>
              <a:xfrm>
                <a:off x="5123838" y="2925495"/>
                <a:ext cx="6096000" cy="572849"/>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3</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3</m:t>
                        </m:r>
                      </m:den>
                    </m:f>
                    <m:r>
                      <a:rPr lang="en-IN" sz="2200" b="0" i="0" smtClean="0">
                        <a:latin typeface="Cambria Math" panose="02040503050406030204" pitchFamily="18" charset="0"/>
                      </a:rPr>
                      <m:t>=0.9183</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5C25E22-52D8-39F9-D074-B53A672C62E4}"/>
                  </a:ext>
                </a:extLst>
              </p:cNvPr>
              <p:cNvSpPr txBox="1">
                <a:spLocks noRot="1" noChangeAspect="1" noMove="1" noResize="1" noEditPoints="1" noAdjustHandles="1" noChangeArrowheads="1" noChangeShapeType="1" noTextEdit="1"/>
              </p:cNvSpPr>
              <p:nvPr/>
            </p:nvSpPr>
            <p:spPr>
              <a:xfrm>
                <a:off x="5123838" y="2925495"/>
                <a:ext cx="6096000" cy="572849"/>
              </a:xfrm>
              <a:prstGeom prst="rect">
                <a:avLst/>
              </a:prstGeom>
              <a:blipFill>
                <a:blip r:embed="rId4"/>
                <a:stretch>
                  <a:fillRect l="-1300" b="-7447"/>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C137D188-E1FD-419A-85AB-DFCBAA6D6BFC}"/>
              </a:ext>
            </a:extLst>
          </p:cNvPr>
          <p:cNvSpPr txBox="1"/>
          <p:nvPr/>
        </p:nvSpPr>
        <p:spPr>
          <a:xfrm>
            <a:off x="872834" y="375665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[+1, -1]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BD10D6-12C0-D716-F74F-8A9527D94452}"/>
                  </a:ext>
                </a:extLst>
              </p:cNvPr>
              <p:cNvSpPr txBox="1"/>
              <p:nvPr/>
            </p:nvSpPr>
            <p:spPr>
              <a:xfrm>
                <a:off x="5123838" y="3686887"/>
                <a:ext cx="6096000" cy="570413"/>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6BD10D6-12C0-D716-F74F-8A9527D94452}"/>
                  </a:ext>
                </a:extLst>
              </p:cNvPr>
              <p:cNvSpPr txBox="1">
                <a:spLocks noRot="1" noChangeAspect="1" noMove="1" noResize="1" noEditPoints="1" noAdjustHandles="1" noChangeArrowheads="1" noChangeShapeType="1" noTextEdit="1"/>
              </p:cNvSpPr>
              <p:nvPr/>
            </p:nvSpPr>
            <p:spPr>
              <a:xfrm>
                <a:off x="5123838" y="3686887"/>
                <a:ext cx="6096000" cy="570413"/>
              </a:xfrm>
              <a:prstGeom prst="rect">
                <a:avLst/>
              </a:prstGeom>
              <a:blipFill>
                <a:blip r:embed="rId5"/>
                <a:stretch>
                  <a:fillRect l="-1300" b="-86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6D3B8-842B-3435-3395-9A04EA75FB61}"/>
                  </a:ext>
                </a:extLst>
              </p:cNvPr>
              <p:cNvSpPr txBox="1"/>
              <p:nvPr/>
            </p:nvSpPr>
            <p:spPr>
              <a:xfrm>
                <a:off x="872834" y="4238077"/>
                <a:ext cx="11028219" cy="232352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Temp</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b="0" i="1" baseline="-25000" dirty="0" smtClean="0">
                        <a:latin typeface="Times New Roman" panose="02020603050405020304" pitchFamily="18" charset="0"/>
                        <a:cs typeface="Times New Roman" panose="02020603050405020304" pitchFamily="18" charset="0"/>
                      </a:rPr>
                      <m:t>Rain</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𝐻𝑜𝑡</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𝑀𝑖𝑙𝑑</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𝐶𝑜𝑜𝑙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a:rPr lang="en-IN" sz="2200" b="0" i="1" baseline="-25000" dirty="0" smtClean="0">
                        <a:latin typeface="Cambria Math" panose="02040503050406030204" pitchFamily="18" charset="0"/>
                        <a:cs typeface="Times New Roman" panose="02020603050405020304" pitchFamily="18" charset="0"/>
                      </a:rPr>
                      <m:t>𝑅𝑎𝑖𝑛</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𝐻𝑜𝑡</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𝑀𝑖𝑙𝑑</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𝐶𝑜𝑜𝑙</m:t>
                        </m:r>
                      </m:e>
                    </m:d>
                  </m:oMath>
                </a14:m>
                <a:endParaRPr lang="en-IN" sz="2200" b="0" i="1" baseline="-25000" dirty="0">
                  <a:latin typeface="Cambria Math" panose="02040503050406030204" pitchFamily="18" charset="0"/>
                </a:endParaRPr>
              </a:p>
              <a:p>
                <a:pPr>
                  <a:lnSpc>
                    <a:spcPct val="150000"/>
                  </a:lnSpc>
                </a:pPr>
                <a:r>
                  <a:rPr lang="en-IN" sz="2200" b="0" dirty="0"/>
                  <a:t>                         = 0.97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5</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0.</m:t>
                    </m:r>
                  </m:oMath>
                </a14:m>
                <a:r>
                  <a:rPr lang="en-IN" sz="2200" dirty="0"/>
                  <a:t>9183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1</m:t>
                    </m:r>
                    <m:r>
                      <a:rPr lang="en-IN" sz="2200" b="0" i="1" smtClean="0">
                        <a:latin typeface="Cambria Math" panose="02040503050406030204" pitchFamily="18" charset="0"/>
                      </a:rPr>
                      <m:t>.0=0.</m:t>
                    </m:r>
                    <m:r>
                      <a:rPr lang="en-IN" sz="2200" b="0" i="0" smtClean="0">
                        <a:latin typeface="Cambria Math" panose="02040503050406030204" pitchFamily="18" charset="0"/>
                      </a:rPr>
                      <m:t>0192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12B6D3B8-842B-3435-3395-9A04EA75FB61}"/>
                  </a:ext>
                </a:extLst>
              </p:cNvPr>
              <p:cNvSpPr txBox="1">
                <a:spLocks noRot="1" noChangeAspect="1" noMove="1" noResize="1" noEditPoints="1" noAdjustHandles="1" noChangeArrowheads="1" noChangeShapeType="1" noTextEdit="1"/>
              </p:cNvSpPr>
              <p:nvPr/>
            </p:nvSpPr>
            <p:spPr>
              <a:xfrm>
                <a:off x="872834" y="4238077"/>
                <a:ext cx="11028219" cy="2323521"/>
              </a:xfrm>
              <a:prstGeom prst="rect">
                <a:avLst/>
              </a:prstGeom>
              <a:blipFill>
                <a:blip r:embed="rId6"/>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val="3787383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37E62-3D7D-C1E9-810F-41E1A6D57570}"/>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Humidity</a:t>
            </a:r>
          </a:p>
        </p:txBody>
      </p:sp>
      <p:sp>
        <p:nvSpPr>
          <p:cNvPr id="3" name="TextBox 2">
            <a:extLst>
              <a:ext uri="{FF2B5EF4-FFF2-40B4-BE49-F238E27FC236}">
                <a16:creationId xmlns:a16="http://schemas.microsoft.com/office/drawing/2014/main" id="{A802CF90-82F1-04BF-C5D0-E3F97DA578AA}"/>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(Humidity) = High, Normal</a:t>
            </a:r>
          </a:p>
        </p:txBody>
      </p:sp>
      <p:sp>
        <p:nvSpPr>
          <p:cNvPr id="6" name="TextBox 5">
            <a:extLst>
              <a:ext uri="{FF2B5EF4-FFF2-40B4-BE49-F238E27FC236}">
                <a16:creationId xmlns:a16="http://schemas.microsoft.com/office/drawing/2014/main" id="{171D9F95-CE4B-2604-01EE-CC94A250C940}"/>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[+1, -1]</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742DF-02CD-B559-6298-395E98C20D09}"/>
                  </a:ext>
                </a:extLst>
              </p:cNvPr>
              <p:cNvSpPr txBox="1"/>
              <p:nvPr/>
            </p:nvSpPr>
            <p:spPr>
              <a:xfrm>
                <a:off x="5123838" y="2249216"/>
                <a:ext cx="6096000" cy="57214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F1742DF-02CD-B559-6298-395E98C20D09}"/>
                  </a:ext>
                </a:extLst>
              </p:cNvPr>
              <p:cNvSpPr txBox="1">
                <a:spLocks noRot="1" noChangeAspect="1" noMove="1" noResize="1" noEditPoints="1" noAdjustHandles="1" noChangeArrowheads="1" noChangeShapeType="1" noTextEdit="1"/>
              </p:cNvSpPr>
              <p:nvPr/>
            </p:nvSpPr>
            <p:spPr>
              <a:xfrm>
                <a:off x="5123838" y="2249216"/>
                <a:ext cx="6096000" cy="572144"/>
              </a:xfrm>
              <a:prstGeom prst="rect">
                <a:avLst/>
              </a:prstGeom>
              <a:blipFill>
                <a:blip r:embed="rId2"/>
                <a:stretch>
                  <a:fillRect l="-1300" b="-744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EC351E-8BB4-D8DE-9B8E-E6C855C5706A}"/>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[+2, -1]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5E22-52D8-39F9-D074-B53A672C62E4}"/>
                  </a:ext>
                </a:extLst>
              </p:cNvPr>
              <p:cNvSpPr txBox="1"/>
              <p:nvPr/>
            </p:nvSpPr>
            <p:spPr>
              <a:xfrm>
                <a:off x="5123838" y="3142670"/>
                <a:ext cx="6096000" cy="572849"/>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3</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3</m:t>
                        </m:r>
                      </m:den>
                    </m:f>
                    <m:r>
                      <a:rPr lang="en-IN" sz="2200" b="0" i="0" smtClean="0">
                        <a:latin typeface="Cambria Math" panose="02040503050406030204" pitchFamily="18" charset="0"/>
                      </a:rPr>
                      <m:t>=0.9183</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5C25E22-52D8-39F9-D074-B53A672C62E4}"/>
                  </a:ext>
                </a:extLst>
              </p:cNvPr>
              <p:cNvSpPr txBox="1">
                <a:spLocks noRot="1" noChangeAspect="1" noMove="1" noResize="1" noEditPoints="1" noAdjustHandles="1" noChangeArrowheads="1" noChangeShapeType="1" noTextEdit="1"/>
              </p:cNvSpPr>
              <p:nvPr/>
            </p:nvSpPr>
            <p:spPr>
              <a:xfrm>
                <a:off x="5123838" y="3142670"/>
                <a:ext cx="6096000" cy="572849"/>
              </a:xfrm>
              <a:prstGeom prst="rect">
                <a:avLst/>
              </a:prstGeom>
              <a:blipFill>
                <a:blip r:embed="rId3"/>
                <a:stretch>
                  <a:fillRect l="-1300" b="-74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6D3B8-842B-3435-3395-9A04EA75FB61}"/>
                  </a:ext>
                </a:extLst>
              </p:cNvPr>
              <p:cNvSpPr txBox="1"/>
              <p:nvPr/>
            </p:nvSpPr>
            <p:spPr>
              <a:xfrm>
                <a:off x="872836" y="4174239"/>
                <a:ext cx="11028219" cy="232352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a:rPr lang="en-IN" sz="2200" b="0" i="1" baseline="-25000" dirty="0" smtClean="0">
                        <a:latin typeface="Cambria Math" panose="02040503050406030204" pitchFamily="18" charset="0"/>
                        <a:cs typeface="Times New Roman" panose="02020603050405020304" pitchFamily="18" charset="0"/>
                      </a:rPr>
                      <m:t>𝑅𝑎𝑖𝑛</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m:t>
                        </m:r>
                        <m:r>
                          <a:rPr lang="en-IN" sz="2200" b="0" i="1" smtClean="0">
                            <a:latin typeface="Cambria Math" panose="02040503050406030204" pitchFamily="18" charset="0"/>
                            <a:ea typeface="Cambria Math" panose="02040503050406030204" pitchFamily="18" charset="0"/>
                          </a:rPr>
                          <m:t>𝑖𝑔h</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𝑁𝑜𝑟𝑚𝑎𝑙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b="0" i="1" baseline="-25000" dirty="0" smtClean="0">
                        <a:latin typeface="Times New Roman" panose="02020603050405020304" pitchFamily="18" charset="0"/>
                        <a:cs typeface="Times New Roman" panose="02020603050405020304" pitchFamily="18" charset="0"/>
                      </a:rPr>
                      <m:t>Rain</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𝐻𝑖𝑔h</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𝑁𝑜𝑟𝑚𝑎𝑙</m:t>
                        </m:r>
                      </m:e>
                    </m:d>
                  </m:oMath>
                </a14:m>
                <a:endParaRPr lang="en-IN" sz="2200" b="0" i="1" baseline="-25000" dirty="0">
                  <a:latin typeface="Cambria Math" panose="02040503050406030204" pitchFamily="18" charset="0"/>
                </a:endParaRPr>
              </a:p>
              <a:p>
                <a:pPr>
                  <a:lnSpc>
                    <a:spcPct val="150000"/>
                  </a:lnSpc>
                </a:pPr>
                <a:r>
                  <a:rPr lang="en-IN" sz="2200" b="0" dirty="0"/>
                  <a:t>                         = 0.97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dirty="0"/>
                  <a:t> x </a:t>
                </a:r>
                <a14:m>
                  <m:oMath xmlns:m="http://schemas.openxmlformats.org/officeDocument/2006/math">
                    <m:r>
                      <a:rPr lang="en-IN" sz="2200" b="0" i="0" smtClean="0">
                        <a:latin typeface="Cambria Math" panose="02040503050406030204" pitchFamily="18" charset="0"/>
                      </a:rPr>
                      <m:t>1</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0.9183=</m:t>
                    </m:r>
                    <m:r>
                      <a:rPr lang="en-IN" sz="2200" b="0" i="1" smtClean="0">
                        <a:latin typeface="Cambria Math" panose="02040503050406030204" pitchFamily="18" charset="0"/>
                      </a:rPr>
                      <m:t>0.0192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12B6D3B8-842B-3435-3395-9A04EA75FB61}"/>
                  </a:ext>
                </a:extLst>
              </p:cNvPr>
              <p:cNvSpPr txBox="1">
                <a:spLocks noRot="1" noChangeAspect="1" noMove="1" noResize="1" noEditPoints="1" noAdjustHandles="1" noChangeArrowheads="1" noChangeShapeType="1" noTextEdit="1"/>
              </p:cNvSpPr>
              <p:nvPr/>
            </p:nvSpPr>
            <p:spPr>
              <a:xfrm>
                <a:off x="872836" y="4174239"/>
                <a:ext cx="11028219" cy="2323521"/>
              </a:xfrm>
              <a:prstGeom prst="rect">
                <a:avLst/>
              </a:prstGeom>
              <a:blipFill>
                <a:blip r:embed="rId4"/>
                <a:stretch>
                  <a:fillRect l="-719"/>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D1993F4F-52DF-13F3-2BBB-08EA87DF4DBD}"/>
              </a:ext>
            </a:extLst>
          </p:cNvPr>
          <p:cNvSpPr txBox="1"/>
          <p:nvPr/>
        </p:nvSpPr>
        <p:spPr>
          <a:xfrm>
            <a:off x="872836" y="149357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[+3, -2]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5E4A4A-9A13-03A8-36DB-093C3AD1DFA5}"/>
                  </a:ext>
                </a:extLst>
              </p:cNvPr>
              <p:cNvSpPr txBox="1"/>
              <p:nvPr/>
            </p:nvSpPr>
            <p:spPr>
              <a:xfrm>
                <a:off x="5223164" y="1372905"/>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E5E4A4A-9A13-03A8-36DB-093C3AD1DFA5}"/>
                  </a:ext>
                </a:extLst>
              </p:cNvPr>
              <p:cNvSpPr txBox="1">
                <a:spLocks noRot="1" noChangeAspect="1" noMove="1" noResize="1" noEditPoints="1" noAdjustHandles="1" noChangeArrowheads="1" noChangeShapeType="1" noTextEdit="1"/>
              </p:cNvSpPr>
              <p:nvPr/>
            </p:nvSpPr>
            <p:spPr>
              <a:xfrm>
                <a:off x="5223164" y="1372905"/>
                <a:ext cx="6096000" cy="573234"/>
              </a:xfrm>
              <a:prstGeom prst="rect">
                <a:avLst/>
              </a:prstGeom>
              <a:blipFill>
                <a:blip r:embed="rId5"/>
                <a:stretch>
                  <a:fillRect l="-1300" b="-8511"/>
                </a:stretch>
              </a:blipFill>
            </p:spPr>
            <p:txBody>
              <a:bodyPr/>
              <a:lstStyle/>
              <a:p>
                <a:r>
                  <a:rPr lang="en-IN">
                    <a:noFill/>
                  </a:rPr>
                  <a:t> </a:t>
                </a:r>
              </a:p>
            </p:txBody>
          </p:sp>
        </mc:Fallback>
      </mc:AlternateContent>
    </p:spTree>
    <p:extLst>
      <p:ext uri="{BB962C8B-B14F-4D97-AF65-F5344CB8AC3E}">
        <p14:creationId xmlns:p14="http://schemas.microsoft.com/office/powerpoint/2010/main" val="419153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37E62-3D7D-C1E9-810F-41E1A6D57570}"/>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Wind</a:t>
            </a:r>
          </a:p>
        </p:txBody>
      </p:sp>
      <p:sp>
        <p:nvSpPr>
          <p:cNvPr id="3" name="TextBox 2">
            <a:extLst>
              <a:ext uri="{FF2B5EF4-FFF2-40B4-BE49-F238E27FC236}">
                <a16:creationId xmlns:a16="http://schemas.microsoft.com/office/drawing/2014/main" id="{A802CF90-82F1-04BF-C5D0-E3F97DA578AA}"/>
              </a:ext>
            </a:extLst>
          </p:cNvPr>
          <p:cNvSpPr txBox="1"/>
          <p:nvPr/>
        </p:nvSpPr>
        <p:spPr>
          <a:xfrm>
            <a:off x="872836" y="930671"/>
            <a:ext cx="3671029"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(Wind) = Weak, Strong</a:t>
            </a:r>
          </a:p>
        </p:txBody>
      </p:sp>
      <p:sp>
        <p:nvSpPr>
          <p:cNvPr id="6" name="TextBox 5">
            <a:extLst>
              <a:ext uri="{FF2B5EF4-FFF2-40B4-BE49-F238E27FC236}">
                <a16:creationId xmlns:a16="http://schemas.microsoft.com/office/drawing/2014/main" id="{171D9F95-CE4B-2604-01EE-CC94A250C940}"/>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[+3, -0]</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742DF-02CD-B559-6298-395E98C20D09}"/>
                  </a:ext>
                </a:extLst>
              </p:cNvPr>
              <p:cNvSpPr txBox="1"/>
              <p:nvPr/>
            </p:nvSpPr>
            <p:spPr>
              <a:xfrm>
                <a:off x="5123838" y="2249216"/>
                <a:ext cx="6096000" cy="572849"/>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3</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3</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3</m:t>
                        </m:r>
                      </m:den>
                    </m:f>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F1742DF-02CD-B559-6298-395E98C20D09}"/>
                  </a:ext>
                </a:extLst>
              </p:cNvPr>
              <p:cNvSpPr txBox="1">
                <a:spLocks noRot="1" noChangeAspect="1" noMove="1" noResize="1" noEditPoints="1" noAdjustHandles="1" noChangeArrowheads="1" noChangeShapeType="1" noTextEdit="1"/>
              </p:cNvSpPr>
              <p:nvPr/>
            </p:nvSpPr>
            <p:spPr>
              <a:xfrm>
                <a:off x="5123838" y="2249216"/>
                <a:ext cx="6096000" cy="572849"/>
              </a:xfrm>
              <a:prstGeom prst="rect">
                <a:avLst/>
              </a:prstGeom>
              <a:blipFill>
                <a:blip r:embed="rId2"/>
                <a:stretch>
                  <a:fillRect l="-1300" b="-7447"/>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05EC351E-8BB4-D8DE-9B8E-E6C855C5706A}"/>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[+0, -2]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C25E22-52D8-39F9-D074-B53A672C62E4}"/>
                  </a:ext>
                </a:extLst>
              </p:cNvPr>
              <p:cNvSpPr txBox="1"/>
              <p:nvPr/>
            </p:nvSpPr>
            <p:spPr>
              <a:xfrm>
                <a:off x="5123838" y="3142670"/>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2</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2</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2</m:t>
                        </m:r>
                      </m:den>
                    </m:f>
                    <m:r>
                      <a:rPr lang="en-IN" sz="2200" b="0" i="0" smtClean="0">
                        <a:latin typeface="Cambria Math" panose="02040503050406030204" pitchFamily="18" charset="0"/>
                      </a:rPr>
                      <m:t>=0.0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5C25E22-52D8-39F9-D074-B53A672C62E4}"/>
                  </a:ext>
                </a:extLst>
              </p:cNvPr>
              <p:cNvSpPr txBox="1">
                <a:spLocks noRot="1" noChangeAspect="1" noMove="1" noResize="1" noEditPoints="1" noAdjustHandles="1" noChangeArrowheads="1" noChangeShapeType="1" noTextEdit="1"/>
              </p:cNvSpPr>
              <p:nvPr/>
            </p:nvSpPr>
            <p:spPr>
              <a:xfrm>
                <a:off x="5123838" y="3142670"/>
                <a:ext cx="6096000" cy="571118"/>
              </a:xfrm>
              <a:prstGeom prst="rect">
                <a:avLst/>
              </a:prstGeom>
              <a:blipFill>
                <a:blip r:embed="rId3"/>
                <a:stretch>
                  <a:fillRect l="-1300" b="-86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B6D3B8-842B-3435-3395-9A04EA75FB61}"/>
                  </a:ext>
                </a:extLst>
              </p:cNvPr>
              <p:cNvSpPr txBox="1"/>
              <p:nvPr/>
            </p:nvSpPr>
            <p:spPr>
              <a:xfrm>
                <a:off x="872836" y="4174239"/>
                <a:ext cx="11028219" cy="232352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m:rPr>
                        <m:nor/>
                      </m:rPr>
                      <a:rPr lang="en-IN" sz="2200" b="0" i="1" baseline="-25000" dirty="0" smtClean="0">
                        <a:latin typeface="Times New Roman" panose="02020603050405020304" pitchFamily="18" charset="0"/>
                        <a:cs typeface="Times New Roman" panose="02020603050405020304" pitchFamily="18" charset="0"/>
                      </a:rPr>
                      <m:t>Rain</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𝑊𝑒𝑎𝑘</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𝑆𝑡𝑟𝑜𝑛𝑔</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m:rPr>
                        <m:nor/>
                      </m:rPr>
                      <a:rPr lang="en-IN" sz="2200" i="1" dirty="0">
                        <a:latin typeface="Times New Roman" panose="02020603050405020304" pitchFamily="18" charset="0"/>
                        <a:cs typeface="Times New Roman" panose="02020603050405020304" pitchFamily="18" charset="0"/>
                      </a:rPr>
                      <m:t>S</m:t>
                    </m:r>
                    <m:r>
                      <a:rPr lang="en-IN" sz="2200" b="0" i="1" baseline="-25000" dirty="0" smtClean="0">
                        <a:latin typeface="Cambria Math" panose="02040503050406030204" pitchFamily="18" charset="0"/>
                        <a:cs typeface="Times New Roman" panose="02020603050405020304" pitchFamily="18" charset="0"/>
                      </a:rPr>
                      <m:t>𝑅𝑎𝑖𝑛</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m:rPr>
                            <m:nor/>
                          </m:rPr>
                          <a:rPr lang="en-IN" sz="2200" i="1" baseline="-25000" dirty="0">
                            <a:latin typeface="Times New Roman" panose="02020603050405020304" pitchFamily="18" charset="0"/>
                            <a:cs typeface="Times New Roman" panose="02020603050405020304" pitchFamily="18" charset="0"/>
                          </a:rPr>
                          <m:t>Weak</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m:rPr>
                            <m:nor/>
                          </m:rPr>
                          <a:rPr lang="en-IN" sz="2200" i="1" baseline="-25000" dirty="0">
                            <a:latin typeface="Times New Roman" panose="02020603050405020304" pitchFamily="18" charset="0"/>
                            <a:cs typeface="Times New Roman" panose="02020603050405020304" pitchFamily="18" charset="0"/>
                          </a:rPr>
                          <m:t>Strong</m:t>
                        </m:r>
                      </m:e>
                    </m:d>
                  </m:oMath>
                </a14:m>
                <a:endParaRPr lang="en-IN" sz="2200" b="0" i="1" baseline="-25000" dirty="0">
                  <a:latin typeface="Cambria Math" panose="02040503050406030204" pitchFamily="18" charset="0"/>
                </a:endParaRPr>
              </a:p>
              <a:p>
                <a:pPr>
                  <a:lnSpc>
                    <a:spcPct val="150000"/>
                  </a:lnSpc>
                </a:pPr>
                <a:r>
                  <a:rPr lang="en-IN" sz="2200" b="0" dirty="0"/>
                  <a:t>                         = 0.97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m:rPr>
                        <m:nor/>
                      </m:rPr>
                      <a:rPr lang="en-IN" sz="2200" dirty="0" smtClean="0"/>
                      <m:t>x</m:t>
                    </m:r>
                    <m:r>
                      <a:rPr lang="en-IN" sz="2200" b="0" i="1" dirty="0" smtClean="0">
                        <a:latin typeface="Cambria Math" panose="02040503050406030204" pitchFamily="18" charset="0"/>
                      </a:rPr>
                      <m:t> 0.</m:t>
                    </m:r>
                    <m:r>
                      <a:rPr lang="en-IN" sz="2200" b="0" i="1" smtClean="0">
                        <a:latin typeface="Cambria Math" panose="02040503050406030204" pitchFamily="18" charset="0"/>
                      </a:rPr>
                      <m:t>0=0.9</m:t>
                    </m:r>
                    <m:r>
                      <a:rPr lang="en-IN" sz="2200" b="0" i="0" smtClean="0">
                        <a:latin typeface="Cambria Math" panose="02040503050406030204" pitchFamily="18" charset="0"/>
                      </a:rPr>
                      <m:t>70</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12B6D3B8-842B-3435-3395-9A04EA75FB61}"/>
                  </a:ext>
                </a:extLst>
              </p:cNvPr>
              <p:cNvSpPr txBox="1">
                <a:spLocks noRot="1" noChangeAspect="1" noMove="1" noResize="1" noEditPoints="1" noAdjustHandles="1" noChangeArrowheads="1" noChangeShapeType="1" noTextEdit="1"/>
              </p:cNvSpPr>
              <p:nvPr/>
            </p:nvSpPr>
            <p:spPr>
              <a:xfrm>
                <a:off x="872836" y="4174239"/>
                <a:ext cx="11028219" cy="2323521"/>
              </a:xfrm>
              <a:prstGeom prst="rect">
                <a:avLst/>
              </a:prstGeom>
              <a:blipFill>
                <a:blip r:embed="rId4"/>
                <a:stretch>
                  <a:fillRect l="-719"/>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77B128FC-37D8-1C7C-D663-12DC72E7518E}"/>
              </a:ext>
            </a:extLst>
          </p:cNvPr>
          <p:cNvSpPr txBox="1"/>
          <p:nvPr/>
        </p:nvSpPr>
        <p:spPr>
          <a:xfrm>
            <a:off x="872836" y="149357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[+3, -2]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0C019E-CFD4-B315-88EE-D9BE64DF7F30}"/>
                  </a:ext>
                </a:extLst>
              </p:cNvPr>
              <p:cNvSpPr txBox="1"/>
              <p:nvPr/>
            </p:nvSpPr>
            <p:spPr>
              <a:xfrm>
                <a:off x="5223164" y="1372905"/>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30C019E-CFD4-B315-88EE-D9BE64DF7F30}"/>
                  </a:ext>
                </a:extLst>
              </p:cNvPr>
              <p:cNvSpPr txBox="1">
                <a:spLocks noRot="1" noChangeAspect="1" noMove="1" noResize="1" noEditPoints="1" noAdjustHandles="1" noChangeArrowheads="1" noChangeShapeType="1" noTextEdit="1"/>
              </p:cNvSpPr>
              <p:nvPr/>
            </p:nvSpPr>
            <p:spPr>
              <a:xfrm>
                <a:off x="5223164" y="1372905"/>
                <a:ext cx="6096000" cy="573234"/>
              </a:xfrm>
              <a:prstGeom prst="rect">
                <a:avLst/>
              </a:prstGeom>
              <a:blipFill>
                <a:blip r:embed="rId5"/>
                <a:stretch>
                  <a:fillRect l="-1300" b="-8511"/>
                </a:stretch>
              </a:blipFill>
            </p:spPr>
            <p:txBody>
              <a:bodyPr/>
              <a:lstStyle/>
              <a:p>
                <a:r>
                  <a:rPr lang="en-IN">
                    <a:noFill/>
                  </a:rPr>
                  <a:t> </a:t>
                </a:r>
              </a:p>
            </p:txBody>
          </p:sp>
        </mc:Fallback>
      </mc:AlternateContent>
    </p:spTree>
    <p:extLst>
      <p:ext uri="{BB962C8B-B14F-4D97-AF65-F5344CB8AC3E}">
        <p14:creationId xmlns:p14="http://schemas.microsoft.com/office/powerpoint/2010/main" val="205892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796951-6895-B639-7A95-A0FCC9D90202}"/>
                  </a:ext>
                </a:extLst>
              </p:cNvPr>
              <p:cNvSpPr txBox="1"/>
              <p:nvPr/>
            </p:nvSpPr>
            <p:spPr>
              <a:xfrm>
                <a:off x="692067" y="838043"/>
                <a:ext cx="43833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Temp</a:t>
                </a:r>
                <a:r>
                  <a:rPr lang="en-IN"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 </m:t>
                    </m:r>
                    <m:r>
                      <a:rPr lang="en-IN" sz="2200" b="0" i="1" smtClean="0">
                        <a:latin typeface="Cambria Math" panose="02040503050406030204" pitchFamily="18" charset="0"/>
                      </a:rPr>
                      <m:t>0.0192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29796951-6895-B639-7A95-A0FCC9D90202}"/>
                  </a:ext>
                </a:extLst>
              </p:cNvPr>
              <p:cNvSpPr txBox="1">
                <a:spLocks noRot="1" noChangeAspect="1" noMove="1" noResize="1" noEditPoints="1" noAdjustHandles="1" noChangeArrowheads="1" noChangeShapeType="1" noTextEdit="1"/>
              </p:cNvSpPr>
              <p:nvPr/>
            </p:nvSpPr>
            <p:spPr>
              <a:xfrm>
                <a:off x="692067" y="838043"/>
                <a:ext cx="4383315" cy="539378"/>
              </a:xfrm>
              <a:prstGeom prst="rect">
                <a:avLst/>
              </a:prstGeom>
              <a:blipFill>
                <a:blip r:embed="rId2"/>
                <a:stretch>
                  <a:fillRect l="-1808" b="-2247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73151F-8DB4-7088-8BE5-8103B136B96B}"/>
                  </a:ext>
                </a:extLst>
              </p:cNvPr>
              <p:cNvSpPr txBox="1"/>
              <p:nvPr/>
            </p:nvSpPr>
            <p:spPr>
              <a:xfrm>
                <a:off x="692067" y="1498883"/>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i="1" baseline="-250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0.0192</m:t>
                    </m:r>
                  </m:oMath>
                </a14:m>
                <a:endParaRPr lang="en-IN" sz="2200" baseline="-250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A73151F-8DB4-7088-8BE5-8103B136B96B}"/>
                  </a:ext>
                </a:extLst>
              </p:cNvPr>
              <p:cNvSpPr txBox="1">
                <a:spLocks noRot="1" noChangeAspect="1" noMove="1" noResize="1" noEditPoints="1" noAdjustHandles="1" noChangeArrowheads="1" noChangeShapeType="1" noTextEdit="1"/>
              </p:cNvSpPr>
              <p:nvPr/>
            </p:nvSpPr>
            <p:spPr>
              <a:xfrm>
                <a:off x="692067" y="1498883"/>
                <a:ext cx="5805715" cy="539378"/>
              </a:xfrm>
              <a:prstGeom prst="rect">
                <a:avLst/>
              </a:prstGeom>
              <a:blipFill>
                <a:blip r:embed="rId3"/>
                <a:stretch>
                  <a:fillRect l="-1366" b="-2272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343FF8-425B-857A-73FA-6AD3CF941AC3}"/>
                  </a:ext>
                </a:extLst>
              </p:cNvPr>
              <p:cNvSpPr txBox="1"/>
              <p:nvPr/>
            </p:nvSpPr>
            <p:spPr>
              <a:xfrm>
                <a:off x="692067" y="2221218"/>
                <a:ext cx="5805715" cy="539378"/>
              </a:xfrm>
              <a:prstGeom prst="rect">
                <a:avLst/>
              </a:prstGeom>
              <a:noFill/>
            </p:spPr>
            <p:txBody>
              <a:bodyPr wrap="square">
                <a:spAutoFit/>
              </a:bodyPr>
              <a:lstStyle/>
              <a:p>
                <a:pPr>
                  <a:lnSpc>
                    <a:spcPct val="150000"/>
                  </a:lnSpc>
                </a:pPr>
                <a:r>
                  <a:rPr lang="en-IN" sz="2200" b="1" i="1" dirty="0">
                    <a:latin typeface="Times New Roman" panose="02020603050405020304" pitchFamily="18" charset="0"/>
                    <a:cs typeface="Times New Roman" panose="02020603050405020304" pitchFamily="18" charset="0"/>
                  </a:rPr>
                  <a:t>Gain (</a:t>
                </a:r>
                <a:r>
                  <a:rPr lang="en-IN" sz="2200" b="1" i="1" dirty="0" err="1">
                    <a:latin typeface="Times New Roman" panose="02020603050405020304" pitchFamily="18" charset="0"/>
                    <a:cs typeface="Times New Roman" panose="02020603050405020304" pitchFamily="18" charset="0"/>
                  </a:rPr>
                  <a:t>S</a:t>
                </a:r>
                <a:r>
                  <a:rPr lang="en-IN" sz="2200" b="1" i="1" baseline="-25000" dirty="0" err="1">
                    <a:latin typeface="Times New Roman" panose="02020603050405020304" pitchFamily="18" charset="0"/>
                    <a:cs typeface="Times New Roman" panose="02020603050405020304" pitchFamily="18" charset="0"/>
                  </a:rPr>
                  <a:t>Rain</a:t>
                </a:r>
                <a:r>
                  <a:rPr lang="en-IN" sz="2200" b="1" i="1" baseline="-250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 Wind</a:t>
                </a:r>
                <a:r>
                  <a:rPr lang="en-IN" sz="2200" b="1" dirty="0">
                    <a:latin typeface="Times New Roman" panose="02020603050405020304" pitchFamily="18" charset="0"/>
                    <a:cs typeface="Times New Roman" panose="02020603050405020304" pitchFamily="18" charset="0"/>
                  </a:rPr>
                  <a:t>) = </a:t>
                </a:r>
                <a14:m>
                  <m:oMath xmlns:m="http://schemas.openxmlformats.org/officeDocument/2006/math">
                    <m:r>
                      <a:rPr lang="en-IN" sz="2200" b="1" i="1" smtClean="0">
                        <a:latin typeface="Cambria Math" panose="02040503050406030204" pitchFamily="18" charset="0"/>
                      </a:rPr>
                      <m:t>𝟎</m:t>
                    </m:r>
                    <m:r>
                      <a:rPr lang="en-IN" sz="2200" b="1" i="1" smtClean="0">
                        <a:latin typeface="Cambria Math" panose="02040503050406030204" pitchFamily="18" charset="0"/>
                      </a:rPr>
                      <m:t>.</m:t>
                    </m:r>
                    <m:r>
                      <a:rPr lang="en-IN" sz="2200" b="1" i="1" smtClean="0">
                        <a:latin typeface="Cambria Math" panose="02040503050406030204" pitchFamily="18" charset="0"/>
                      </a:rPr>
                      <m:t>𝟗𝟕</m:t>
                    </m:r>
                  </m:oMath>
                </a14:m>
                <a:endParaRPr lang="en-IN" sz="2200" b="1" baseline="-250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0343FF8-425B-857A-73FA-6AD3CF941AC3}"/>
                  </a:ext>
                </a:extLst>
              </p:cNvPr>
              <p:cNvSpPr txBox="1">
                <a:spLocks noRot="1" noChangeAspect="1" noMove="1" noResize="1" noEditPoints="1" noAdjustHandles="1" noChangeArrowheads="1" noChangeShapeType="1" noTextEdit="1"/>
              </p:cNvSpPr>
              <p:nvPr/>
            </p:nvSpPr>
            <p:spPr>
              <a:xfrm>
                <a:off x="692067" y="2221218"/>
                <a:ext cx="5805715" cy="539378"/>
              </a:xfrm>
              <a:prstGeom prst="rect">
                <a:avLst/>
              </a:prstGeom>
              <a:blipFill>
                <a:blip r:embed="rId4"/>
                <a:stretch>
                  <a:fillRect l="-1366" b="-22472"/>
                </a:stretch>
              </a:blipFill>
            </p:spPr>
            <p:txBody>
              <a:bodyPr/>
              <a:lstStyle/>
              <a:p>
                <a:r>
                  <a:rPr lang="en-IN">
                    <a:noFill/>
                  </a:rPr>
                  <a:t> </a:t>
                </a:r>
              </a:p>
            </p:txBody>
          </p:sp>
        </mc:Fallback>
      </mc:AlternateContent>
      <p:graphicFrame>
        <p:nvGraphicFramePr>
          <p:cNvPr id="2" name="Table 1">
            <a:extLst>
              <a:ext uri="{FF2B5EF4-FFF2-40B4-BE49-F238E27FC236}">
                <a16:creationId xmlns:a16="http://schemas.microsoft.com/office/drawing/2014/main" id="{4FE47E1C-4A18-95AF-60D6-BCB2623214E9}"/>
              </a:ext>
            </a:extLst>
          </p:cNvPr>
          <p:cNvGraphicFramePr>
            <a:graphicFrameLocks noGrp="1"/>
          </p:cNvGraphicFramePr>
          <p:nvPr>
            <p:extLst>
              <p:ext uri="{D42A27DB-BD31-4B8C-83A1-F6EECF244321}">
                <p14:modId xmlns:p14="http://schemas.microsoft.com/office/powerpoint/2010/main" val="982973203"/>
              </p:ext>
            </p:extLst>
          </p:nvPr>
        </p:nvGraphicFramePr>
        <p:xfrm>
          <a:off x="5293895" y="528544"/>
          <a:ext cx="6352552" cy="3019434"/>
        </p:xfrm>
        <a:graphic>
          <a:graphicData uri="http://schemas.openxmlformats.org/drawingml/2006/table">
            <a:tbl>
              <a:tblPr>
                <a:tableStyleId>{5C22544A-7EE6-4342-B048-85BDC9FD1C3A}</a:tableStyleId>
              </a:tblPr>
              <a:tblGrid>
                <a:gridCol w="968777">
                  <a:extLst>
                    <a:ext uri="{9D8B030D-6E8A-4147-A177-3AD203B41FA5}">
                      <a16:colId xmlns:a16="http://schemas.microsoft.com/office/drawing/2014/main" val="2609252281"/>
                    </a:ext>
                  </a:extLst>
                </a:gridCol>
                <a:gridCol w="1251336">
                  <a:extLst>
                    <a:ext uri="{9D8B030D-6E8A-4147-A177-3AD203B41FA5}">
                      <a16:colId xmlns:a16="http://schemas.microsoft.com/office/drawing/2014/main" val="242044212"/>
                    </a:ext>
                  </a:extLst>
                </a:gridCol>
                <a:gridCol w="1256383">
                  <a:extLst>
                    <a:ext uri="{9D8B030D-6E8A-4147-A177-3AD203B41FA5}">
                      <a16:colId xmlns:a16="http://schemas.microsoft.com/office/drawing/2014/main" val="4118292940"/>
                    </a:ext>
                  </a:extLst>
                </a:gridCol>
                <a:gridCol w="1256383">
                  <a:extLst>
                    <a:ext uri="{9D8B030D-6E8A-4147-A177-3AD203B41FA5}">
                      <a16:colId xmlns:a16="http://schemas.microsoft.com/office/drawing/2014/main" val="3028034284"/>
                    </a:ext>
                  </a:extLst>
                </a:gridCol>
                <a:gridCol w="1619673">
                  <a:extLst>
                    <a:ext uri="{9D8B030D-6E8A-4147-A177-3AD203B41FA5}">
                      <a16:colId xmlns:a16="http://schemas.microsoft.com/office/drawing/2014/main" val="348572760"/>
                    </a:ext>
                  </a:extLst>
                </a:gridCol>
              </a:tblGrid>
              <a:tr h="503239">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Day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Temp</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Humidity</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highlight>
                            <a:srgbClr val="FFFF00"/>
                          </a:highlight>
                          <a:latin typeface="Times New Roman" panose="02020603050405020304" pitchFamily="18" charset="0"/>
                          <a:cs typeface="Times New Roman" panose="02020603050405020304" pitchFamily="18" charset="0"/>
                        </a:rPr>
                        <a:t>Wind</a:t>
                      </a:r>
                      <a:endParaRPr lang="en-IN" sz="20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Play Tennis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Normal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Strong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12051140"/>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Mild</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965084820"/>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Strong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575065215"/>
                  </a:ext>
                </a:extLst>
              </a:tr>
            </a:tbl>
          </a:graphicData>
        </a:graphic>
      </p:graphicFrame>
    </p:spTree>
    <p:extLst>
      <p:ext uri="{BB962C8B-B14F-4D97-AF65-F5344CB8AC3E}">
        <p14:creationId xmlns:p14="http://schemas.microsoft.com/office/powerpoint/2010/main" val="2129499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Table 60">
            <a:extLst>
              <a:ext uri="{FF2B5EF4-FFF2-40B4-BE49-F238E27FC236}">
                <a16:creationId xmlns:a16="http://schemas.microsoft.com/office/drawing/2014/main" id="{0CB97612-ADAC-3C8C-6994-B83B67CADA3B}"/>
              </a:ext>
            </a:extLst>
          </p:cNvPr>
          <p:cNvGraphicFramePr>
            <a:graphicFrameLocks noGrp="1"/>
          </p:cNvGraphicFramePr>
          <p:nvPr>
            <p:extLst>
              <p:ext uri="{D42A27DB-BD31-4B8C-83A1-F6EECF244321}">
                <p14:modId xmlns:p14="http://schemas.microsoft.com/office/powerpoint/2010/main" val="874863957"/>
              </p:ext>
            </p:extLst>
          </p:nvPr>
        </p:nvGraphicFramePr>
        <p:xfrm>
          <a:off x="256674" y="366834"/>
          <a:ext cx="6352552" cy="3019434"/>
        </p:xfrm>
        <a:graphic>
          <a:graphicData uri="http://schemas.openxmlformats.org/drawingml/2006/table">
            <a:tbl>
              <a:tblPr>
                <a:tableStyleId>{5C22544A-7EE6-4342-B048-85BDC9FD1C3A}</a:tableStyleId>
              </a:tblPr>
              <a:tblGrid>
                <a:gridCol w="968777">
                  <a:extLst>
                    <a:ext uri="{9D8B030D-6E8A-4147-A177-3AD203B41FA5}">
                      <a16:colId xmlns:a16="http://schemas.microsoft.com/office/drawing/2014/main" val="2609252281"/>
                    </a:ext>
                  </a:extLst>
                </a:gridCol>
                <a:gridCol w="1251336">
                  <a:extLst>
                    <a:ext uri="{9D8B030D-6E8A-4147-A177-3AD203B41FA5}">
                      <a16:colId xmlns:a16="http://schemas.microsoft.com/office/drawing/2014/main" val="242044212"/>
                    </a:ext>
                  </a:extLst>
                </a:gridCol>
                <a:gridCol w="1256383">
                  <a:extLst>
                    <a:ext uri="{9D8B030D-6E8A-4147-A177-3AD203B41FA5}">
                      <a16:colId xmlns:a16="http://schemas.microsoft.com/office/drawing/2014/main" val="4118292940"/>
                    </a:ext>
                  </a:extLst>
                </a:gridCol>
                <a:gridCol w="1256383">
                  <a:extLst>
                    <a:ext uri="{9D8B030D-6E8A-4147-A177-3AD203B41FA5}">
                      <a16:colId xmlns:a16="http://schemas.microsoft.com/office/drawing/2014/main" val="3028034284"/>
                    </a:ext>
                  </a:extLst>
                </a:gridCol>
                <a:gridCol w="1619673">
                  <a:extLst>
                    <a:ext uri="{9D8B030D-6E8A-4147-A177-3AD203B41FA5}">
                      <a16:colId xmlns:a16="http://schemas.microsoft.com/office/drawing/2014/main" val="348572760"/>
                    </a:ext>
                  </a:extLst>
                </a:gridCol>
              </a:tblGrid>
              <a:tr h="503239">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Day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Temp</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a:effectLst/>
                          <a:latin typeface="Times New Roman" panose="02020603050405020304" pitchFamily="18" charset="0"/>
                          <a:cs typeface="Times New Roman" panose="02020603050405020304" pitchFamily="18" charset="0"/>
                        </a:rPr>
                        <a:t>Humidity</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highlight>
                            <a:srgbClr val="FFFF00"/>
                          </a:highlight>
                          <a:latin typeface="Times New Roman" panose="02020603050405020304" pitchFamily="18" charset="0"/>
                          <a:cs typeface="Times New Roman" panose="02020603050405020304" pitchFamily="18" charset="0"/>
                        </a:rPr>
                        <a:t>Wind</a:t>
                      </a:r>
                      <a:endParaRPr lang="en-IN" sz="20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b="1" u="none" strike="noStrike" dirty="0">
                          <a:effectLst/>
                          <a:latin typeface="Times New Roman" panose="02020603050405020304" pitchFamily="18" charset="0"/>
                          <a:cs typeface="Times New Roman" panose="02020603050405020304" pitchFamily="18" charset="0"/>
                        </a:rPr>
                        <a:t>Play Tennis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Normal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Cool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Strong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12051140"/>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Mild</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Normal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Weak</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highlight>
                            <a:srgbClr val="FFFF00"/>
                          </a:highlight>
                          <a:latin typeface="Times New Roman" panose="02020603050405020304" pitchFamily="18" charset="0"/>
                          <a:cs typeface="Times New Roman" panose="02020603050405020304" pitchFamily="18" charset="0"/>
                        </a:rPr>
                        <a:t>Yes</a:t>
                      </a:r>
                      <a:endParaRPr lang="en-IN" sz="20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965084820"/>
                  </a:ext>
                </a:extLst>
              </a:tr>
              <a:tr h="503239">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Day 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Mild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High</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Strong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575065215"/>
                  </a:ext>
                </a:extLst>
              </a:tr>
            </a:tbl>
          </a:graphicData>
        </a:graphic>
      </p:graphicFrame>
      <p:grpSp>
        <p:nvGrpSpPr>
          <p:cNvPr id="37" name="Group 36">
            <a:extLst>
              <a:ext uri="{FF2B5EF4-FFF2-40B4-BE49-F238E27FC236}">
                <a16:creationId xmlns:a16="http://schemas.microsoft.com/office/drawing/2014/main" id="{D07576CB-3D48-AAA7-EDD7-85A30990A41A}"/>
              </a:ext>
            </a:extLst>
          </p:cNvPr>
          <p:cNvGrpSpPr/>
          <p:nvPr/>
        </p:nvGrpSpPr>
        <p:grpSpPr>
          <a:xfrm>
            <a:off x="3714430" y="320842"/>
            <a:ext cx="8220896" cy="6038759"/>
            <a:chOff x="3714430" y="320842"/>
            <a:chExt cx="8220896" cy="6038759"/>
          </a:xfrm>
        </p:grpSpPr>
        <p:sp>
          <p:nvSpPr>
            <p:cNvPr id="23" name="TextBox 22">
              <a:extLst>
                <a:ext uri="{FF2B5EF4-FFF2-40B4-BE49-F238E27FC236}">
                  <a16:creationId xmlns:a16="http://schemas.microsoft.com/office/drawing/2014/main" id="{521EA278-C357-ABE9-3254-4B6E7FC770C3}"/>
                </a:ext>
              </a:extLst>
            </p:cNvPr>
            <p:cNvSpPr txBox="1"/>
            <p:nvPr/>
          </p:nvSpPr>
          <p:spPr>
            <a:xfrm>
              <a:off x="8979350" y="320842"/>
              <a:ext cx="111799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[+9, -5]</a:t>
              </a:r>
            </a:p>
          </p:txBody>
        </p:sp>
        <p:cxnSp>
          <p:nvCxnSpPr>
            <p:cNvPr id="34" name="Straight Connector 33">
              <a:extLst>
                <a:ext uri="{FF2B5EF4-FFF2-40B4-BE49-F238E27FC236}">
                  <a16:creationId xmlns:a16="http://schemas.microsoft.com/office/drawing/2014/main" id="{5AC3F28B-9615-4270-7DCD-2DD356D99F46}"/>
                </a:ext>
              </a:extLst>
            </p:cNvPr>
            <p:cNvCxnSpPr>
              <a:cxnSpLocks/>
              <a:endCxn id="29" idx="7"/>
            </p:cNvCxnSpPr>
            <p:nvPr/>
          </p:nvCxnSpPr>
          <p:spPr>
            <a:xfrm flipH="1">
              <a:off x="5638149" y="3691490"/>
              <a:ext cx="1000469" cy="796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60D9F8-2370-2A5F-C554-CEF05B74BD4D}"/>
                </a:ext>
              </a:extLst>
            </p:cNvPr>
            <p:cNvCxnSpPr>
              <a:cxnSpLocks/>
              <a:stCxn id="29" idx="3"/>
            </p:cNvCxnSpPr>
            <p:nvPr/>
          </p:nvCxnSpPr>
          <p:spPr>
            <a:xfrm flipH="1">
              <a:off x="4212346" y="4968628"/>
              <a:ext cx="856460" cy="6323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8CD6E9F-1ED7-F9DE-7B7B-87C4478FE4DE}"/>
                </a:ext>
              </a:extLst>
            </p:cNvPr>
            <p:cNvSpPr/>
            <p:nvPr/>
          </p:nvSpPr>
          <p:spPr>
            <a:xfrm>
              <a:off x="8860848" y="666224"/>
              <a:ext cx="1117994" cy="8655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E64404C-7BEE-32A1-7FAC-CE4630911205}"/>
                </a:ext>
              </a:extLst>
            </p:cNvPr>
            <p:cNvSpPr txBox="1"/>
            <p:nvPr/>
          </p:nvSpPr>
          <p:spPr>
            <a:xfrm>
              <a:off x="8986230" y="937216"/>
              <a:ext cx="1117994"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Weather</a:t>
              </a:r>
              <a:endParaRPr lang="en-IN"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B4FC99FD-BAB3-B8D0-0FF1-A2E479E9E64E}"/>
                </a:ext>
              </a:extLst>
            </p:cNvPr>
            <p:cNvSpPr/>
            <p:nvPr/>
          </p:nvSpPr>
          <p:spPr>
            <a:xfrm>
              <a:off x="9105407" y="1984844"/>
              <a:ext cx="1117994" cy="70051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BC515D09-AC7B-73F5-FB0B-155BBE2796BC}"/>
                </a:ext>
              </a:extLst>
            </p:cNvPr>
            <p:cNvSpPr/>
            <p:nvPr/>
          </p:nvSpPr>
          <p:spPr>
            <a:xfrm>
              <a:off x="7561180" y="1774312"/>
              <a:ext cx="1117994" cy="8655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3C73FF6E-60E5-D84A-70D7-F5AC5F44DC8E}"/>
                </a:ext>
              </a:extLst>
            </p:cNvPr>
            <p:cNvSpPr/>
            <p:nvPr/>
          </p:nvSpPr>
          <p:spPr>
            <a:xfrm>
              <a:off x="10649634" y="1774312"/>
              <a:ext cx="1117994" cy="8655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B7FBA4A-9599-5A4E-5EE3-036D0BC50ABB}"/>
                </a:ext>
              </a:extLst>
            </p:cNvPr>
            <p:cNvSpPr txBox="1"/>
            <p:nvPr/>
          </p:nvSpPr>
          <p:spPr>
            <a:xfrm>
              <a:off x="7700929" y="2051974"/>
              <a:ext cx="978244"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Sunny</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63168DD-5331-54FC-F0B9-3D18D7603AA3}"/>
                </a:ext>
              </a:extLst>
            </p:cNvPr>
            <p:cNvSpPr txBox="1"/>
            <p:nvPr/>
          </p:nvSpPr>
          <p:spPr>
            <a:xfrm>
              <a:off x="9144794" y="2105195"/>
              <a:ext cx="1128950"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Overcast</a:t>
              </a:r>
            </a:p>
          </p:txBody>
        </p:sp>
        <p:sp>
          <p:nvSpPr>
            <p:cNvPr id="16" name="TextBox 15">
              <a:extLst>
                <a:ext uri="{FF2B5EF4-FFF2-40B4-BE49-F238E27FC236}">
                  <a16:creationId xmlns:a16="http://schemas.microsoft.com/office/drawing/2014/main" id="{E53382E9-80E3-FE3F-A965-9421660CFE46}"/>
                </a:ext>
              </a:extLst>
            </p:cNvPr>
            <p:cNvSpPr txBox="1"/>
            <p:nvPr/>
          </p:nvSpPr>
          <p:spPr>
            <a:xfrm>
              <a:off x="10957082" y="2050089"/>
              <a:ext cx="978244"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Rain</a:t>
              </a:r>
              <a:endParaRPr lang="en-IN" sz="2000"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9708D442-107D-4604-42E1-FBB58D00933E}"/>
                </a:ext>
              </a:extLst>
            </p:cNvPr>
            <p:cNvCxnSpPr>
              <a:stCxn id="9" idx="3"/>
              <a:endCxn id="12" idx="7"/>
            </p:cNvCxnSpPr>
            <p:nvPr/>
          </p:nvCxnSpPr>
          <p:spPr>
            <a:xfrm flipH="1">
              <a:off x="8515448" y="1405041"/>
              <a:ext cx="509126" cy="4960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057F0B-860C-8B7E-B8F4-01BB3B32BF13}"/>
                </a:ext>
              </a:extLst>
            </p:cNvPr>
            <p:cNvCxnSpPr>
              <a:stCxn id="9" idx="5"/>
              <a:endCxn id="13" idx="1"/>
            </p:cNvCxnSpPr>
            <p:nvPr/>
          </p:nvCxnSpPr>
          <p:spPr>
            <a:xfrm>
              <a:off x="9815115" y="1405041"/>
              <a:ext cx="998244" cy="4960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C53368-02C8-8150-DB63-73E12B9004E0}"/>
                </a:ext>
              </a:extLst>
            </p:cNvPr>
            <p:cNvCxnSpPr>
              <a:cxnSpLocks/>
            </p:cNvCxnSpPr>
            <p:nvPr/>
          </p:nvCxnSpPr>
          <p:spPr>
            <a:xfrm>
              <a:off x="9529185" y="1527952"/>
              <a:ext cx="119177" cy="4729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Diamond 19">
              <a:extLst>
                <a:ext uri="{FF2B5EF4-FFF2-40B4-BE49-F238E27FC236}">
                  <a16:creationId xmlns:a16="http://schemas.microsoft.com/office/drawing/2014/main" id="{B796BF9D-A38E-5E38-DDF5-2E8E2533D79E}"/>
                </a:ext>
              </a:extLst>
            </p:cNvPr>
            <p:cNvSpPr/>
            <p:nvPr/>
          </p:nvSpPr>
          <p:spPr>
            <a:xfrm>
              <a:off x="8391291" y="3164557"/>
              <a:ext cx="909639" cy="554932"/>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8FBF8DA-022D-2A4E-1A8B-7A69A04F579E}"/>
                </a:ext>
              </a:extLst>
            </p:cNvPr>
            <p:cNvSpPr txBox="1"/>
            <p:nvPr/>
          </p:nvSpPr>
          <p:spPr>
            <a:xfrm>
              <a:off x="8345475" y="3240611"/>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cxnSp>
          <p:nvCxnSpPr>
            <p:cNvPr id="22" name="Straight Connector 21">
              <a:extLst>
                <a:ext uri="{FF2B5EF4-FFF2-40B4-BE49-F238E27FC236}">
                  <a16:creationId xmlns:a16="http://schemas.microsoft.com/office/drawing/2014/main" id="{C8FE9934-C0C5-B6FD-B783-1906185CF23E}"/>
                </a:ext>
              </a:extLst>
            </p:cNvPr>
            <p:cNvCxnSpPr>
              <a:cxnSpLocks/>
              <a:stCxn id="11" idx="4"/>
            </p:cNvCxnSpPr>
            <p:nvPr/>
          </p:nvCxnSpPr>
          <p:spPr>
            <a:xfrm flipH="1">
              <a:off x="8846505" y="2685361"/>
              <a:ext cx="817899" cy="505620"/>
            </a:xfrm>
            <a:prstGeom prst="line">
              <a:avLst/>
            </a:prstGeom>
            <a:ln w="25400" cmpd="sng"/>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774D04A-541F-97FC-F2C6-D852C68C3E41}"/>
                </a:ext>
              </a:extLst>
            </p:cNvPr>
            <p:cNvSpPr txBox="1"/>
            <p:nvPr/>
          </p:nvSpPr>
          <p:spPr>
            <a:xfrm>
              <a:off x="7660548" y="1311202"/>
              <a:ext cx="898366"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[+2, -3]</a:t>
              </a:r>
              <a:endParaRPr lang="en-IN" dirty="0"/>
            </a:p>
          </p:txBody>
        </p:sp>
        <p:sp>
          <p:nvSpPr>
            <p:cNvPr id="25" name="TextBox 24">
              <a:extLst>
                <a:ext uri="{FF2B5EF4-FFF2-40B4-BE49-F238E27FC236}">
                  <a16:creationId xmlns:a16="http://schemas.microsoft.com/office/drawing/2014/main" id="{821E4736-B093-50AD-AD3E-A345D15FD318}"/>
                </a:ext>
              </a:extLst>
            </p:cNvPr>
            <p:cNvSpPr txBox="1"/>
            <p:nvPr/>
          </p:nvSpPr>
          <p:spPr>
            <a:xfrm>
              <a:off x="9123973" y="1641666"/>
              <a:ext cx="1373988"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[+4, -0]</a:t>
              </a:r>
              <a:endParaRPr lang="en-IN" dirty="0"/>
            </a:p>
          </p:txBody>
        </p:sp>
        <p:sp>
          <p:nvSpPr>
            <p:cNvPr id="26" name="TextBox 25">
              <a:extLst>
                <a:ext uri="{FF2B5EF4-FFF2-40B4-BE49-F238E27FC236}">
                  <a16:creationId xmlns:a16="http://schemas.microsoft.com/office/drawing/2014/main" id="{3AD00DF8-C7D9-589F-B256-2E8440C46693}"/>
                </a:ext>
              </a:extLst>
            </p:cNvPr>
            <p:cNvSpPr txBox="1"/>
            <p:nvPr/>
          </p:nvSpPr>
          <p:spPr>
            <a:xfrm>
              <a:off x="10903364" y="1369481"/>
              <a:ext cx="978244"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 -2]</a:t>
              </a:r>
              <a:endParaRPr lang="en-IN" dirty="0"/>
            </a:p>
          </p:txBody>
        </p:sp>
        <p:sp>
          <p:nvSpPr>
            <p:cNvPr id="29" name="Oval 28">
              <a:extLst>
                <a:ext uri="{FF2B5EF4-FFF2-40B4-BE49-F238E27FC236}">
                  <a16:creationId xmlns:a16="http://schemas.microsoft.com/office/drawing/2014/main" id="{8FC82BBC-D1CF-45AD-16F6-05270F05C30F}"/>
                </a:ext>
              </a:extLst>
            </p:cNvPr>
            <p:cNvSpPr/>
            <p:nvPr/>
          </p:nvSpPr>
          <p:spPr>
            <a:xfrm>
              <a:off x="4950891" y="4388665"/>
              <a:ext cx="805173" cy="6794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67F1C299-7A35-22D2-5FA5-81565ED6851A}"/>
                </a:ext>
              </a:extLst>
            </p:cNvPr>
            <p:cNvSpPr/>
            <p:nvPr/>
          </p:nvSpPr>
          <p:spPr>
            <a:xfrm>
              <a:off x="6443322" y="4388665"/>
              <a:ext cx="982212" cy="6010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AAB8EBFE-4E73-E96E-B7AE-D9DC6CE400D5}"/>
                </a:ext>
              </a:extLst>
            </p:cNvPr>
            <p:cNvSpPr txBox="1"/>
            <p:nvPr/>
          </p:nvSpPr>
          <p:spPr>
            <a:xfrm>
              <a:off x="5007468" y="4538909"/>
              <a:ext cx="692018"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High</a:t>
              </a:r>
              <a:endParaRPr lang="en-IN" sz="2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13478B96-EC4D-0AF9-BC13-EC9230D5E123}"/>
                </a:ext>
              </a:extLst>
            </p:cNvPr>
            <p:cNvSpPr txBox="1"/>
            <p:nvPr/>
          </p:nvSpPr>
          <p:spPr>
            <a:xfrm>
              <a:off x="6494609" y="4514408"/>
              <a:ext cx="978244"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Normal</a:t>
              </a:r>
              <a:endParaRPr lang="en-IN" sz="2000" dirty="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D18B9CAB-0CBC-82BF-6432-809155773C16}"/>
                </a:ext>
              </a:extLst>
            </p:cNvPr>
            <p:cNvCxnSpPr>
              <a:cxnSpLocks/>
            </p:cNvCxnSpPr>
            <p:nvPr/>
          </p:nvCxnSpPr>
          <p:spPr>
            <a:xfrm>
              <a:off x="6955993" y="3753129"/>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97981CB7-E36F-22AF-B28D-EE5B02558B57}"/>
                </a:ext>
              </a:extLst>
            </p:cNvPr>
            <p:cNvSpPr/>
            <p:nvPr/>
          </p:nvSpPr>
          <p:spPr>
            <a:xfrm>
              <a:off x="3822428" y="5579073"/>
              <a:ext cx="818148" cy="539378"/>
            </a:xfrm>
            <a:prstGeom prst="diamond">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Diamond 41">
              <a:extLst>
                <a:ext uri="{FF2B5EF4-FFF2-40B4-BE49-F238E27FC236}">
                  <a16:creationId xmlns:a16="http://schemas.microsoft.com/office/drawing/2014/main" id="{FB8D115A-E21A-5FF9-E64D-E9D87FD87371}"/>
                </a:ext>
              </a:extLst>
            </p:cNvPr>
            <p:cNvSpPr/>
            <p:nvPr/>
          </p:nvSpPr>
          <p:spPr>
            <a:xfrm>
              <a:off x="6509312" y="5579073"/>
              <a:ext cx="818148" cy="539378"/>
            </a:xfrm>
            <a:prstGeom prst="diamond">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a:extLst>
                <a:ext uri="{FF2B5EF4-FFF2-40B4-BE49-F238E27FC236}">
                  <a16:creationId xmlns:a16="http://schemas.microsoft.com/office/drawing/2014/main" id="{4B97FAC8-6498-06E5-72BB-149E9F8ACC2A}"/>
                </a:ext>
              </a:extLst>
            </p:cNvPr>
            <p:cNvCxnSpPr>
              <a:cxnSpLocks/>
              <a:endCxn id="30" idx="4"/>
            </p:cNvCxnSpPr>
            <p:nvPr/>
          </p:nvCxnSpPr>
          <p:spPr>
            <a:xfrm flipV="1">
              <a:off x="6934428" y="4989757"/>
              <a:ext cx="0" cy="6362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68F372-EDC9-8907-0FA7-05086D3A82BC}"/>
                </a:ext>
              </a:extLst>
            </p:cNvPr>
            <p:cNvSpPr txBox="1"/>
            <p:nvPr/>
          </p:nvSpPr>
          <p:spPr>
            <a:xfrm>
              <a:off x="6450295" y="5672478"/>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sp>
          <p:nvSpPr>
            <p:cNvPr id="51" name="TextBox 50">
              <a:extLst>
                <a:ext uri="{FF2B5EF4-FFF2-40B4-BE49-F238E27FC236}">
                  <a16:creationId xmlns:a16="http://schemas.microsoft.com/office/drawing/2014/main" id="{A936D7AE-1896-7793-5D53-2E362DE0FDCA}"/>
                </a:ext>
              </a:extLst>
            </p:cNvPr>
            <p:cNvSpPr txBox="1"/>
            <p:nvPr/>
          </p:nvSpPr>
          <p:spPr>
            <a:xfrm>
              <a:off x="3714430" y="5640147"/>
              <a:ext cx="1034144"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No</a:t>
              </a:r>
            </a:p>
          </p:txBody>
        </p:sp>
        <p:sp>
          <p:nvSpPr>
            <p:cNvPr id="2" name="Oval 1">
              <a:extLst>
                <a:ext uri="{FF2B5EF4-FFF2-40B4-BE49-F238E27FC236}">
                  <a16:creationId xmlns:a16="http://schemas.microsoft.com/office/drawing/2014/main" id="{B35FA66F-F41E-6066-98A5-D7B90498F9BD}"/>
                </a:ext>
              </a:extLst>
            </p:cNvPr>
            <p:cNvSpPr/>
            <p:nvPr/>
          </p:nvSpPr>
          <p:spPr>
            <a:xfrm>
              <a:off x="6385142" y="2953161"/>
              <a:ext cx="1099297" cy="79668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D677FBD8-53E8-CB1D-D3D6-959ED6021046}"/>
                </a:ext>
              </a:extLst>
            </p:cNvPr>
            <p:cNvCxnSpPr/>
            <p:nvPr/>
          </p:nvCxnSpPr>
          <p:spPr>
            <a:xfrm flipH="1">
              <a:off x="7151422" y="2485652"/>
              <a:ext cx="509126" cy="4960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D6C6ABB-3383-04C5-24F4-887C68DBCF72}"/>
                </a:ext>
              </a:extLst>
            </p:cNvPr>
            <p:cNvSpPr txBox="1"/>
            <p:nvPr/>
          </p:nvSpPr>
          <p:spPr>
            <a:xfrm>
              <a:off x="6385142" y="3150816"/>
              <a:ext cx="1176038"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Humidity</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AD0E454-77D4-37A3-85FD-E6A15FAFD11C}"/>
                </a:ext>
              </a:extLst>
            </p:cNvPr>
            <p:cNvCxnSpPr>
              <a:cxnSpLocks/>
            </p:cNvCxnSpPr>
            <p:nvPr/>
          </p:nvCxnSpPr>
          <p:spPr>
            <a:xfrm flipH="1">
              <a:off x="10158428" y="3913735"/>
              <a:ext cx="1000469" cy="796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E495D5C-2867-5B68-01D0-24AFEF2B167A}"/>
                </a:ext>
              </a:extLst>
            </p:cNvPr>
            <p:cNvCxnSpPr>
              <a:cxnSpLocks/>
            </p:cNvCxnSpPr>
            <p:nvPr/>
          </p:nvCxnSpPr>
          <p:spPr>
            <a:xfrm flipH="1">
              <a:off x="8747783" y="5139775"/>
              <a:ext cx="856460" cy="6323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4D66F6F-8FBE-2681-E166-B233A587E35C}"/>
                </a:ext>
              </a:extLst>
            </p:cNvPr>
            <p:cNvSpPr/>
            <p:nvPr/>
          </p:nvSpPr>
          <p:spPr>
            <a:xfrm>
              <a:off x="9404173" y="4527968"/>
              <a:ext cx="805173" cy="6794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D9F88819-E448-F2B8-CA1E-ABFE803A16C8}"/>
                </a:ext>
              </a:extLst>
            </p:cNvPr>
            <p:cNvSpPr/>
            <p:nvPr/>
          </p:nvSpPr>
          <p:spPr>
            <a:xfrm>
              <a:off x="10883263" y="3338736"/>
              <a:ext cx="805174" cy="6010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cxnSp>
          <p:nvCxnSpPr>
            <p:cNvPr id="28" name="Straight Connector 27">
              <a:extLst>
                <a:ext uri="{FF2B5EF4-FFF2-40B4-BE49-F238E27FC236}">
                  <a16:creationId xmlns:a16="http://schemas.microsoft.com/office/drawing/2014/main" id="{EF36F441-0C7A-9B83-D88D-94932D810E24}"/>
                </a:ext>
              </a:extLst>
            </p:cNvPr>
            <p:cNvCxnSpPr>
              <a:cxnSpLocks/>
            </p:cNvCxnSpPr>
            <p:nvPr/>
          </p:nvCxnSpPr>
          <p:spPr>
            <a:xfrm>
              <a:off x="11310535" y="2655717"/>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F03132-A525-62F2-0A0A-69B9EAE3C0C3}"/>
                </a:ext>
              </a:extLst>
            </p:cNvPr>
            <p:cNvCxnSpPr>
              <a:cxnSpLocks/>
            </p:cNvCxnSpPr>
            <p:nvPr/>
          </p:nvCxnSpPr>
          <p:spPr>
            <a:xfrm flipV="1">
              <a:off x="11229457" y="5122261"/>
              <a:ext cx="55580" cy="6827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564F877-9987-40AC-34A0-9646CCAA0A0F}"/>
                </a:ext>
              </a:extLst>
            </p:cNvPr>
            <p:cNvSpPr txBox="1"/>
            <p:nvPr/>
          </p:nvSpPr>
          <p:spPr>
            <a:xfrm>
              <a:off x="10708584" y="5901325"/>
              <a:ext cx="1034144"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No</a:t>
              </a:r>
            </a:p>
          </p:txBody>
        </p:sp>
        <p:sp>
          <p:nvSpPr>
            <p:cNvPr id="53" name="TextBox 52">
              <a:extLst>
                <a:ext uri="{FF2B5EF4-FFF2-40B4-BE49-F238E27FC236}">
                  <a16:creationId xmlns:a16="http://schemas.microsoft.com/office/drawing/2014/main" id="{17BA45DC-01F7-8BEC-9912-E24B2F3741F8}"/>
                </a:ext>
              </a:extLst>
            </p:cNvPr>
            <p:cNvSpPr txBox="1"/>
            <p:nvPr/>
          </p:nvSpPr>
          <p:spPr>
            <a:xfrm>
              <a:off x="9456487" y="4634283"/>
              <a:ext cx="778666"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Weak</a:t>
              </a:r>
              <a:endParaRPr lang="en-IN" sz="20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25CA9349-B659-3CB2-5B79-26EBDA25F776}"/>
                </a:ext>
              </a:extLst>
            </p:cNvPr>
            <p:cNvSpPr txBox="1"/>
            <p:nvPr/>
          </p:nvSpPr>
          <p:spPr>
            <a:xfrm>
              <a:off x="10864084" y="3439227"/>
              <a:ext cx="85646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Wind</a:t>
              </a:r>
            </a:p>
          </p:txBody>
        </p:sp>
        <p:sp>
          <p:nvSpPr>
            <p:cNvPr id="56" name="Diamond 55">
              <a:extLst>
                <a:ext uri="{FF2B5EF4-FFF2-40B4-BE49-F238E27FC236}">
                  <a16:creationId xmlns:a16="http://schemas.microsoft.com/office/drawing/2014/main" id="{12E82F11-7E72-6003-A3DB-73CB7EF07095}"/>
                </a:ext>
              </a:extLst>
            </p:cNvPr>
            <p:cNvSpPr/>
            <p:nvPr/>
          </p:nvSpPr>
          <p:spPr>
            <a:xfrm>
              <a:off x="8282416" y="5746503"/>
              <a:ext cx="909639" cy="554932"/>
            </a:xfrm>
            <a:prstGeom prst="diamond">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57" name="Diamond 56">
              <a:extLst>
                <a:ext uri="{FF2B5EF4-FFF2-40B4-BE49-F238E27FC236}">
                  <a16:creationId xmlns:a16="http://schemas.microsoft.com/office/drawing/2014/main" id="{69C240BD-F208-6F07-905E-33AAF18375F6}"/>
                </a:ext>
              </a:extLst>
            </p:cNvPr>
            <p:cNvSpPr/>
            <p:nvPr/>
          </p:nvSpPr>
          <p:spPr>
            <a:xfrm>
              <a:off x="10753811" y="5804669"/>
              <a:ext cx="909639" cy="554932"/>
            </a:xfrm>
            <a:prstGeom prst="diamond">
              <a:avLst/>
            </a:prstGeom>
            <a:solidFill>
              <a:schemeClr val="bg1">
                <a:alpha val="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485D8E77-C5A3-E726-3635-E839FD5A05DA}"/>
                </a:ext>
              </a:extLst>
            </p:cNvPr>
            <p:cNvSpPr txBox="1"/>
            <p:nvPr/>
          </p:nvSpPr>
          <p:spPr>
            <a:xfrm>
              <a:off x="8188394" y="5772764"/>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sp>
          <p:nvSpPr>
            <p:cNvPr id="4" name="Oval 3">
              <a:extLst>
                <a:ext uri="{FF2B5EF4-FFF2-40B4-BE49-F238E27FC236}">
                  <a16:creationId xmlns:a16="http://schemas.microsoft.com/office/drawing/2014/main" id="{2B638AF8-82CD-10B2-1F52-6463471F569B}"/>
                </a:ext>
              </a:extLst>
            </p:cNvPr>
            <p:cNvSpPr/>
            <p:nvPr/>
          </p:nvSpPr>
          <p:spPr>
            <a:xfrm>
              <a:off x="10868046" y="4601142"/>
              <a:ext cx="805174" cy="5670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E933E42-BE78-42D7-FBB1-3950D60C3B8A}"/>
                </a:ext>
              </a:extLst>
            </p:cNvPr>
            <p:cNvSpPr txBox="1"/>
            <p:nvPr/>
          </p:nvSpPr>
          <p:spPr>
            <a:xfrm>
              <a:off x="10892654" y="4687483"/>
              <a:ext cx="856460"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Strong</a:t>
              </a:r>
              <a:endParaRPr lang="en-IN" sz="2000" dirty="0">
                <a:latin typeface="Times New Roman" panose="02020603050405020304" pitchFamily="18" charset="0"/>
                <a:cs typeface="Times New Roman" panose="02020603050405020304" pitchFamily="18" charset="0"/>
              </a:endParaRPr>
            </a:p>
          </p:txBody>
        </p:sp>
        <p:cxnSp>
          <p:nvCxnSpPr>
            <p:cNvPr id="35" name="Straight Connector 34">
              <a:extLst>
                <a:ext uri="{FF2B5EF4-FFF2-40B4-BE49-F238E27FC236}">
                  <a16:creationId xmlns:a16="http://schemas.microsoft.com/office/drawing/2014/main" id="{AD0E614C-4102-46A6-D1A5-7DEDB0AD93DE}"/>
                </a:ext>
              </a:extLst>
            </p:cNvPr>
            <p:cNvCxnSpPr>
              <a:cxnSpLocks/>
            </p:cNvCxnSpPr>
            <p:nvPr/>
          </p:nvCxnSpPr>
          <p:spPr>
            <a:xfrm>
              <a:off x="11310535" y="3939828"/>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048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B7CCB9-2E65-A812-D936-67A4D14F08C0}"/>
              </a:ext>
            </a:extLst>
          </p:cNvPr>
          <p:cNvGrpSpPr/>
          <p:nvPr/>
        </p:nvGrpSpPr>
        <p:grpSpPr>
          <a:xfrm>
            <a:off x="554134" y="0"/>
            <a:ext cx="9520307" cy="6224337"/>
            <a:chOff x="3714430" y="320842"/>
            <a:chExt cx="8220896" cy="6038759"/>
          </a:xfrm>
        </p:grpSpPr>
        <p:sp>
          <p:nvSpPr>
            <p:cNvPr id="8" name="TextBox 7">
              <a:extLst>
                <a:ext uri="{FF2B5EF4-FFF2-40B4-BE49-F238E27FC236}">
                  <a16:creationId xmlns:a16="http://schemas.microsoft.com/office/drawing/2014/main" id="{0FD1245B-847B-8F2C-08A2-C37D8DF3C755}"/>
                </a:ext>
              </a:extLst>
            </p:cNvPr>
            <p:cNvSpPr txBox="1"/>
            <p:nvPr/>
          </p:nvSpPr>
          <p:spPr>
            <a:xfrm>
              <a:off x="8979350" y="320842"/>
              <a:ext cx="111799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[+9, -5]</a:t>
              </a:r>
            </a:p>
          </p:txBody>
        </p:sp>
        <p:cxnSp>
          <p:nvCxnSpPr>
            <p:cNvPr id="35" name="Straight Connector 34">
              <a:extLst>
                <a:ext uri="{FF2B5EF4-FFF2-40B4-BE49-F238E27FC236}">
                  <a16:creationId xmlns:a16="http://schemas.microsoft.com/office/drawing/2014/main" id="{1F2A048F-0750-B3DB-DC2F-FA207DBC1F88}"/>
                </a:ext>
              </a:extLst>
            </p:cNvPr>
            <p:cNvCxnSpPr>
              <a:cxnSpLocks/>
              <a:endCxn id="68" idx="7"/>
            </p:cNvCxnSpPr>
            <p:nvPr/>
          </p:nvCxnSpPr>
          <p:spPr>
            <a:xfrm flipH="1">
              <a:off x="5638149" y="3691490"/>
              <a:ext cx="1000469" cy="796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A38C44-81FB-EA18-62CF-E8D820B1705E}"/>
                </a:ext>
              </a:extLst>
            </p:cNvPr>
            <p:cNvCxnSpPr>
              <a:cxnSpLocks/>
              <a:stCxn id="68" idx="3"/>
            </p:cNvCxnSpPr>
            <p:nvPr/>
          </p:nvCxnSpPr>
          <p:spPr>
            <a:xfrm flipH="1">
              <a:off x="4212346" y="4968628"/>
              <a:ext cx="856460" cy="6323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1CA54AF4-BB10-36FA-44E6-1931F56A61BB}"/>
                </a:ext>
              </a:extLst>
            </p:cNvPr>
            <p:cNvSpPr/>
            <p:nvPr/>
          </p:nvSpPr>
          <p:spPr>
            <a:xfrm>
              <a:off x="8860848" y="666224"/>
              <a:ext cx="1117994" cy="8655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7A15E318-6C24-FDCB-FD92-19796965CE13}"/>
                </a:ext>
              </a:extLst>
            </p:cNvPr>
            <p:cNvSpPr txBox="1"/>
            <p:nvPr/>
          </p:nvSpPr>
          <p:spPr>
            <a:xfrm>
              <a:off x="8986230" y="937216"/>
              <a:ext cx="1117994"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Weather</a:t>
              </a:r>
              <a:endParaRPr lang="en-IN" sz="2000" dirty="0">
                <a:latin typeface="Times New Roman" panose="02020603050405020304" pitchFamily="18" charset="0"/>
                <a:cs typeface="Times New Roman" panose="02020603050405020304" pitchFamily="18" charset="0"/>
              </a:endParaRPr>
            </a:p>
          </p:txBody>
        </p:sp>
        <p:sp>
          <p:nvSpPr>
            <p:cNvPr id="45" name="Oval 44">
              <a:extLst>
                <a:ext uri="{FF2B5EF4-FFF2-40B4-BE49-F238E27FC236}">
                  <a16:creationId xmlns:a16="http://schemas.microsoft.com/office/drawing/2014/main" id="{246D9817-7CA0-56F5-A5F3-C797695EAE4B}"/>
                </a:ext>
              </a:extLst>
            </p:cNvPr>
            <p:cNvSpPr/>
            <p:nvPr/>
          </p:nvSpPr>
          <p:spPr>
            <a:xfrm>
              <a:off x="9105407" y="1984844"/>
              <a:ext cx="1117994" cy="70051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963B154C-A1A3-EB11-B85D-F118785580BE}"/>
                </a:ext>
              </a:extLst>
            </p:cNvPr>
            <p:cNvSpPr/>
            <p:nvPr/>
          </p:nvSpPr>
          <p:spPr>
            <a:xfrm>
              <a:off x="7561180" y="1774312"/>
              <a:ext cx="1117994" cy="8655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A57FF281-F420-9619-F8E6-9F26F887C578}"/>
                </a:ext>
              </a:extLst>
            </p:cNvPr>
            <p:cNvSpPr/>
            <p:nvPr/>
          </p:nvSpPr>
          <p:spPr>
            <a:xfrm>
              <a:off x="10649634" y="1774312"/>
              <a:ext cx="1117994" cy="8655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11A11C51-D175-2FD1-F582-C4563FE68C35}"/>
                </a:ext>
              </a:extLst>
            </p:cNvPr>
            <p:cNvSpPr txBox="1"/>
            <p:nvPr/>
          </p:nvSpPr>
          <p:spPr>
            <a:xfrm>
              <a:off x="7700929" y="2051974"/>
              <a:ext cx="978244"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Sunny</a:t>
              </a:r>
              <a:endParaRPr lang="en-IN" sz="20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42A07C5B-B32B-1C73-0C4A-A1020356E3B9}"/>
                </a:ext>
              </a:extLst>
            </p:cNvPr>
            <p:cNvSpPr txBox="1"/>
            <p:nvPr/>
          </p:nvSpPr>
          <p:spPr>
            <a:xfrm>
              <a:off x="9144794" y="2105195"/>
              <a:ext cx="1128950"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Overcast</a:t>
              </a:r>
            </a:p>
          </p:txBody>
        </p:sp>
        <p:sp>
          <p:nvSpPr>
            <p:cNvPr id="55" name="TextBox 54">
              <a:extLst>
                <a:ext uri="{FF2B5EF4-FFF2-40B4-BE49-F238E27FC236}">
                  <a16:creationId xmlns:a16="http://schemas.microsoft.com/office/drawing/2014/main" id="{CC9B0FD7-590A-5368-F7D7-769145CDF9C2}"/>
                </a:ext>
              </a:extLst>
            </p:cNvPr>
            <p:cNvSpPr txBox="1"/>
            <p:nvPr/>
          </p:nvSpPr>
          <p:spPr>
            <a:xfrm>
              <a:off x="10957082" y="2050089"/>
              <a:ext cx="978244" cy="335449"/>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Rain</a:t>
              </a:r>
              <a:endParaRPr lang="en-IN" sz="2000" dirty="0">
                <a:latin typeface="Times New Roman" panose="02020603050405020304" pitchFamily="18" charset="0"/>
                <a:cs typeface="Times New Roman" panose="02020603050405020304" pitchFamily="18" charset="0"/>
              </a:endParaRPr>
            </a:p>
          </p:txBody>
        </p:sp>
        <p:cxnSp>
          <p:nvCxnSpPr>
            <p:cNvPr id="59" name="Straight Connector 58">
              <a:extLst>
                <a:ext uri="{FF2B5EF4-FFF2-40B4-BE49-F238E27FC236}">
                  <a16:creationId xmlns:a16="http://schemas.microsoft.com/office/drawing/2014/main" id="{5EE8DF50-E0D1-3857-4C06-89D77E2D7736}"/>
                </a:ext>
              </a:extLst>
            </p:cNvPr>
            <p:cNvCxnSpPr>
              <a:stCxn id="39" idx="3"/>
              <a:endCxn id="46" idx="7"/>
            </p:cNvCxnSpPr>
            <p:nvPr/>
          </p:nvCxnSpPr>
          <p:spPr>
            <a:xfrm flipH="1">
              <a:off x="8515448" y="1405041"/>
              <a:ext cx="509126" cy="4960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D02A1C5-ECC5-2F9D-C8D2-84B52E55F45E}"/>
                </a:ext>
              </a:extLst>
            </p:cNvPr>
            <p:cNvCxnSpPr>
              <a:stCxn id="39" idx="5"/>
              <a:endCxn id="47" idx="1"/>
            </p:cNvCxnSpPr>
            <p:nvPr/>
          </p:nvCxnSpPr>
          <p:spPr>
            <a:xfrm>
              <a:off x="9815115" y="1405041"/>
              <a:ext cx="998244" cy="4960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25ED95C-FF19-914C-A1D0-111EF61FCB35}"/>
                </a:ext>
              </a:extLst>
            </p:cNvPr>
            <p:cNvCxnSpPr>
              <a:cxnSpLocks/>
            </p:cNvCxnSpPr>
            <p:nvPr/>
          </p:nvCxnSpPr>
          <p:spPr>
            <a:xfrm>
              <a:off x="9529185" y="1527952"/>
              <a:ext cx="119177" cy="47293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Diamond 61">
              <a:extLst>
                <a:ext uri="{FF2B5EF4-FFF2-40B4-BE49-F238E27FC236}">
                  <a16:creationId xmlns:a16="http://schemas.microsoft.com/office/drawing/2014/main" id="{9BD5C02E-06B2-0217-F6CA-63637C8E898B}"/>
                </a:ext>
              </a:extLst>
            </p:cNvPr>
            <p:cNvSpPr/>
            <p:nvPr/>
          </p:nvSpPr>
          <p:spPr>
            <a:xfrm>
              <a:off x="8391291" y="3164557"/>
              <a:ext cx="909639" cy="554932"/>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58B3E7FA-0426-8BFF-385A-CC3869C7CF6A}"/>
                </a:ext>
              </a:extLst>
            </p:cNvPr>
            <p:cNvSpPr txBox="1"/>
            <p:nvPr/>
          </p:nvSpPr>
          <p:spPr>
            <a:xfrm>
              <a:off x="8345475" y="3240611"/>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cxnSp>
          <p:nvCxnSpPr>
            <p:cNvPr id="64" name="Straight Connector 63">
              <a:extLst>
                <a:ext uri="{FF2B5EF4-FFF2-40B4-BE49-F238E27FC236}">
                  <a16:creationId xmlns:a16="http://schemas.microsoft.com/office/drawing/2014/main" id="{D573C01A-A9B6-D50D-DD32-4067B5CE9180}"/>
                </a:ext>
              </a:extLst>
            </p:cNvPr>
            <p:cNvCxnSpPr>
              <a:cxnSpLocks/>
              <a:stCxn id="45" idx="4"/>
            </p:cNvCxnSpPr>
            <p:nvPr/>
          </p:nvCxnSpPr>
          <p:spPr>
            <a:xfrm flipH="1">
              <a:off x="8846505" y="2685361"/>
              <a:ext cx="817899" cy="505620"/>
            </a:xfrm>
            <a:prstGeom prst="line">
              <a:avLst/>
            </a:prstGeom>
            <a:ln w="25400" cmpd="sng"/>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2530A8E-CB06-E328-2FF8-0D6EE09FA9D5}"/>
                </a:ext>
              </a:extLst>
            </p:cNvPr>
            <p:cNvSpPr txBox="1"/>
            <p:nvPr/>
          </p:nvSpPr>
          <p:spPr>
            <a:xfrm>
              <a:off x="7660548" y="1311202"/>
              <a:ext cx="898366"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[+2, -3]</a:t>
              </a:r>
              <a:endParaRPr lang="en-IN" dirty="0"/>
            </a:p>
          </p:txBody>
        </p:sp>
        <p:sp>
          <p:nvSpPr>
            <p:cNvPr id="66" name="TextBox 65">
              <a:extLst>
                <a:ext uri="{FF2B5EF4-FFF2-40B4-BE49-F238E27FC236}">
                  <a16:creationId xmlns:a16="http://schemas.microsoft.com/office/drawing/2014/main" id="{DACF4463-400F-1E76-77E5-7337FE513BE8}"/>
                </a:ext>
              </a:extLst>
            </p:cNvPr>
            <p:cNvSpPr txBox="1"/>
            <p:nvPr/>
          </p:nvSpPr>
          <p:spPr>
            <a:xfrm>
              <a:off x="9123973" y="1641666"/>
              <a:ext cx="1373988"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[+4, -0]</a:t>
              </a:r>
              <a:endParaRPr lang="en-IN" dirty="0"/>
            </a:p>
          </p:txBody>
        </p:sp>
        <p:sp>
          <p:nvSpPr>
            <p:cNvPr id="67" name="TextBox 66">
              <a:extLst>
                <a:ext uri="{FF2B5EF4-FFF2-40B4-BE49-F238E27FC236}">
                  <a16:creationId xmlns:a16="http://schemas.microsoft.com/office/drawing/2014/main" id="{3A37242C-FB43-8297-4096-79A751344CA4}"/>
                </a:ext>
              </a:extLst>
            </p:cNvPr>
            <p:cNvSpPr txBox="1"/>
            <p:nvPr/>
          </p:nvSpPr>
          <p:spPr>
            <a:xfrm>
              <a:off x="10903364" y="1369481"/>
              <a:ext cx="978244"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[+3, -2]</a:t>
              </a:r>
              <a:endParaRPr lang="en-IN" dirty="0"/>
            </a:p>
          </p:txBody>
        </p:sp>
        <p:sp>
          <p:nvSpPr>
            <p:cNvPr id="68" name="Oval 67">
              <a:extLst>
                <a:ext uri="{FF2B5EF4-FFF2-40B4-BE49-F238E27FC236}">
                  <a16:creationId xmlns:a16="http://schemas.microsoft.com/office/drawing/2014/main" id="{AC368682-9068-D882-E10F-2009D1DF1417}"/>
                </a:ext>
              </a:extLst>
            </p:cNvPr>
            <p:cNvSpPr/>
            <p:nvPr/>
          </p:nvSpPr>
          <p:spPr>
            <a:xfrm>
              <a:off x="4950891" y="4388665"/>
              <a:ext cx="805173" cy="6794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70" name="Oval 69">
              <a:extLst>
                <a:ext uri="{FF2B5EF4-FFF2-40B4-BE49-F238E27FC236}">
                  <a16:creationId xmlns:a16="http://schemas.microsoft.com/office/drawing/2014/main" id="{0E178E27-3C28-DB7C-87DD-16A3F8349651}"/>
                </a:ext>
              </a:extLst>
            </p:cNvPr>
            <p:cNvSpPr/>
            <p:nvPr/>
          </p:nvSpPr>
          <p:spPr>
            <a:xfrm>
              <a:off x="6443322" y="4388665"/>
              <a:ext cx="982212" cy="6010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852B4246-3D1A-B4AF-4354-5745F84B3D6D}"/>
                </a:ext>
              </a:extLst>
            </p:cNvPr>
            <p:cNvSpPr txBox="1"/>
            <p:nvPr/>
          </p:nvSpPr>
          <p:spPr>
            <a:xfrm>
              <a:off x="5007468" y="4538909"/>
              <a:ext cx="692018"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High</a:t>
              </a:r>
              <a:endParaRPr lang="en-IN" sz="20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F283DB1D-8889-73E6-A946-105F94359126}"/>
                </a:ext>
              </a:extLst>
            </p:cNvPr>
            <p:cNvSpPr txBox="1"/>
            <p:nvPr/>
          </p:nvSpPr>
          <p:spPr>
            <a:xfrm>
              <a:off x="6494609" y="4514408"/>
              <a:ext cx="978244"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Normal</a:t>
              </a:r>
              <a:endParaRPr lang="en-IN" sz="2000" dirty="0">
                <a:latin typeface="Times New Roman" panose="02020603050405020304" pitchFamily="18" charset="0"/>
                <a:cs typeface="Times New Roman" panose="02020603050405020304" pitchFamily="18" charset="0"/>
              </a:endParaRPr>
            </a:p>
          </p:txBody>
        </p:sp>
        <p:cxnSp>
          <p:nvCxnSpPr>
            <p:cNvPr id="73" name="Straight Connector 72">
              <a:extLst>
                <a:ext uri="{FF2B5EF4-FFF2-40B4-BE49-F238E27FC236}">
                  <a16:creationId xmlns:a16="http://schemas.microsoft.com/office/drawing/2014/main" id="{33475264-F79B-5FA5-0DD6-9C977131AFF6}"/>
                </a:ext>
              </a:extLst>
            </p:cNvPr>
            <p:cNvCxnSpPr>
              <a:cxnSpLocks/>
            </p:cNvCxnSpPr>
            <p:nvPr/>
          </p:nvCxnSpPr>
          <p:spPr>
            <a:xfrm>
              <a:off x="6955993" y="3753129"/>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4" name="Diamond 73">
              <a:extLst>
                <a:ext uri="{FF2B5EF4-FFF2-40B4-BE49-F238E27FC236}">
                  <a16:creationId xmlns:a16="http://schemas.microsoft.com/office/drawing/2014/main" id="{48B00E56-CB79-6AEB-6935-11FA8AE1274C}"/>
                </a:ext>
              </a:extLst>
            </p:cNvPr>
            <p:cNvSpPr/>
            <p:nvPr/>
          </p:nvSpPr>
          <p:spPr>
            <a:xfrm>
              <a:off x="3822428" y="5579073"/>
              <a:ext cx="818148" cy="539378"/>
            </a:xfrm>
            <a:prstGeom prst="diamond">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Diamond 74">
              <a:extLst>
                <a:ext uri="{FF2B5EF4-FFF2-40B4-BE49-F238E27FC236}">
                  <a16:creationId xmlns:a16="http://schemas.microsoft.com/office/drawing/2014/main" id="{BF797B60-6366-706C-C086-6E8CB5ED1971}"/>
                </a:ext>
              </a:extLst>
            </p:cNvPr>
            <p:cNvSpPr/>
            <p:nvPr/>
          </p:nvSpPr>
          <p:spPr>
            <a:xfrm>
              <a:off x="6509312" y="5579073"/>
              <a:ext cx="818148" cy="539378"/>
            </a:xfrm>
            <a:prstGeom prst="diamond">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4F9FC6DE-484D-F5C8-F65F-6C3AB59F98DC}"/>
                </a:ext>
              </a:extLst>
            </p:cNvPr>
            <p:cNvCxnSpPr>
              <a:cxnSpLocks/>
              <a:endCxn id="70" idx="4"/>
            </p:cNvCxnSpPr>
            <p:nvPr/>
          </p:nvCxnSpPr>
          <p:spPr>
            <a:xfrm flipV="1">
              <a:off x="6934428" y="4989757"/>
              <a:ext cx="0" cy="6362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170E636-159F-E250-681D-5A210298CBE0}"/>
                </a:ext>
              </a:extLst>
            </p:cNvPr>
            <p:cNvSpPr txBox="1"/>
            <p:nvPr/>
          </p:nvSpPr>
          <p:spPr>
            <a:xfrm>
              <a:off x="6450295" y="5672478"/>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sp>
          <p:nvSpPr>
            <p:cNvPr id="78" name="TextBox 77">
              <a:extLst>
                <a:ext uri="{FF2B5EF4-FFF2-40B4-BE49-F238E27FC236}">
                  <a16:creationId xmlns:a16="http://schemas.microsoft.com/office/drawing/2014/main" id="{C60E4959-8A9D-1C63-FF10-EDA35ABD3BD3}"/>
                </a:ext>
              </a:extLst>
            </p:cNvPr>
            <p:cNvSpPr txBox="1"/>
            <p:nvPr/>
          </p:nvSpPr>
          <p:spPr>
            <a:xfrm>
              <a:off x="3714430" y="5640147"/>
              <a:ext cx="1034144"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No</a:t>
              </a:r>
            </a:p>
          </p:txBody>
        </p:sp>
        <p:sp>
          <p:nvSpPr>
            <p:cNvPr id="79" name="Oval 78">
              <a:extLst>
                <a:ext uri="{FF2B5EF4-FFF2-40B4-BE49-F238E27FC236}">
                  <a16:creationId xmlns:a16="http://schemas.microsoft.com/office/drawing/2014/main" id="{1E91969A-F4ED-BF9B-0B8C-F4DA913EA127}"/>
                </a:ext>
              </a:extLst>
            </p:cNvPr>
            <p:cNvSpPr/>
            <p:nvPr/>
          </p:nvSpPr>
          <p:spPr>
            <a:xfrm>
              <a:off x="6385142" y="2953161"/>
              <a:ext cx="1099297" cy="79668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0" name="Straight Connector 79">
              <a:extLst>
                <a:ext uri="{FF2B5EF4-FFF2-40B4-BE49-F238E27FC236}">
                  <a16:creationId xmlns:a16="http://schemas.microsoft.com/office/drawing/2014/main" id="{6EC34A5A-BF25-6A4F-EA3F-74D2AF43C37B}"/>
                </a:ext>
              </a:extLst>
            </p:cNvPr>
            <p:cNvCxnSpPr/>
            <p:nvPr/>
          </p:nvCxnSpPr>
          <p:spPr>
            <a:xfrm flipH="1">
              <a:off x="7151422" y="2485652"/>
              <a:ext cx="509126" cy="4960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8C678BD-9EEA-7117-2777-5B6E9454F93F}"/>
                </a:ext>
              </a:extLst>
            </p:cNvPr>
            <p:cNvSpPr txBox="1"/>
            <p:nvPr/>
          </p:nvSpPr>
          <p:spPr>
            <a:xfrm>
              <a:off x="6385142" y="3150816"/>
              <a:ext cx="1176038"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Humidity</a:t>
              </a:r>
              <a:endParaRPr lang="en-IN" sz="2000" dirty="0">
                <a:latin typeface="Times New Roman" panose="02020603050405020304" pitchFamily="18" charset="0"/>
                <a:cs typeface="Times New Roman" panose="02020603050405020304" pitchFamily="18" charset="0"/>
              </a:endParaRPr>
            </a:p>
          </p:txBody>
        </p:sp>
        <p:cxnSp>
          <p:nvCxnSpPr>
            <p:cNvPr id="82" name="Straight Connector 81">
              <a:extLst>
                <a:ext uri="{FF2B5EF4-FFF2-40B4-BE49-F238E27FC236}">
                  <a16:creationId xmlns:a16="http://schemas.microsoft.com/office/drawing/2014/main" id="{378CC344-1F97-3322-7DE4-F418BFF28A94}"/>
                </a:ext>
              </a:extLst>
            </p:cNvPr>
            <p:cNvCxnSpPr>
              <a:cxnSpLocks/>
            </p:cNvCxnSpPr>
            <p:nvPr/>
          </p:nvCxnSpPr>
          <p:spPr>
            <a:xfrm flipH="1">
              <a:off x="10158428" y="3913735"/>
              <a:ext cx="1000469" cy="796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1952EE4-7FD9-C612-91B2-4E2393C45031}"/>
                </a:ext>
              </a:extLst>
            </p:cNvPr>
            <p:cNvCxnSpPr>
              <a:cxnSpLocks/>
            </p:cNvCxnSpPr>
            <p:nvPr/>
          </p:nvCxnSpPr>
          <p:spPr>
            <a:xfrm flipH="1">
              <a:off x="8747783" y="5139775"/>
              <a:ext cx="856460" cy="63234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A764C4AA-9860-0BCA-9154-84D06C8B0F15}"/>
                </a:ext>
              </a:extLst>
            </p:cNvPr>
            <p:cNvSpPr/>
            <p:nvPr/>
          </p:nvSpPr>
          <p:spPr>
            <a:xfrm>
              <a:off x="9404173" y="4527968"/>
              <a:ext cx="805173" cy="6794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73BB459C-0127-3BAA-B6AC-C25F916768B2}"/>
                </a:ext>
              </a:extLst>
            </p:cNvPr>
            <p:cNvSpPr/>
            <p:nvPr/>
          </p:nvSpPr>
          <p:spPr>
            <a:xfrm>
              <a:off x="10970093" y="3307383"/>
              <a:ext cx="805174" cy="60109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cxnSp>
          <p:nvCxnSpPr>
            <p:cNvPr id="86" name="Straight Connector 85">
              <a:extLst>
                <a:ext uri="{FF2B5EF4-FFF2-40B4-BE49-F238E27FC236}">
                  <a16:creationId xmlns:a16="http://schemas.microsoft.com/office/drawing/2014/main" id="{7BD5C51A-09C3-47C9-6EE7-09E6258B85A0}"/>
                </a:ext>
              </a:extLst>
            </p:cNvPr>
            <p:cNvCxnSpPr>
              <a:cxnSpLocks/>
            </p:cNvCxnSpPr>
            <p:nvPr/>
          </p:nvCxnSpPr>
          <p:spPr>
            <a:xfrm>
              <a:off x="11310535" y="2655717"/>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301527-0A37-7FAF-ACDB-ADC0FAD652BE}"/>
                </a:ext>
              </a:extLst>
            </p:cNvPr>
            <p:cNvCxnSpPr>
              <a:cxnSpLocks/>
            </p:cNvCxnSpPr>
            <p:nvPr/>
          </p:nvCxnSpPr>
          <p:spPr>
            <a:xfrm flipV="1">
              <a:off x="11229457" y="5122261"/>
              <a:ext cx="55580" cy="6827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7558FCA5-1EAE-D1C1-DEEA-FDE0FFBDADCF}"/>
                </a:ext>
              </a:extLst>
            </p:cNvPr>
            <p:cNvSpPr txBox="1"/>
            <p:nvPr/>
          </p:nvSpPr>
          <p:spPr>
            <a:xfrm>
              <a:off x="10708584" y="5901325"/>
              <a:ext cx="1034144"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No</a:t>
              </a:r>
            </a:p>
          </p:txBody>
        </p:sp>
        <p:sp>
          <p:nvSpPr>
            <p:cNvPr id="89" name="TextBox 88">
              <a:extLst>
                <a:ext uri="{FF2B5EF4-FFF2-40B4-BE49-F238E27FC236}">
                  <a16:creationId xmlns:a16="http://schemas.microsoft.com/office/drawing/2014/main" id="{664B541A-3589-CC52-142C-6D44E77535D8}"/>
                </a:ext>
              </a:extLst>
            </p:cNvPr>
            <p:cNvSpPr txBox="1"/>
            <p:nvPr/>
          </p:nvSpPr>
          <p:spPr>
            <a:xfrm>
              <a:off x="9456487" y="4634283"/>
              <a:ext cx="778666"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Weak</a:t>
              </a:r>
              <a:endParaRPr lang="en-IN" sz="20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3F50ADEF-27C1-CE7B-B79E-BCF4D0081474}"/>
                </a:ext>
              </a:extLst>
            </p:cNvPr>
            <p:cNvSpPr txBox="1"/>
            <p:nvPr/>
          </p:nvSpPr>
          <p:spPr>
            <a:xfrm>
              <a:off x="11058756" y="3453622"/>
              <a:ext cx="85646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Wind</a:t>
              </a:r>
            </a:p>
          </p:txBody>
        </p:sp>
        <p:sp>
          <p:nvSpPr>
            <p:cNvPr id="91" name="Diamond 90">
              <a:extLst>
                <a:ext uri="{FF2B5EF4-FFF2-40B4-BE49-F238E27FC236}">
                  <a16:creationId xmlns:a16="http://schemas.microsoft.com/office/drawing/2014/main" id="{985F0303-FC66-4EDC-C397-8A7A133BDA73}"/>
                </a:ext>
              </a:extLst>
            </p:cNvPr>
            <p:cNvSpPr/>
            <p:nvPr/>
          </p:nvSpPr>
          <p:spPr>
            <a:xfrm>
              <a:off x="8282416" y="5746503"/>
              <a:ext cx="909639" cy="554932"/>
            </a:xfrm>
            <a:prstGeom prst="diamond">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92" name="Diamond 91">
              <a:extLst>
                <a:ext uri="{FF2B5EF4-FFF2-40B4-BE49-F238E27FC236}">
                  <a16:creationId xmlns:a16="http://schemas.microsoft.com/office/drawing/2014/main" id="{0628D748-72BC-9CD0-85CB-D70E439A2D55}"/>
                </a:ext>
              </a:extLst>
            </p:cNvPr>
            <p:cNvSpPr/>
            <p:nvPr/>
          </p:nvSpPr>
          <p:spPr>
            <a:xfrm>
              <a:off x="10753811" y="5804669"/>
              <a:ext cx="909639" cy="554932"/>
            </a:xfrm>
            <a:prstGeom prst="diamond">
              <a:avLst/>
            </a:prstGeom>
            <a:solidFill>
              <a:schemeClr val="bg1">
                <a:alpha val="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013936B4-DF18-E76C-962C-AE7A819B0883}"/>
                </a:ext>
              </a:extLst>
            </p:cNvPr>
            <p:cNvSpPr txBox="1"/>
            <p:nvPr/>
          </p:nvSpPr>
          <p:spPr>
            <a:xfrm>
              <a:off x="8220163" y="5894072"/>
              <a:ext cx="1034144" cy="335449"/>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sp>
          <p:nvSpPr>
            <p:cNvPr id="94" name="Oval 93">
              <a:extLst>
                <a:ext uri="{FF2B5EF4-FFF2-40B4-BE49-F238E27FC236}">
                  <a16:creationId xmlns:a16="http://schemas.microsoft.com/office/drawing/2014/main" id="{1E52A8B9-F1F3-D566-C60B-E00C6CE02671}"/>
                </a:ext>
              </a:extLst>
            </p:cNvPr>
            <p:cNvSpPr/>
            <p:nvPr/>
          </p:nvSpPr>
          <p:spPr>
            <a:xfrm>
              <a:off x="10868046" y="4601142"/>
              <a:ext cx="805174" cy="5670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5C4ABEDE-B55C-8141-8B8F-9355C91E7ED6}"/>
                </a:ext>
              </a:extLst>
            </p:cNvPr>
            <p:cNvSpPr txBox="1"/>
            <p:nvPr/>
          </p:nvSpPr>
          <p:spPr>
            <a:xfrm>
              <a:off x="10892654" y="4687483"/>
              <a:ext cx="856460" cy="400110"/>
            </a:xfrm>
            <a:prstGeom prst="rect">
              <a:avLst/>
            </a:prstGeom>
            <a:noFill/>
          </p:spPr>
          <p:txBody>
            <a:bodyPr wrap="square">
              <a:spAutoFit/>
            </a:bodyPr>
            <a:lstStyle/>
            <a:p>
              <a:r>
                <a:rPr lang="en-IN" sz="2000" i="1" dirty="0">
                  <a:latin typeface="Times New Roman" panose="02020603050405020304" pitchFamily="18" charset="0"/>
                  <a:cs typeface="Times New Roman" panose="02020603050405020304" pitchFamily="18" charset="0"/>
                </a:rPr>
                <a:t>Strong</a:t>
              </a:r>
              <a:endParaRPr lang="en-IN" sz="2000" dirty="0">
                <a:latin typeface="Times New Roman" panose="02020603050405020304" pitchFamily="18" charset="0"/>
                <a:cs typeface="Times New Roman" panose="02020603050405020304" pitchFamily="18" charset="0"/>
              </a:endParaRPr>
            </a:p>
          </p:txBody>
        </p:sp>
        <p:cxnSp>
          <p:nvCxnSpPr>
            <p:cNvPr id="96" name="Straight Connector 95">
              <a:extLst>
                <a:ext uri="{FF2B5EF4-FFF2-40B4-BE49-F238E27FC236}">
                  <a16:creationId xmlns:a16="http://schemas.microsoft.com/office/drawing/2014/main" id="{A08A444F-95A3-011B-BB9C-6DF750628DD7}"/>
                </a:ext>
              </a:extLst>
            </p:cNvPr>
            <p:cNvCxnSpPr>
              <a:cxnSpLocks/>
            </p:cNvCxnSpPr>
            <p:nvPr/>
          </p:nvCxnSpPr>
          <p:spPr>
            <a:xfrm>
              <a:off x="11310535" y="3939828"/>
              <a:ext cx="0" cy="671581"/>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583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7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56249-409D-0438-D140-11FA726E7391}"/>
              </a:ext>
            </a:extLst>
          </p:cNvPr>
          <p:cNvSpPr txBox="1"/>
          <p:nvPr/>
        </p:nvSpPr>
        <p:spPr>
          <a:xfrm>
            <a:off x="436418" y="0"/>
            <a:ext cx="11319163" cy="4661276"/>
          </a:xfrm>
          <a:prstGeom prst="rect">
            <a:avLst/>
          </a:prstGeom>
          <a:noFill/>
        </p:spPr>
        <p:txBody>
          <a:bodyPr wrap="square">
            <a:spAutoFit/>
          </a:bodyPr>
          <a:lstStyle/>
          <a:p>
            <a:pPr algn="just">
              <a:lnSpc>
                <a:spcPct val="150000"/>
              </a:lnSpc>
            </a:pPr>
            <a:r>
              <a:rPr lang="en-US" sz="2000" b="1" i="0" dirty="0">
                <a:effectLst/>
                <a:latin typeface="Söhne"/>
              </a:rPr>
              <a:t>Disadvantages of Decision Trees:</a:t>
            </a:r>
            <a:endParaRPr lang="en-US" sz="2000" b="0" i="0" dirty="0">
              <a:effectLst/>
              <a:latin typeface="Söhne"/>
            </a:endParaRPr>
          </a:p>
          <a:p>
            <a:pPr algn="just">
              <a:lnSpc>
                <a:spcPct val="150000"/>
              </a:lnSpc>
              <a:buFont typeface="+mj-lt"/>
              <a:buAutoNum type="arabicPeriod"/>
            </a:pPr>
            <a:r>
              <a:rPr lang="en-US" sz="2000" b="1" i="0" dirty="0">
                <a:effectLst/>
                <a:latin typeface="Söhne"/>
              </a:rPr>
              <a:t> Overfitting:</a:t>
            </a:r>
            <a:r>
              <a:rPr lang="en-US" sz="2000" b="0" i="0" dirty="0">
                <a:effectLst/>
                <a:latin typeface="Söhne"/>
              </a:rPr>
              <a:t> Decision trees are prone to overfitting, capturing noise in the training data and performing poorly on unseen data.</a:t>
            </a:r>
          </a:p>
          <a:p>
            <a:pPr algn="just">
              <a:lnSpc>
                <a:spcPct val="150000"/>
              </a:lnSpc>
              <a:buFont typeface="+mj-lt"/>
              <a:buAutoNum type="arabicPeriod"/>
            </a:pPr>
            <a:r>
              <a:rPr lang="en-US" sz="2000" b="1" i="0" dirty="0">
                <a:effectLst/>
                <a:latin typeface="Söhne"/>
              </a:rPr>
              <a:t> Instability:</a:t>
            </a:r>
            <a:r>
              <a:rPr lang="en-US" sz="2000" b="0" i="0" dirty="0">
                <a:effectLst/>
                <a:latin typeface="Söhne"/>
              </a:rPr>
              <a:t> Small changes in the data can lead to different tree structures, making decision trees less stable.</a:t>
            </a:r>
          </a:p>
          <a:p>
            <a:pPr algn="just">
              <a:lnSpc>
                <a:spcPct val="150000"/>
              </a:lnSpc>
              <a:buFont typeface="+mj-lt"/>
              <a:buAutoNum type="arabicPeriod"/>
            </a:pPr>
            <a:r>
              <a:rPr lang="en-US" sz="2000" b="1" i="0" dirty="0">
                <a:effectLst/>
                <a:latin typeface="Söhne"/>
              </a:rPr>
              <a:t> Biased Toward Dominant Classes:</a:t>
            </a:r>
            <a:r>
              <a:rPr lang="en-US" sz="2000" b="0" i="0" dirty="0">
                <a:effectLst/>
                <a:latin typeface="Söhne"/>
              </a:rPr>
              <a:t> In classification tasks with imbalanced class distributions, decision trees can be biased toward the dominant class.</a:t>
            </a:r>
          </a:p>
          <a:p>
            <a:pPr algn="just">
              <a:lnSpc>
                <a:spcPct val="150000"/>
              </a:lnSpc>
            </a:pPr>
            <a:r>
              <a:rPr lang="en-US" sz="2000" b="1" i="0" dirty="0">
                <a:effectLst/>
                <a:latin typeface="Söhne"/>
              </a:rPr>
              <a:t>Ensemble Methods:</a:t>
            </a:r>
            <a:endParaRPr lang="en-US" sz="2000" b="0" i="0" dirty="0">
              <a:effectLst/>
              <a:latin typeface="Söhne"/>
            </a:endParaRPr>
          </a:p>
          <a:p>
            <a:pPr algn="just">
              <a:lnSpc>
                <a:spcPct val="150000"/>
              </a:lnSpc>
            </a:pPr>
            <a:r>
              <a:rPr lang="en-US" sz="2000" b="0" i="0" dirty="0">
                <a:effectLst/>
                <a:latin typeface="Söhne"/>
              </a:rPr>
              <a:t>Decision Trees are often used in ensemble methods like Random Forests and Gradient Boosting to improve overall predictive performance and mitigate the weaknesses of individual trees.</a:t>
            </a:r>
          </a:p>
        </p:txBody>
      </p:sp>
      <p:sp>
        <p:nvSpPr>
          <p:cNvPr id="7" name="TextBox 6">
            <a:extLst>
              <a:ext uri="{FF2B5EF4-FFF2-40B4-BE49-F238E27FC236}">
                <a16:creationId xmlns:a16="http://schemas.microsoft.com/office/drawing/2014/main" id="{5E26C3A1-A17A-1D43-DED1-DDC748EDF44D}"/>
              </a:ext>
            </a:extLst>
          </p:cNvPr>
          <p:cNvSpPr txBox="1"/>
          <p:nvPr/>
        </p:nvSpPr>
        <p:spPr>
          <a:xfrm>
            <a:off x="436418" y="4661276"/>
            <a:ext cx="11069781" cy="1891287"/>
          </a:xfrm>
          <a:prstGeom prst="rect">
            <a:avLst/>
          </a:prstGeom>
          <a:noFill/>
        </p:spPr>
        <p:txBody>
          <a:bodyPr wrap="square">
            <a:spAutoFit/>
          </a:bodyPr>
          <a:lstStyle/>
          <a:p>
            <a:pPr algn="just">
              <a:lnSpc>
                <a:spcPct val="150000"/>
              </a:lnSpc>
            </a:pPr>
            <a:r>
              <a:rPr lang="en-US" sz="2000" b="1" i="0" dirty="0">
                <a:effectLst/>
                <a:latin typeface="Söhne"/>
              </a:rPr>
              <a:t>Attribute Selection Measures used by ID3 Algorithm:</a:t>
            </a:r>
            <a:endParaRPr lang="en-US" sz="2000" b="0" i="0" dirty="0">
              <a:effectLst/>
              <a:latin typeface="Söhne"/>
            </a:endParaRPr>
          </a:p>
          <a:p>
            <a:pPr algn="just">
              <a:lnSpc>
                <a:spcPct val="150000"/>
              </a:lnSpc>
            </a:pPr>
            <a:r>
              <a:rPr lang="en-US" sz="2000" b="0" i="0" dirty="0">
                <a:effectLst/>
                <a:latin typeface="Söhne"/>
              </a:rPr>
              <a:t>ID3 (Iterative </a:t>
            </a:r>
            <a:r>
              <a:rPr lang="en-US" sz="2000" b="0" i="0" dirty="0" err="1">
                <a:effectLst/>
                <a:latin typeface="Söhne"/>
              </a:rPr>
              <a:t>Dichotomiser</a:t>
            </a:r>
            <a:r>
              <a:rPr lang="en-US" sz="2000" b="0" i="0" dirty="0">
                <a:effectLst/>
                <a:latin typeface="Söhne"/>
              </a:rPr>
              <a:t> 3) is one of the earliest decision tree algorithms. It uses the concept of entropy and information gain to determine the attribute to split on. Here are the attribute selection measures used by the ID3 algorithm:</a:t>
            </a:r>
          </a:p>
        </p:txBody>
      </p:sp>
    </p:spTree>
    <p:extLst>
      <p:ext uri="{BB962C8B-B14F-4D97-AF65-F5344CB8AC3E}">
        <p14:creationId xmlns:p14="http://schemas.microsoft.com/office/powerpoint/2010/main" val="7171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9942C-5E12-DB18-80E9-99EA97AB5158}"/>
              </a:ext>
            </a:extLst>
          </p:cNvPr>
          <p:cNvPicPr>
            <a:picLocks noChangeAspect="1"/>
          </p:cNvPicPr>
          <p:nvPr/>
        </p:nvPicPr>
        <p:blipFill>
          <a:blip r:embed="rId2"/>
          <a:stretch>
            <a:fillRect/>
          </a:stretch>
        </p:blipFill>
        <p:spPr>
          <a:xfrm>
            <a:off x="675668" y="2912012"/>
            <a:ext cx="9441941" cy="3834084"/>
          </a:xfrm>
          <a:prstGeom prst="rect">
            <a:avLst/>
          </a:prstGeom>
        </p:spPr>
      </p:pic>
      <p:pic>
        <p:nvPicPr>
          <p:cNvPr id="7" name="Picture 6">
            <a:extLst>
              <a:ext uri="{FF2B5EF4-FFF2-40B4-BE49-F238E27FC236}">
                <a16:creationId xmlns:a16="http://schemas.microsoft.com/office/drawing/2014/main" id="{9A800DD9-E8A4-1DDF-2FC6-2995B44182CE}"/>
              </a:ext>
            </a:extLst>
          </p:cNvPr>
          <p:cNvPicPr>
            <a:picLocks noChangeAspect="1"/>
          </p:cNvPicPr>
          <p:nvPr/>
        </p:nvPicPr>
        <p:blipFill>
          <a:blip r:embed="rId3"/>
          <a:stretch>
            <a:fillRect/>
          </a:stretch>
        </p:blipFill>
        <p:spPr>
          <a:xfrm>
            <a:off x="675669" y="287235"/>
            <a:ext cx="9435380" cy="2624777"/>
          </a:xfrm>
          <a:prstGeom prst="rect">
            <a:avLst/>
          </a:prstGeom>
        </p:spPr>
      </p:pic>
    </p:spTree>
    <p:extLst>
      <p:ext uri="{BB962C8B-B14F-4D97-AF65-F5344CB8AC3E}">
        <p14:creationId xmlns:p14="http://schemas.microsoft.com/office/powerpoint/2010/main" val="57586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5559E-D2CD-C525-3936-5C72CB78EE9A}"/>
              </a:ext>
            </a:extLst>
          </p:cNvPr>
          <p:cNvPicPr>
            <a:picLocks noChangeAspect="1"/>
          </p:cNvPicPr>
          <p:nvPr/>
        </p:nvPicPr>
        <p:blipFill>
          <a:blip r:embed="rId2"/>
          <a:stretch>
            <a:fillRect/>
          </a:stretch>
        </p:blipFill>
        <p:spPr>
          <a:xfrm>
            <a:off x="1168926" y="548641"/>
            <a:ext cx="9485413" cy="5401994"/>
          </a:xfrm>
          <a:prstGeom prst="rect">
            <a:avLst/>
          </a:prstGeom>
        </p:spPr>
      </p:pic>
    </p:spTree>
    <p:extLst>
      <p:ext uri="{BB962C8B-B14F-4D97-AF65-F5344CB8AC3E}">
        <p14:creationId xmlns:p14="http://schemas.microsoft.com/office/powerpoint/2010/main" val="3331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814B2B-C54F-F856-DC64-3AEA6125F3B0}"/>
              </a:ext>
            </a:extLst>
          </p:cNvPr>
          <p:cNvSpPr txBox="1"/>
          <p:nvPr/>
        </p:nvSpPr>
        <p:spPr>
          <a:xfrm>
            <a:off x="1869074" y="272533"/>
            <a:ext cx="1410286"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E</a:t>
            </a:r>
            <a:r>
              <a:rPr lang="en-US" sz="2400" b="1" i="0" dirty="0">
                <a:solidFill>
                  <a:srgbClr val="002060"/>
                </a:solidFill>
                <a:effectLst/>
                <a:latin typeface="Times New Roman" panose="02020603050405020304" pitchFamily="18" charset="0"/>
                <a:cs typeface="Times New Roman" panose="02020603050405020304" pitchFamily="18" charset="0"/>
              </a:rPr>
              <a:t>ntropy</a:t>
            </a:r>
            <a:endParaRPr lang="en-IN" sz="2400" b="1" dirty="0">
              <a:solidFill>
                <a:srgbClr val="002060"/>
              </a:solidFill>
            </a:endParaRPr>
          </a:p>
        </p:txBody>
      </p:sp>
      <p:sp>
        <p:nvSpPr>
          <p:cNvPr id="11" name="TextBox 10">
            <a:extLst>
              <a:ext uri="{FF2B5EF4-FFF2-40B4-BE49-F238E27FC236}">
                <a16:creationId xmlns:a16="http://schemas.microsoft.com/office/drawing/2014/main" id="{F056AEB2-CBA2-6B12-6D41-F4954CF5B067}"/>
              </a:ext>
            </a:extLst>
          </p:cNvPr>
          <p:cNvSpPr txBox="1"/>
          <p:nvPr/>
        </p:nvSpPr>
        <p:spPr>
          <a:xfrm>
            <a:off x="1869074" y="881798"/>
            <a:ext cx="9265958" cy="960328"/>
          </a:xfrm>
          <a:prstGeom prst="rect">
            <a:avLst/>
          </a:prstGeom>
          <a:noFill/>
        </p:spPr>
        <p:txBody>
          <a:bodyPr wrap="square">
            <a:spAutoFit/>
          </a:bodyPr>
          <a:lstStyle/>
          <a:p>
            <a:pPr algn="just">
              <a:lnSpc>
                <a:spcPct val="150000"/>
              </a:lnSpc>
            </a:pPr>
            <a:r>
              <a:rPr lang="en-US" sz="2000" b="1" i="0" dirty="0">
                <a:solidFill>
                  <a:srgbClr val="0F0F0F"/>
                </a:solidFill>
                <a:effectLst/>
                <a:latin typeface="Times New Roman" panose="02020603050405020304" pitchFamily="18" charset="0"/>
                <a:cs typeface="Times New Roman" panose="02020603050405020304" pitchFamily="18" charset="0"/>
              </a:rPr>
              <a:t>Definition:</a:t>
            </a:r>
            <a:r>
              <a:rPr lang="en-US" sz="2000" b="0" i="0" dirty="0">
                <a:solidFill>
                  <a:srgbClr val="0F0F0F"/>
                </a:solidFill>
                <a:effectLst/>
                <a:latin typeface="Times New Roman" panose="02020603050405020304" pitchFamily="18" charset="0"/>
                <a:cs typeface="Times New Roman" panose="02020603050405020304" pitchFamily="18" charset="0"/>
              </a:rPr>
              <a:t> Entropy is a concept used in various fields, including information theory, and statistics, with slightly different interpretations in each context.</a:t>
            </a: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59914DC-A141-673A-987E-73486D1C8E22}"/>
              </a:ext>
            </a:extLst>
          </p:cNvPr>
          <p:cNvPicPr>
            <a:picLocks noChangeAspect="1"/>
          </p:cNvPicPr>
          <p:nvPr/>
        </p:nvPicPr>
        <p:blipFill>
          <a:blip r:embed="rId2"/>
          <a:stretch>
            <a:fillRect/>
          </a:stretch>
        </p:blipFill>
        <p:spPr>
          <a:xfrm>
            <a:off x="1869074" y="1947655"/>
            <a:ext cx="9265958" cy="4346475"/>
          </a:xfrm>
          <a:prstGeom prst="rect">
            <a:avLst/>
          </a:prstGeom>
        </p:spPr>
      </p:pic>
    </p:spTree>
    <p:extLst>
      <p:ext uri="{BB962C8B-B14F-4D97-AF65-F5344CB8AC3E}">
        <p14:creationId xmlns:p14="http://schemas.microsoft.com/office/powerpoint/2010/main" val="293078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1CC6C-2F3B-AB0F-2EC6-7F4758E30E2D}"/>
              </a:ext>
            </a:extLst>
          </p:cNvPr>
          <p:cNvPicPr>
            <a:picLocks noChangeAspect="1"/>
          </p:cNvPicPr>
          <p:nvPr/>
        </p:nvPicPr>
        <p:blipFill>
          <a:blip r:embed="rId2"/>
          <a:stretch>
            <a:fillRect/>
          </a:stretch>
        </p:blipFill>
        <p:spPr>
          <a:xfrm>
            <a:off x="953761" y="437733"/>
            <a:ext cx="9281467" cy="4532473"/>
          </a:xfrm>
          <a:prstGeom prst="rect">
            <a:avLst/>
          </a:prstGeom>
        </p:spPr>
      </p:pic>
    </p:spTree>
    <p:extLst>
      <p:ext uri="{BB962C8B-B14F-4D97-AF65-F5344CB8AC3E}">
        <p14:creationId xmlns:p14="http://schemas.microsoft.com/office/powerpoint/2010/main" val="237589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88C08-F526-F4AB-46D7-F883F48AE56F}"/>
              </a:ext>
            </a:extLst>
          </p:cNvPr>
          <p:cNvPicPr>
            <a:picLocks noChangeAspect="1"/>
          </p:cNvPicPr>
          <p:nvPr/>
        </p:nvPicPr>
        <p:blipFill>
          <a:blip r:embed="rId2"/>
          <a:stretch>
            <a:fillRect/>
          </a:stretch>
        </p:blipFill>
        <p:spPr>
          <a:xfrm>
            <a:off x="643467" y="607073"/>
            <a:ext cx="10905066" cy="4618616"/>
          </a:xfrm>
          <a:prstGeom prst="rect">
            <a:avLst/>
          </a:prstGeom>
        </p:spPr>
      </p:pic>
    </p:spTree>
    <p:extLst>
      <p:ext uri="{BB962C8B-B14F-4D97-AF65-F5344CB8AC3E}">
        <p14:creationId xmlns:p14="http://schemas.microsoft.com/office/powerpoint/2010/main" val="173875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DD9343-020C-F772-2311-E019D61A784B}"/>
              </a:ext>
            </a:extLst>
          </p:cNvPr>
          <p:cNvGraphicFramePr>
            <a:graphicFrameLocks noGrp="1"/>
          </p:cNvGraphicFramePr>
          <p:nvPr>
            <p:extLst>
              <p:ext uri="{D42A27DB-BD31-4B8C-83A1-F6EECF244321}">
                <p14:modId xmlns:p14="http://schemas.microsoft.com/office/powerpoint/2010/main" val="462968390"/>
              </p:ext>
            </p:extLst>
          </p:nvPr>
        </p:nvGraphicFramePr>
        <p:xfrm>
          <a:off x="1420838" y="910882"/>
          <a:ext cx="9298744" cy="5405505"/>
        </p:xfrm>
        <a:graphic>
          <a:graphicData uri="http://schemas.openxmlformats.org/drawingml/2006/table">
            <a:tbl>
              <a:tblPr>
                <a:tableStyleId>{5C22544A-7EE6-4342-B048-85BDC9FD1C3A}</a:tableStyleId>
              </a:tblPr>
              <a:tblGrid>
                <a:gridCol w="1163101">
                  <a:extLst>
                    <a:ext uri="{9D8B030D-6E8A-4147-A177-3AD203B41FA5}">
                      <a16:colId xmlns:a16="http://schemas.microsoft.com/office/drawing/2014/main" val="2609252281"/>
                    </a:ext>
                  </a:extLst>
                </a:gridCol>
                <a:gridCol w="1671956">
                  <a:extLst>
                    <a:ext uri="{9D8B030D-6E8A-4147-A177-3AD203B41FA5}">
                      <a16:colId xmlns:a16="http://schemas.microsoft.com/office/drawing/2014/main" val="3119227293"/>
                    </a:ext>
                  </a:extLst>
                </a:gridCol>
                <a:gridCol w="1502337">
                  <a:extLst>
                    <a:ext uri="{9D8B030D-6E8A-4147-A177-3AD203B41FA5}">
                      <a16:colId xmlns:a16="http://schemas.microsoft.com/office/drawing/2014/main" val="242044212"/>
                    </a:ext>
                  </a:extLst>
                </a:gridCol>
                <a:gridCol w="1508396">
                  <a:extLst>
                    <a:ext uri="{9D8B030D-6E8A-4147-A177-3AD203B41FA5}">
                      <a16:colId xmlns:a16="http://schemas.microsoft.com/office/drawing/2014/main" val="4118292940"/>
                    </a:ext>
                  </a:extLst>
                </a:gridCol>
                <a:gridCol w="1508396">
                  <a:extLst>
                    <a:ext uri="{9D8B030D-6E8A-4147-A177-3AD203B41FA5}">
                      <a16:colId xmlns:a16="http://schemas.microsoft.com/office/drawing/2014/main" val="3028034284"/>
                    </a:ext>
                  </a:extLst>
                </a:gridCol>
                <a:gridCol w="1944558">
                  <a:extLst>
                    <a:ext uri="{9D8B030D-6E8A-4147-A177-3AD203B41FA5}">
                      <a16:colId xmlns:a16="http://schemas.microsoft.com/office/drawing/2014/main" val="348572760"/>
                    </a:ext>
                  </a:extLst>
                </a:gridCol>
              </a:tblGrid>
              <a:tr h="360367">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Day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Weather</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Temp</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Humidity</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Wind</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Play Tennis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7069941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762931242"/>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Overcast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Hot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High</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Weak</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Yes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98818841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Rain</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Rain</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Cool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Rain</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Cool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1205114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Overcast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Cool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Yes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321191824"/>
                  </a:ext>
                </a:extLst>
              </a:tr>
              <a:tr h="360367">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Day 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High</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Weak</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99279783"/>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Cool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698559846"/>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Rain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96508482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188804171"/>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Overcast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13493782"/>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Overcast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Hot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Normal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Yes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299747857"/>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Rain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Mild</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Strong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575065215"/>
                  </a:ext>
                </a:extLst>
              </a:tr>
            </a:tbl>
          </a:graphicData>
        </a:graphic>
      </p:graphicFrame>
      <p:sp>
        <p:nvSpPr>
          <p:cNvPr id="4" name="TextBox 3">
            <a:extLst>
              <a:ext uri="{FF2B5EF4-FFF2-40B4-BE49-F238E27FC236}">
                <a16:creationId xmlns:a16="http://schemas.microsoft.com/office/drawing/2014/main" id="{9F41043D-0E90-3C09-3481-C9ADFC0188A3}"/>
              </a:ext>
            </a:extLst>
          </p:cNvPr>
          <p:cNvSpPr txBox="1"/>
          <p:nvPr/>
        </p:nvSpPr>
        <p:spPr>
          <a:xfrm>
            <a:off x="4621238" y="356947"/>
            <a:ext cx="609834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Example: ID3 Algorithm</a:t>
            </a:r>
          </a:p>
        </p:txBody>
      </p:sp>
    </p:spTree>
    <p:extLst>
      <p:ext uri="{BB962C8B-B14F-4D97-AF65-F5344CB8AC3E}">
        <p14:creationId xmlns:p14="http://schemas.microsoft.com/office/powerpoint/2010/main" val="2832440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2521</Words>
  <Application>Microsoft Office PowerPoint</Application>
  <PresentationFormat>Widescreen</PresentationFormat>
  <Paragraphs>495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29</cp:revision>
  <dcterms:created xsi:type="dcterms:W3CDTF">2023-11-21T21:23:35Z</dcterms:created>
  <dcterms:modified xsi:type="dcterms:W3CDTF">2023-12-01T07:23:24Z</dcterms:modified>
</cp:coreProperties>
</file>