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 id="2147483732"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70" r:id="rId14"/>
    <p:sldId id="267" r:id="rId15"/>
    <p:sldId id="268" r:id="rId16"/>
    <p:sldId id="269" r:id="rId17"/>
  </p:sldIdLst>
  <p:sldSz cx="18288000" cy="10287000"/>
  <p:notesSz cx="6858000" cy="9144000"/>
  <p:embeddedFontLst>
    <p:embeddedFont>
      <p:font typeface="Arial" panose="020B0604020202020204" pitchFamily="34" charset="0"/>
      <p:regular r:id="rId18"/>
    </p:embeddedFont>
    <p:embeddedFont>
      <p:font typeface="Arial Bold" panose="020B0704020202020204" pitchFamily="34" charset="0"/>
      <p:regular r:id="rId19"/>
      <p:bold r:id="rId20"/>
    </p:embeddedFont>
    <p:embeddedFont>
      <p:font typeface="Asap Bold" panose="020B0604020202020204" charset="0"/>
      <p:regular r:id="rId21"/>
    </p:embeddedFont>
    <p:embeddedFont>
      <p:font typeface="Canva Sans 1" panose="020B0604020202020204" charset="0"/>
      <p:regular r:id="rId22"/>
    </p:embeddedFont>
    <p:embeddedFont>
      <p:font typeface="Canva Sans 1 Bold" panose="020B0604020202020204" charset="0"/>
      <p:regular r:id="rId23"/>
    </p:embeddedFont>
    <p:embeddedFont>
      <p:font typeface="Canva Sans 2 Bold" panose="020B0604020202020204" charset="0"/>
      <p:regular r:id="rId24"/>
    </p:embeddedFont>
    <p:embeddedFont>
      <p:font typeface="Century Gothic" panose="020B0502020202020204" pitchFamily="34" charset="0"/>
      <p:regular r:id="rId25"/>
      <p:bold r:id="rId26"/>
      <p:italic r:id="rId27"/>
      <p:boldItalic r:id="rId28"/>
    </p:embeddedFont>
    <p:embeddedFont>
      <p:font typeface="Days" panose="02000505050000020004" charset="0"/>
      <p:regular r:id="rId29"/>
    </p:embeddedFont>
    <p:embeddedFont>
      <p:font typeface="DM Sans Italics" panose="020B0604020202020204" charset="0"/>
      <p:regular r:id="rId30"/>
    </p:embeddedFont>
    <p:embeddedFont>
      <p:font typeface="Now Bold" panose="020B0604020202020204" charset="0"/>
      <p:regular r:id="rId31"/>
    </p:embeddedFont>
    <p:embeddedFont>
      <p:font typeface="Open Sauce Bold" panose="020B0604020202020204" charset="0"/>
      <p:regular r:id="rId32"/>
    </p:embeddedFont>
    <p:embeddedFont>
      <p:font typeface="Open Sauce Light" panose="020B0604020202020204" charset="0"/>
      <p:regular r:id="rId33"/>
    </p:embeddedFont>
    <p:embeddedFont>
      <p:font typeface="Open Sauce Medium" panose="020B0604020202020204" charset="0"/>
      <p:regular r:id="rId34"/>
    </p:embeddedFont>
    <p:embeddedFont>
      <p:font typeface="Wingdings 3" panose="05040102010807070707" pitchFamily="18" charset="2"/>
      <p:regular r:id="rId3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8288000" cy="10287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732433" y="3149600"/>
            <a:ext cx="13238487" cy="4016472"/>
          </a:xfrm>
        </p:spPr>
        <p:txBody>
          <a:bodyPr anchor="b"/>
          <a:lstStyle>
            <a:lvl1pPr>
              <a:defRPr sz="8100"/>
            </a:lvl1pPr>
          </a:lstStyle>
          <a:p>
            <a:r>
              <a:rPr lang="en-US"/>
              <a:t>Click to edit Master title style</a:t>
            </a:r>
            <a:endParaRPr lang="en-US" dirty="0"/>
          </a:p>
        </p:txBody>
      </p:sp>
      <p:sp>
        <p:nvSpPr>
          <p:cNvPr id="3" name="Subtitle 2"/>
          <p:cNvSpPr>
            <a:spLocks noGrp="1"/>
          </p:cNvSpPr>
          <p:nvPr>
            <p:ph type="subTitle" idx="1"/>
          </p:nvPr>
        </p:nvSpPr>
        <p:spPr bwMode="gray">
          <a:xfrm>
            <a:off x="1732433" y="7166070"/>
            <a:ext cx="13238487" cy="1292130"/>
          </a:xfrm>
        </p:spPr>
        <p:txBody>
          <a:bodyPr anchor="t"/>
          <a:lstStyle>
            <a:lvl1pPr marL="0" indent="0" algn="l">
              <a:buNone/>
              <a:defRPr cap="all">
                <a:solidFill>
                  <a:schemeClr val="accent1">
                    <a:lumMod val="60000"/>
                    <a:lumOff val="40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5238477" y="2688337"/>
            <a:ext cx="1485899" cy="457199"/>
          </a:xfrm>
        </p:spPr>
        <p:txBody>
          <a:bodyPr anchor="t"/>
          <a:lstStyle>
            <a:lvl1pPr algn="l">
              <a:defRPr b="0" i="0">
                <a:solidFill>
                  <a:schemeClr val="bg1">
                    <a:alpha val="60000"/>
                  </a:schemeClr>
                </a:solidFill>
              </a:defRPr>
            </a:lvl1pPr>
          </a:lstStyle>
          <a:p>
            <a:fld id="{1D8BD707-D9CF-40AE-B4C6-C98DA3205C09}" type="datetimeFigureOut">
              <a:rPr lang="en-US" smtClean="0"/>
              <a:pPr/>
              <a:t>8/30/2023</a:t>
            </a:fld>
            <a:endParaRPr lang="en-US"/>
          </a:p>
        </p:txBody>
      </p:sp>
      <p:sp>
        <p:nvSpPr>
          <p:cNvPr id="5" name="Footer Placeholder 4"/>
          <p:cNvSpPr>
            <a:spLocks noGrp="1"/>
          </p:cNvSpPr>
          <p:nvPr>
            <p:ph type="ftr" sz="quarter" idx="11"/>
          </p:nvPr>
        </p:nvSpPr>
        <p:spPr bwMode="gray">
          <a:xfrm rot="5400000">
            <a:off x="13427964" y="4841749"/>
            <a:ext cx="5789693" cy="457202"/>
          </a:xfrm>
        </p:spPr>
        <p:txBody>
          <a:bodyPr/>
          <a:lstStyle>
            <a:lvl1pPr>
              <a:defRPr b="0" i="0">
                <a:solidFill>
                  <a:schemeClr val="bg1">
                    <a:alpha val="60000"/>
                  </a:schemeClr>
                </a:solidFill>
              </a:defRPr>
            </a:lvl1pPr>
          </a:lstStyle>
          <a:p>
            <a:endParaRPr lang="en-US"/>
          </a:p>
        </p:txBody>
      </p:sp>
      <p:sp>
        <p:nvSpPr>
          <p:cNvPr id="11" name="Rectangle 10"/>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5528811" y="443594"/>
            <a:ext cx="1257299" cy="1151531"/>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6946993"/>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8288000" cy="10287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732432" y="7454891"/>
            <a:ext cx="13238489" cy="85010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32432" y="1028700"/>
            <a:ext cx="13238489" cy="5143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32431" y="8304998"/>
            <a:ext cx="13238487" cy="740568"/>
          </a:xfrm>
        </p:spPr>
        <p:txBody>
          <a:bodyPr>
            <a:normAutofit/>
          </a:bodyPr>
          <a:lstStyle>
            <a:lvl1pPr marL="0" indent="0">
              <a:buNone/>
              <a:defRPr sz="1800">
                <a:solidFill>
                  <a:schemeClr val="accent1">
                    <a:lumMod val="60000"/>
                    <a:lumOff val="40000"/>
                  </a:schemeClr>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8/30/2023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92851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8288000" cy="10287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723197" y="1595126"/>
            <a:ext cx="13247724" cy="2059479"/>
          </a:xfrm>
        </p:spPr>
        <p:txBody>
          <a:bodyPr/>
          <a:lstStyle>
            <a:lvl1pPr>
              <a:defRPr sz="6000"/>
            </a:lvl1pPr>
          </a:lstStyle>
          <a:p>
            <a:r>
              <a:rPr lang="en-US"/>
              <a:t>Click to edit Master title style</a:t>
            </a:r>
            <a:endParaRPr lang="en-US" dirty="0"/>
          </a:p>
        </p:txBody>
      </p:sp>
      <p:sp>
        <p:nvSpPr>
          <p:cNvPr id="8" name="Text Placeholder 3"/>
          <p:cNvSpPr>
            <a:spLocks noGrp="1"/>
          </p:cNvSpPr>
          <p:nvPr>
            <p:ph type="body" sz="half" idx="2"/>
          </p:nvPr>
        </p:nvSpPr>
        <p:spPr>
          <a:xfrm>
            <a:off x="1732432" y="5314950"/>
            <a:ext cx="13238489" cy="371475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8/30/2023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978972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8288000" cy="10287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1322349" y="911004"/>
            <a:ext cx="1202868" cy="2308324"/>
          </a:xfrm>
          <a:prstGeom prst="rect">
            <a:avLst/>
          </a:prstGeom>
          <a:noFill/>
        </p:spPr>
        <p:txBody>
          <a:bodyPr wrap="square" rtlCol="0">
            <a:spAutoFit/>
          </a:bodyPr>
          <a:lstStyle/>
          <a:p>
            <a:pPr algn="r"/>
            <a:r>
              <a:rPr lang="en-US" sz="14400" b="0" i="0" dirty="0">
                <a:solidFill>
                  <a:schemeClr val="accent1">
                    <a:lumMod val="60000"/>
                    <a:lumOff val="40000"/>
                  </a:schemeClr>
                </a:solidFill>
                <a:latin typeface="Arial"/>
                <a:cs typeface="Arial"/>
              </a:rPr>
              <a:t>“</a:t>
            </a:r>
          </a:p>
        </p:txBody>
      </p:sp>
      <p:sp>
        <p:nvSpPr>
          <p:cNvPr id="13" name="TextBox 12"/>
          <p:cNvSpPr txBox="1"/>
          <p:nvPr/>
        </p:nvSpPr>
        <p:spPr bwMode="gray">
          <a:xfrm>
            <a:off x="14826688" y="3920681"/>
            <a:ext cx="979145" cy="2308324"/>
          </a:xfrm>
          <a:prstGeom prst="rect">
            <a:avLst/>
          </a:prstGeom>
          <a:noFill/>
        </p:spPr>
        <p:txBody>
          <a:bodyPr wrap="square" rtlCol="0">
            <a:spAutoFit/>
          </a:bodyPr>
          <a:lstStyle/>
          <a:p>
            <a:pPr algn="r"/>
            <a:r>
              <a:rPr lang="en-US" sz="144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2372817" y="1473201"/>
            <a:ext cx="12680859" cy="4044948"/>
          </a:xfrm>
        </p:spPr>
        <p:txBody>
          <a:bodyPr/>
          <a:lstStyle>
            <a:lvl1pPr>
              <a:defRPr sz="6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2918918" y="5518149"/>
            <a:ext cx="11596829" cy="513261"/>
          </a:xfrm>
        </p:spPr>
        <p:txBody>
          <a:bodyPr anchor="t">
            <a:normAutofit/>
          </a:bodyPr>
          <a:lstStyle>
            <a:lvl1pPr marL="0" indent="0">
              <a:buNone/>
              <a:defRPr lang="en-US" sz="2100" b="0" i="0" kern="1200" cap="small" dirty="0">
                <a:solidFill>
                  <a:schemeClr val="accent1">
                    <a:lumMod val="60000"/>
                    <a:lumOff val="40000"/>
                  </a:schemeClr>
                </a:solidFill>
                <a:latin typeface="+mn-lt"/>
                <a:ea typeface="+mn-ea"/>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10" name="Text Placeholder 3"/>
          <p:cNvSpPr>
            <a:spLocks noGrp="1"/>
          </p:cNvSpPr>
          <p:nvPr>
            <p:ph type="body" sz="half" idx="2"/>
          </p:nvPr>
        </p:nvSpPr>
        <p:spPr>
          <a:xfrm>
            <a:off x="1732432" y="7543799"/>
            <a:ext cx="13867346" cy="1496786"/>
          </a:xfrm>
        </p:spPr>
        <p:txBody>
          <a:bodyPr anchor="ctr">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8/30/2023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214287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8288000" cy="10287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732431" y="3556001"/>
            <a:ext cx="13238490" cy="2733771"/>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732432" y="7537451"/>
            <a:ext cx="13238489" cy="1290600"/>
          </a:xfrm>
        </p:spPr>
        <p:txBody>
          <a:bodyPr anchor="t"/>
          <a:lstStyle>
            <a:lvl1pPr marL="0" indent="0" algn="l">
              <a:buNone/>
              <a:defRPr sz="3000" cap="none">
                <a:solidFill>
                  <a:schemeClr val="accent1">
                    <a:lumMod val="60000"/>
                    <a:lumOff val="4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8/30/2023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03796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732432" y="1460502"/>
            <a:ext cx="13238489" cy="1060446"/>
          </a:xfrm>
        </p:spPr>
        <p:txBody>
          <a:bodyPr/>
          <a:lstStyle>
            <a:lvl1pPr>
              <a:defRPr sz="5400"/>
            </a:lvl1pPr>
          </a:lstStyle>
          <a:p>
            <a:r>
              <a:rPr lang="en-US"/>
              <a:t>Click to edit Master title style</a:t>
            </a:r>
            <a:endParaRPr lang="en-US" dirty="0"/>
          </a:p>
        </p:txBody>
      </p:sp>
      <p:sp>
        <p:nvSpPr>
          <p:cNvPr id="3" name="Text Placeholder 2"/>
          <p:cNvSpPr>
            <a:spLocks noGrp="1"/>
          </p:cNvSpPr>
          <p:nvPr>
            <p:ph type="body" idx="1"/>
          </p:nvPr>
        </p:nvSpPr>
        <p:spPr>
          <a:xfrm>
            <a:off x="1732431" y="3905253"/>
            <a:ext cx="4712817" cy="864393"/>
          </a:xfrm>
        </p:spPr>
        <p:txBody>
          <a:bodyPr anchor="b">
            <a:noAutofit/>
          </a:bodyPr>
          <a:lstStyle>
            <a:lvl1pPr marL="0" indent="0">
              <a:buNone/>
              <a:defRPr sz="3600" b="0">
                <a:solidFill>
                  <a:schemeClr val="accent1">
                    <a:lumMod val="60000"/>
                    <a:lumOff val="4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6" name="Text Placeholder 3"/>
          <p:cNvSpPr>
            <a:spLocks noGrp="1"/>
          </p:cNvSpPr>
          <p:nvPr>
            <p:ph type="body" sz="half" idx="15"/>
          </p:nvPr>
        </p:nvSpPr>
        <p:spPr>
          <a:xfrm>
            <a:off x="1732430" y="4769647"/>
            <a:ext cx="4712819" cy="4270940"/>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Text Placeholder 4"/>
          <p:cNvSpPr>
            <a:spLocks noGrp="1"/>
          </p:cNvSpPr>
          <p:nvPr>
            <p:ph type="body" sz="quarter" idx="3"/>
          </p:nvPr>
        </p:nvSpPr>
        <p:spPr>
          <a:xfrm>
            <a:off x="6769082" y="3905250"/>
            <a:ext cx="4720514" cy="864393"/>
          </a:xfrm>
        </p:spPr>
        <p:txBody>
          <a:bodyPr anchor="b">
            <a:noAutofit/>
          </a:bodyPr>
          <a:lstStyle>
            <a:lvl1pPr marL="0" indent="0">
              <a:buNone/>
              <a:defRPr sz="3600" b="0">
                <a:solidFill>
                  <a:schemeClr val="accent1">
                    <a:lumMod val="60000"/>
                    <a:lumOff val="4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9" name="Text Placeholder 3"/>
          <p:cNvSpPr>
            <a:spLocks noGrp="1"/>
          </p:cNvSpPr>
          <p:nvPr>
            <p:ph type="body" sz="half" idx="16"/>
          </p:nvPr>
        </p:nvSpPr>
        <p:spPr>
          <a:xfrm>
            <a:off x="6769082" y="4769645"/>
            <a:ext cx="4720514" cy="4270940"/>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14" name="Text Placeholder 4"/>
          <p:cNvSpPr>
            <a:spLocks noGrp="1"/>
          </p:cNvSpPr>
          <p:nvPr>
            <p:ph type="body" sz="quarter" idx="13"/>
          </p:nvPr>
        </p:nvSpPr>
        <p:spPr>
          <a:xfrm>
            <a:off x="11832203" y="3905252"/>
            <a:ext cx="4718595" cy="864393"/>
          </a:xfrm>
        </p:spPr>
        <p:txBody>
          <a:bodyPr anchor="b">
            <a:noAutofit/>
          </a:bodyPr>
          <a:lstStyle>
            <a:lvl1pPr marL="0" indent="0">
              <a:buNone/>
              <a:defRPr sz="3600" b="0">
                <a:solidFill>
                  <a:schemeClr val="accent1">
                    <a:lumMod val="60000"/>
                    <a:lumOff val="4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0" name="Text Placeholder 3"/>
          <p:cNvSpPr>
            <a:spLocks noGrp="1"/>
          </p:cNvSpPr>
          <p:nvPr>
            <p:ph type="body" sz="half" idx="17"/>
          </p:nvPr>
        </p:nvSpPr>
        <p:spPr>
          <a:xfrm>
            <a:off x="11832494" y="4769643"/>
            <a:ext cx="4718304" cy="4270940"/>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cxnSp>
        <p:nvCxnSpPr>
          <p:cNvPr id="17" name="Straight Connector 16"/>
          <p:cNvCxnSpPr/>
          <p:nvPr/>
        </p:nvCxnSpPr>
        <p:spPr>
          <a:xfrm>
            <a:off x="6605956" y="3854450"/>
            <a:ext cx="0" cy="523874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1658602" y="3854450"/>
            <a:ext cx="0" cy="523874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D8BD707-D9CF-40AE-B4C6-C98DA3205C09}" type="datetimeFigureOut">
              <a:rPr lang="en-US" smtClean="0"/>
              <a:pPr/>
              <a:t>8/30/2023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92570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732432" y="1460502"/>
            <a:ext cx="13238489" cy="1060446"/>
          </a:xfrm>
        </p:spPr>
        <p:txBody>
          <a:bodyPr/>
          <a:lstStyle>
            <a:lvl1pPr>
              <a:defRPr sz="5400"/>
            </a:lvl1pPr>
          </a:lstStyle>
          <a:p>
            <a:r>
              <a:rPr lang="en-US"/>
              <a:t>Click to edit Master title style</a:t>
            </a:r>
            <a:endParaRPr lang="en-US" dirty="0"/>
          </a:p>
        </p:txBody>
      </p:sp>
      <p:sp>
        <p:nvSpPr>
          <p:cNvPr id="3" name="Text Placeholder 2"/>
          <p:cNvSpPr>
            <a:spLocks noGrp="1"/>
          </p:cNvSpPr>
          <p:nvPr>
            <p:ph type="body" idx="1"/>
          </p:nvPr>
        </p:nvSpPr>
        <p:spPr>
          <a:xfrm>
            <a:off x="1732431" y="6799266"/>
            <a:ext cx="4575657" cy="864393"/>
          </a:xfrm>
        </p:spPr>
        <p:txBody>
          <a:bodyPr anchor="b">
            <a:noAutofit/>
          </a:bodyPr>
          <a:lstStyle>
            <a:lvl1pPr marL="0" indent="0">
              <a:buNone/>
              <a:defRPr sz="3600" b="0">
                <a:solidFill>
                  <a:schemeClr val="accent1">
                    <a:lumMod val="60000"/>
                    <a:lumOff val="4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9" name="Picture Placeholder 2"/>
          <p:cNvSpPr>
            <a:spLocks noGrp="1" noChangeAspect="1"/>
          </p:cNvSpPr>
          <p:nvPr>
            <p:ph type="pic" idx="15"/>
          </p:nvPr>
        </p:nvSpPr>
        <p:spPr>
          <a:xfrm>
            <a:off x="2001830" y="3905250"/>
            <a:ext cx="4036863" cy="2387265"/>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2" name="Text Placeholder 3"/>
          <p:cNvSpPr>
            <a:spLocks noGrp="1"/>
          </p:cNvSpPr>
          <p:nvPr>
            <p:ph type="body" sz="half" idx="18"/>
          </p:nvPr>
        </p:nvSpPr>
        <p:spPr>
          <a:xfrm>
            <a:off x="1732431" y="7663659"/>
            <a:ext cx="4575657" cy="1376928"/>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Text Placeholder 4"/>
          <p:cNvSpPr>
            <a:spLocks noGrp="1"/>
          </p:cNvSpPr>
          <p:nvPr>
            <p:ph type="body" sz="quarter" idx="3"/>
          </p:nvPr>
        </p:nvSpPr>
        <p:spPr>
          <a:xfrm>
            <a:off x="6853298" y="6799267"/>
            <a:ext cx="4575657" cy="864395"/>
          </a:xfrm>
        </p:spPr>
        <p:txBody>
          <a:bodyPr anchor="b">
            <a:noAutofit/>
          </a:bodyPr>
          <a:lstStyle>
            <a:lvl1pPr marL="0" indent="0">
              <a:buNone/>
              <a:defRPr sz="3600" b="0">
                <a:solidFill>
                  <a:schemeClr val="accent1">
                    <a:lumMod val="60000"/>
                    <a:lumOff val="4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1" name="Picture Placeholder 2"/>
          <p:cNvSpPr>
            <a:spLocks noGrp="1" noChangeAspect="1"/>
          </p:cNvSpPr>
          <p:nvPr>
            <p:ph type="pic" idx="21"/>
          </p:nvPr>
        </p:nvSpPr>
        <p:spPr>
          <a:xfrm>
            <a:off x="7122694" y="3905250"/>
            <a:ext cx="4036865" cy="2387265"/>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3" name="Text Placeholder 3"/>
          <p:cNvSpPr>
            <a:spLocks noGrp="1"/>
          </p:cNvSpPr>
          <p:nvPr>
            <p:ph type="body" sz="half" idx="19"/>
          </p:nvPr>
        </p:nvSpPr>
        <p:spPr>
          <a:xfrm>
            <a:off x="6855258" y="7663658"/>
            <a:ext cx="4575657" cy="1376928"/>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14" name="Text Placeholder 4"/>
          <p:cNvSpPr>
            <a:spLocks noGrp="1"/>
          </p:cNvSpPr>
          <p:nvPr>
            <p:ph type="body" sz="quarter" idx="13"/>
          </p:nvPr>
        </p:nvSpPr>
        <p:spPr>
          <a:xfrm>
            <a:off x="11974163" y="6799268"/>
            <a:ext cx="4576643" cy="864393"/>
          </a:xfrm>
        </p:spPr>
        <p:txBody>
          <a:bodyPr anchor="b">
            <a:noAutofit/>
          </a:bodyPr>
          <a:lstStyle>
            <a:lvl1pPr marL="0" indent="0">
              <a:buNone/>
              <a:defRPr sz="3600" b="0">
                <a:solidFill>
                  <a:schemeClr val="accent1">
                    <a:lumMod val="60000"/>
                    <a:lumOff val="4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2" name="Picture Placeholder 2"/>
          <p:cNvSpPr>
            <a:spLocks noGrp="1" noChangeAspect="1"/>
          </p:cNvSpPr>
          <p:nvPr>
            <p:ph type="pic" idx="22"/>
          </p:nvPr>
        </p:nvSpPr>
        <p:spPr>
          <a:xfrm>
            <a:off x="12244547" y="3905250"/>
            <a:ext cx="4036863" cy="2387265"/>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4" name="Text Placeholder 3"/>
          <p:cNvSpPr>
            <a:spLocks noGrp="1"/>
          </p:cNvSpPr>
          <p:nvPr>
            <p:ph type="body" sz="half" idx="20"/>
          </p:nvPr>
        </p:nvSpPr>
        <p:spPr>
          <a:xfrm>
            <a:off x="11974163" y="7663656"/>
            <a:ext cx="4576644" cy="1376928"/>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cxnSp>
        <p:nvCxnSpPr>
          <p:cNvPr id="43" name="Straight Connector 42"/>
          <p:cNvCxnSpPr/>
          <p:nvPr/>
        </p:nvCxnSpPr>
        <p:spPr>
          <a:xfrm>
            <a:off x="6608747" y="3854450"/>
            <a:ext cx="0" cy="523874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11696703" y="3854450"/>
            <a:ext cx="0" cy="523874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D8BD707-D9CF-40AE-B4C6-C98DA3205C09}" type="datetimeFigureOut">
              <a:rPr lang="en-US" smtClean="0"/>
              <a:pPr/>
              <a:t>8/30/2023</a:t>
            </a:fld>
            <a:endParaRPr lang="en-US"/>
          </a:p>
        </p:txBody>
      </p:sp>
      <p:sp>
        <p:nvSpPr>
          <p:cNvPr id="8" name="Footer Placeholder 7"/>
          <p:cNvSpPr>
            <a:spLocks noGrp="1"/>
          </p:cNvSpPr>
          <p:nvPr>
            <p:ph type="ftr" sz="quarter" idx="11"/>
          </p:nvPr>
        </p:nvSpPr>
        <p:spPr>
          <a:xfrm>
            <a:off x="841667" y="9587758"/>
            <a:ext cx="5466423" cy="457202"/>
          </a:xfrm>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012659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732432" y="1460502"/>
            <a:ext cx="13238489" cy="1060446"/>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732432" y="3905250"/>
            <a:ext cx="13238489" cy="512445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6043159" y="9587758"/>
            <a:ext cx="1485899" cy="457199"/>
          </a:xfrm>
        </p:spPr>
        <p:txBody>
          <a:bodyPr/>
          <a:lstStyle/>
          <a:p>
            <a:fld id="{1D8BD707-D9CF-40AE-B4C6-C98DA3205C09}" type="datetimeFigureOut">
              <a:rPr lang="en-US" smtClean="0"/>
              <a:pPr/>
              <a:t>8/30/2023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13547241"/>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8288000" cy="10287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12877853" y="1917701"/>
            <a:ext cx="2114948" cy="712288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732432" y="1917701"/>
            <a:ext cx="9384038" cy="71228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5979657" y="9587758"/>
            <a:ext cx="1488203" cy="457199"/>
          </a:xfrm>
        </p:spPr>
        <p:txBody>
          <a:bodyPr/>
          <a:lstStyle/>
          <a:p>
            <a:fld id="{1D8BD707-D9CF-40AE-B4C6-C98DA3205C09}" type="datetimeFigureOut">
              <a:rPr lang="en-US" smtClean="0"/>
              <a:pPr/>
              <a:t>8/30/2023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27160530"/>
      </p:ext>
    </p:extLst>
  </p:cSld>
  <p:clrMapOvr>
    <a:masterClrMapping/>
  </p:clrMapOvr>
  <p:transition spd="slow">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8288000" cy="10287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732433" y="3149600"/>
            <a:ext cx="13238487" cy="4016472"/>
          </a:xfrm>
        </p:spPr>
        <p:txBody>
          <a:bodyPr anchor="b"/>
          <a:lstStyle>
            <a:lvl1pPr>
              <a:defRPr sz="8100"/>
            </a:lvl1pPr>
          </a:lstStyle>
          <a:p>
            <a:r>
              <a:rPr lang="en-US"/>
              <a:t>Click to edit Master title style</a:t>
            </a:r>
            <a:endParaRPr lang="en-US" dirty="0"/>
          </a:p>
        </p:txBody>
      </p:sp>
      <p:sp>
        <p:nvSpPr>
          <p:cNvPr id="3" name="Subtitle 2"/>
          <p:cNvSpPr>
            <a:spLocks noGrp="1"/>
          </p:cNvSpPr>
          <p:nvPr>
            <p:ph type="subTitle" idx="1"/>
          </p:nvPr>
        </p:nvSpPr>
        <p:spPr bwMode="gray">
          <a:xfrm>
            <a:off x="1732433" y="7166070"/>
            <a:ext cx="13238487" cy="1292130"/>
          </a:xfrm>
        </p:spPr>
        <p:txBody>
          <a:bodyPr anchor="t"/>
          <a:lstStyle>
            <a:lvl1pPr marL="0" indent="0" algn="l">
              <a:buNone/>
              <a:defRPr cap="all">
                <a:solidFill>
                  <a:schemeClr val="accent1">
                    <a:lumMod val="60000"/>
                    <a:lumOff val="40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5238477" y="2688337"/>
            <a:ext cx="1485899" cy="457199"/>
          </a:xfrm>
        </p:spPr>
        <p:txBody>
          <a:bodyPr anchor="t"/>
          <a:lstStyle>
            <a:lvl1pPr algn="l">
              <a:defRPr b="0" i="0">
                <a:solidFill>
                  <a:schemeClr val="bg1">
                    <a:alpha val="60000"/>
                  </a:schemeClr>
                </a:solidFill>
              </a:defRPr>
            </a:lvl1pPr>
          </a:lstStyle>
          <a:p>
            <a:fld id="{1D8BD707-D9CF-40AE-B4C6-C98DA3205C09}" type="datetimeFigureOut">
              <a:rPr lang="en-US" smtClean="0"/>
              <a:pPr/>
              <a:t>8/30/2023</a:t>
            </a:fld>
            <a:endParaRPr lang="en-US"/>
          </a:p>
        </p:txBody>
      </p:sp>
      <p:sp>
        <p:nvSpPr>
          <p:cNvPr id="5" name="Footer Placeholder 4"/>
          <p:cNvSpPr>
            <a:spLocks noGrp="1"/>
          </p:cNvSpPr>
          <p:nvPr>
            <p:ph type="ftr" sz="quarter" idx="11"/>
          </p:nvPr>
        </p:nvSpPr>
        <p:spPr bwMode="gray">
          <a:xfrm rot="5400000">
            <a:off x="13427964" y="4841749"/>
            <a:ext cx="5789693" cy="457202"/>
          </a:xfrm>
        </p:spPr>
        <p:txBody>
          <a:bodyPr/>
          <a:lstStyle>
            <a:lvl1pPr>
              <a:defRPr b="0" i="0">
                <a:solidFill>
                  <a:schemeClr val="bg1">
                    <a:alpha val="60000"/>
                  </a:schemeClr>
                </a:solidFill>
              </a:defRPr>
            </a:lvl1pPr>
          </a:lstStyle>
          <a:p>
            <a:endParaRPr lang="en-US"/>
          </a:p>
        </p:txBody>
      </p:sp>
      <p:sp>
        <p:nvSpPr>
          <p:cNvPr id="11" name="Rectangle 10"/>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5528811" y="443594"/>
            <a:ext cx="1257299" cy="1151531"/>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03688477"/>
      </p:ext>
    </p:extLst>
  </p:cSld>
  <p:clrMapOvr>
    <a:masterClrMapping/>
  </p:clrMapOvr>
  <p:transition spd="slow">
    <p:push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732432" y="3905250"/>
            <a:ext cx="13238489" cy="5124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12328395"/>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732432" y="3905250"/>
            <a:ext cx="13238489" cy="5124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09650686"/>
      </p:ext>
    </p:extLst>
  </p:cSld>
  <p:clrMapOvr>
    <a:masterClrMapping/>
  </p:clrMapOvr>
  <p:transition spd="slow">
    <p:push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8288000" cy="10287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732432" y="4016468"/>
            <a:ext cx="6526538" cy="3425736"/>
          </a:xfrm>
        </p:spPr>
        <p:txBody>
          <a:bodyPr anchor="ctr"/>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0343339" y="4016466"/>
            <a:ext cx="5636318" cy="3425736"/>
          </a:xfrm>
        </p:spPr>
        <p:txBody>
          <a:bodyPr anchor="ctr"/>
          <a:lstStyle>
            <a:lvl1pPr marL="0" indent="0" algn="l">
              <a:buNone/>
              <a:defRPr sz="3000" cap="all">
                <a:solidFill>
                  <a:schemeClr val="accent1">
                    <a:lumMod val="60000"/>
                    <a:lumOff val="4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8/30/2023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63965"/>
      </p:ext>
    </p:extLst>
  </p:cSld>
  <p:clrMapOvr>
    <a:masterClrMapping/>
  </p:clrMapOvr>
  <p:transition spd="slow">
    <p:push di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732431" y="3905251"/>
            <a:ext cx="7237737" cy="512445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313069" y="3905250"/>
            <a:ext cx="7237739" cy="512445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8/30/2023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09337447"/>
      </p:ext>
    </p:extLst>
  </p:cSld>
  <p:clrMapOvr>
    <a:masterClrMapping/>
  </p:clrMapOvr>
  <p:transition spd="slow">
    <p:push di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32432" y="3905250"/>
            <a:ext cx="7237736" cy="864393"/>
          </a:xfrm>
        </p:spPr>
        <p:txBody>
          <a:bodyPr anchor="b">
            <a:noAutofit/>
          </a:bodyPr>
          <a:lstStyle>
            <a:lvl1pPr marL="0" indent="0">
              <a:buNone/>
              <a:defRPr sz="3600" b="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732431" y="4769644"/>
            <a:ext cx="7237737" cy="426005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313069" y="3905250"/>
            <a:ext cx="7237739" cy="864393"/>
          </a:xfrm>
        </p:spPr>
        <p:txBody>
          <a:bodyPr anchor="b">
            <a:noAutofit/>
          </a:bodyPr>
          <a:lstStyle>
            <a:lvl1pPr marL="0" indent="0">
              <a:buNone/>
              <a:defRPr sz="3600" b="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313069" y="4769644"/>
            <a:ext cx="7237739" cy="4260059"/>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8/30/2023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12122146"/>
      </p:ext>
    </p:extLst>
  </p:cSld>
  <p:clrMapOvr>
    <a:masterClrMapping/>
  </p:clrMapOvr>
  <p:transition spd="slow">
    <p:push di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732432" y="1460502"/>
            <a:ext cx="13142120" cy="1060446"/>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8/30/2023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51942374"/>
      </p:ext>
    </p:extLst>
  </p:cSld>
  <p:clrMapOvr>
    <a:masterClrMapping/>
  </p:clrMapOvr>
  <p:transition spd="slow">
    <p:push dir="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8/30/2023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75805136"/>
      </p:ext>
    </p:extLst>
  </p:cSld>
  <p:clrMapOvr>
    <a:masterClrMapping/>
  </p:clrMapOvr>
  <p:transition spd="slow">
    <p:push dir="u"/>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8288000" cy="10287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732433" y="1943100"/>
            <a:ext cx="4189737" cy="2400300"/>
          </a:xfrm>
        </p:spPr>
        <p:txBody>
          <a:bodyPr anchor="b"/>
          <a:lstStyle>
            <a:lvl1pPr algn="l">
              <a:defRPr sz="3600" b="0"/>
            </a:lvl1pPr>
          </a:lstStyle>
          <a:p>
            <a:r>
              <a:rPr lang="en-US"/>
              <a:t>Click to edit Master title style</a:t>
            </a:r>
            <a:endParaRPr lang="en-US" dirty="0"/>
          </a:p>
        </p:txBody>
      </p:sp>
      <p:sp>
        <p:nvSpPr>
          <p:cNvPr id="3" name="Content Placeholder 2"/>
          <p:cNvSpPr>
            <a:spLocks noGrp="1"/>
          </p:cNvSpPr>
          <p:nvPr>
            <p:ph idx="1"/>
          </p:nvPr>
        </p:nvSpPr>
        <p:spPr>
          <a:xfrm>
            <a:off x="8671719" y="2171700"/>
            <a:ext cx="7785099" cy="6858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732431" y="4693921"/>
            <a:ext cx="4189737" cy="4343399"/>
          </a:xfrm>
        </p:spPr>
        <p:txBody>
          <a:bodyPr/>
          <a:lstStyle>
            <a:lvl1pPr marL="0" indent="0">
              <a:buNone/>
              <a:defRPr sz="2100">
                <a:solidFill>
                  <a:schemeClr val="accent1">
                    <a:lumMod val="60000"/>
                    <a:lumOff val="40000"/>
                  </a:schemeClr>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8/30/2023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7781077"/>
      </p:ext>
    </p:extLst>
  </p:cSld>
  <p:clrMapOvr>
    <a:masterClrMapping/>
  </p:clrMapOvr>
  <p:transition spd="slow">
    <p:push dir="u"/>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8288000" cy="10287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732433" y="2540000"/>
            <a:ext cx="5797701" cy="2603501"/>
          </a:xfrm>
        </p:spPr>
        <p:txBody>
          <a:bodyPr anchor="b">
            <a:normAutofit/>
          </a:bodyPr>
          <a:lstStyle>
            <a:lvl1pPr algn="l">
              <a:defRPr sz="5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9821806" y="1714500"/>
            <a:ext cx="4840790" cy="6858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732431" y="5486400"/>
            <a:ext cx="5788818" cy="2057400"/>
          </a:xfrm>
        </p:spPr>
        <p:txBody>
          <a:bodyPr>
            <a:normAutofit/>
          </a:bodyPr>
          <a:lstStyle>
            <a:lvl1pPr marL="0" indent="0">
              <a:buNone/>
              <a:defRPr sz="2100">
                <a:solidFill>
                  <a:schemeClr val="accent1">
                    <a:lumMod val="60000"/>
                    <a:lumOff val="40000"/>
                  </a:schemeClr>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8/30/2023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14158647"/>
      </p:ext>
    </p:extLst>
  </p:cSld>
  <p:clrMapOvr>
    <a:masterClrMapping/>
  </p:clrMapOvr>
  <p:transition spd="slow">
    <p:push dir="u"/>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8288000" cy="10287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732432" y="7454891"/>
            <a:ext cx="13238489" cy="85010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32432" y="1028700"/>
            <a:ext cx="13238489" cy="5143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32431" y="8304998"/>
            <a:ext cx="13238487" cy="740568"/>
          </a:xfrm>
        </p:spPr>
        <p:txBody>
          <a:bodyPr>
            <a:normAutofit/>
          </a:bodyPr>
          <a:lstStyle>
            <a:lvl1pPr marL="0" indent="0">
              <a:buNone/>
              <a:defRPr sz="1800">
                <a:solidFill>
                  <a:schemeClr val="accent1">
                    <a:lumMod val="60000"/>
                    <a:lumOff val="40000"/>
                  </a:schemeClr>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8/30/2023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214685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8288000" cy="10287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723197" y="1595126"/>
            <a:ext cx="13247724" cy="2059479"/>
          </a:xfrm>
        </p:spPr>
        <p:txBody>
          <a:bodyPr/>
          <a:lstStyle>
            <a:lvl1pPr>
              <a:defRPr sz="6000"/>
            </a:lvl1pPr>
          </a:lstStyle>
          <a:p>
            <a:r>
              <a:rPr lang="en-US"/>
              <a:t>Click to edit Master title style</a:t>
            </a:r>
            <a:endParaRPr lang="en-US" dirty="0"/>
          </a:p>
        </p:txBody>
      </p:sp>
      <p:sp>
        <p:nvSpPr>
          <p:cNvPr id="8" name="Text Placeholder 3"/>
          <p:cNvSpPr>
            <a:spLocks noGrp="1"/>
          </p:cNvSpPr>
          <p:nvPr>
            <p:ph type="body" sz="half" idx="2"/>
          </p:nvPr>
        </p:nvSpPr>
        <p:spPr>
          <a:xfrm>
            <a:off x="1732432" y="5314950"/>
            <a:ext cx="13238489" cy="371475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8/30/2023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460815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8288000" cy="10287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1322349" y="911004"/>
            <a:ext cx="1202868" cy="2308324"/>
          </a:xfrm>
          <a:prstGeom prst="rect">
            <a:avLst/>
          </a:prstGeom>
          <a:noFill/>
        </p:spPr>
        <p:txBody>
          <a:bodyPr wrap="square" rtlCol="0">
            <a:spAutoFit/>
          </a:bodyPr>
          <a:lstStyle/>
          <a:p>
            <a:pPr algn="r"/>
            <a:r>
              <a:rPr lang="en-US" sz="14400" b="0" i="0" dirty="0">
                <a:solidFill>
                  <a:schemeClr val="accent1">
                    <a:lumMod val="60000"/>
                    <a:lumOff val="40000"/>
                  </a:schemeClr>
                </a:solidFill>
                <a:latin typeface="Arial"/>
                <a:cs typeface="Arial"/>
              </a:rPr>
              <a:t>“</a:t>
            </a:r>
          </a:p>
        </p:txBody>
      </p:sp>
      <p:sp>
        <p:nvSpPr>
          <p:cNvPr id="13" name="TextBox 12"/>
          <p:cNvSpPr txBox="1"/>
          <p:nvPr/>
        </p:nvSpPr>
        <p:spPr bwMode="gray">
          <a:xfrm>
            <a:off x="14826688" y="3920681"/>
            <a:ext cx="979145" cy="2308324"/>
          </a:xfrm>
          <a:prstGeom prst="rect">
            <a:avLst/>
          </a:prstGeom>
          <a:noFill/>
        </p:spPr>
        <p:txBody>
          <a:bodyPr wrap="square" rtlCol="0">
            <a:spAutoFit/>
          </a:bodyPr>
          <a:lstStyle/>
          <a:p>
            <a:pPr algn="r"/>
            <a:r>
              <a:rPr lang="en-US" sz="144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2372817" y="1473201"/>
            <a:ext cx="12680859" cy="4044948"/>
          </a:xfrm>
        </p:spPr>
        <p:txBody>
          <a:bodyPr/>
          <a:lstStyle>
            <a:lvl1pPr>
              <a:defRPr sz="6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2918918" y="5518149"/>
            <a:ext cx="11596829" cy="513261"/>
          </a:xfrm>
        </p:spPr>
        <p:txBody>
          <a:bodyPr anchor="t">
            <a:normAutofit/>
          </a:bodyPr>
          <a:lstStyle>
            <a:lvl1pPr marL="0" indent="0">
              <a:buNone/>
              <a:defRPr lang="en-US" sz="2100" b="0" i="0" kern="1200" cap="small" dirty="0">
                <a:solidFill>
                  <a:schemeClr val="accent1">
                    <a:lumMod val="60000"/>
                    <a:lumOff val="40000"/>
                  </a:schemeClr>
                </a:solidFill>
                <a:latin typeface="+mn-lt"/>
                <a:ea typeface="+mn-ea"/>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10" name="Text Placeholder 3"/>
          <p:cNvSpPr>
            <a:spLocks noGrp="1"/>
          </p:cNvSpPr>
          <p:nvPr>
            <p:ph type="body" sz="half" idx="2"/>
          </p:nvPr>
        </p:nvSpPr>
        <p:spPr>
          <a:xfrm>
            <a:off x="1732432" y="7543799"/>
            <a:ext cx="13867346" cy="1496786"/>
          </a:xfrm>
        </p:spPr>
        <p:txBody>
          <a:bodyPr anchor="ctr">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8/30/2023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08267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8288000" cy="10287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732432" y="4016468"/>
            <a:ext cx="6526538" cy="3425736"/>
          </a:xfrm>
        </p:spPr>
        <p:txBody>
          <a:bodyPr anchor="ctr"/>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0343339" y="4016466"/>
            <a:ext cx="5636318" cy="3425736"/>
          </a:xfrm>
        </p:spPr>
        <p:txBody>
          <a:bodyPr anchor="ctr"/>
          <a:lstStyle>
            <a:lvl1pPr marL="0" indent="0" algn="l">
              <a:buNone/>
              <a:defRPr sz="3000" cap="all">
                <a:solidFill>
                  <a:schemeClr val="accent1">
                    <a:lumMod val="60000"/>
                    <a:lumOff val="4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8/30/2023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05896550"/>
      </p:ext>
    </p:extLst>
  </p:cSld>
  <p:clrMapOvr>
    <a:masterClrMapping/>
  </p:clrMapOvr>
  <p:transition spd="slow">
    <p:push dir="u"/>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8288000" cy="10287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732431" y="3556001"/>
            <a:ext cx="13238490" cy="2733771"/>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732432" y="7537451"/>
            <a:ext cx="13238489" cy="1290600"/>
          </a:xfrm>
        </p:spPr>
        <p:txBody>
          <a:bodyPr anchor="t"/>
          <a:lstStyle>
            <a:lvl1pPr marL="0" indent="0" algn="l">
              <a:buNone/>
              <a:defRPr sz="3000" cap="none">
                <a:solidFill>
                  <a:schemeClr val="accent1">
                    <a:lumMod val="60000"/>
                    <a:lumOff val="4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8/30/2023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4824518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732432" y="1460502"/>
            <a:ext cx="13238489" cy="1060446"/>
          </a:xfrm>
        </p:spPr>
        <p:txBody>
          <a:bodyPr/>
          <a:lstStyle>
            <a:lvl1pPr>
              <a:defRPr sz="5400"/>
            </a:lvl1pPr>
          </a:lstStyle>
          <a:p>
            <a:r>
              <a:rPr lang="en-US"/>
              <a:t>Click to edit Master title style</a:t>
            </a:r>
            <a:endParaRPr lang="en-US" dirty="0"/>
          </a:p>
        </p:txBody>
      </p:sp>
      <p:sp>
        <p:nvSpPr>
          <p:cNvPr id="3" name="Text Placeholder 2"/>
          <p:cNvSpPr>
            <a:spLocks noGrp="1"/>
          </p:cNvSpPr>
          <p:nvPr>
            <p:ph type="body" idx="1"/>
          </p:nvPr>
        </p:nvSpPr>
        <p:spPr>
          <a:xfrm>
            <a:off x="1732431" y="3905253"/>
            <a:ext cx="4712817" cy="864393"/>
          </a:xfrm>
        </p:spPr>
        <p:txBody>
          <a:bodyPr anchor="b">
            <a:noAutofit/>
          </a:bodyPr>
          <a:lstStyle>
            <a:lvl1pPr marL="0" indent="0">
              <a:buNone/>
              <a:defRPr sz="3600" b="0">
                <a:solidFill>
                  <a:schemeClr val="accent1">
                    <a:lumMod val="60000"/>
                    <a:lumOff val="4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6" name="Text Placeholder 3"/>
          <p:cNvSpPr>
            <a:spLocks noGrp="1"/>
          </p:cNvSpPr>
          <p:nvPr>
            <p:ph type="body" sz="half" idx="15"/>
          </p:nvPr>
        </p:nvSpPr>
        <p:spPr>
          <a:xfrm>
            <a:off x="1732430" y="4769647"/>
            <a:ext cx="4712819" cy="4270940"/>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Text Placeholder 4"/>
          <p:cNvSpPr>
            <a:spLocks noGrp="1"/>
          </p:cNvSpPr>
          <p:nvPr>
            <p:ph type="body" sz="quarter" idx="3"/>
          </p:nvPr>
        </p:nvSpPr>
        <p:spPr>
          <a:xfrm>
            <a:off x="6769082" y="3905250"/>
            <a:ext cx="4720514" cy="864393"/>
          </a:xfrm>
        </p:spPr>
        <p:txBody>
          <a:bodyPr anchor="b">
            <a:noAutofit/>
          </a:bodyPr>
          <a:lstStyle>
            <a:lvl1pPr marL="0" indent="0">
              <a:buNone/>
              <a:defRPr sz="3600" b="0">
                <a:solidFill>
                  <a:schemeClr val="accent1">
                    <a:lumMod val="60000"/>
                    <a:lumOff val="4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9" name="Text Placeholder 3"/>
          <p:cNvSpPr>
            <a:spLocks noGrp="1"/>
          </p:cNvSpPr>
          <p:nvPr>
            <p:ph type="body" sz="half" idx="16"/>
          </p:nvPr>
        </p:nvSpPr>
        <p:spPr>
          <a:xfrm>
            <a:off x="6769082" y="4769645"/>
            <a:ext cx="4720514" cy="4270940"/>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14" name="Text Placeholder 4"/>
          <p:cNvSpPr>
            <a:spLocks noGrp="1"/>
          </p:cNvSpPr>
          <p:nvPr>
            <p:ph type="body" sz="quarter" idx="13"/>
          </p:nvPr>
        </p:nvSpPr>
        <p:spPr>
          <a:xfrm>
            <a:off x="11832203" y="3905252"/>
            <a:ext cx="4718595" cy="864393"/>
          </a:xfrm>
        </p:spPr>
        <p:txBody>
          <a:bodyPr anchor="b">
            <a:noAutofit/>
          </a:bodyPr>
          <a:lstStyle>
            <a:lvl1pPr marL="0" indent="0">
              <a:buNone/>
              <a:defRPr sz="3600" b="0">
                <a:solidFill>
                  <a:schemeClr val="accent1">
                    <a:lumMod val="60000"/>
                    <a:lumOff val="4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0" name="Text Placeholder 3"/>
          <p:cNvSpPr>
            <a:spLocks noGrp="1"/>
          </p:cNvSpPr>
          <p:nvPr>
            <p:ph type="body" sz="half" idx="17"/>
          </p:nvPr>
        </p:nvSpPr>
        <p:spPr>
          <a:xfrm>
            <a:off x="11832494" y="4769643"/>
            <a:ext cx="4718304" cy="4270940"/>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cxnSp>
        <p:nvCxnSpPr>
          <p:cNvPr id="17" name="Straight Connector 16"/>
          <p:cNvCxnSpPr/>
          <p:nvPr/>
        </p:nvCxnSpPr>
        <p:spPr>
          <a:xfrm>
            <a:off x="6605956" y="3854450"/>
            <a:ext cx="0" cy="523874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1658602" y="3854450"/>
            <a:ext cx="0" cy="523874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D8BD707-D9CF-40AE-B4C6-C98DA3205C09}" type="datetimeFigureOut">
              <a:rPr lang="en-US" smtClean="0"/>
              <a:pPr/>
              <a:t>8/30/2023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559855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732432" y="1460502"/>
            <a:ext cx="13238489" cy="1060446"/>
          </a:xfrm>
        </p:spPr>
        <p:txBody>
          <a:bodyPr/>
          <a:lstStyle>
            <a:lvl1pPr>
              <a:defRPr sz="5400"/>
            </a:lvl1pPr>
          </a:lstStyle>
          <a:p>
            <a:r>
              <a:rPr lang="en-US"/>
              <a:t>Click to edit Master title style</a:t>
            </a:r>
            <a:endParaRPr lang="en-US" dirty="0"/>
          </a:p>
        </p:txBody>
      </p:sp>
      <p:sp>
        <p:nvSpPr>
          <p:cNvPr id="3" name="Text Placeholder 2"/>
          <p:cNvSpPr>
            <a:spLocks noGrp="1"/>
          </p:cNvSpPr>
          <p:nvPr>
            <p:ph type="body" idx="1"/>
          </p:nvPr>
        </p:nvSpPr>
        <p:spPr>
          <a:xfrm>
            <a:off x="1732431" y="6799266"/>
            <a:ext cx="4575657" cy="864393"/>
          </a:xfrm>
        </p:spPr>
        <p:txBody>
          <a:bodyPr anchor="b">
            <a:noAutofit/>
          </a:bodyPr>
          <a:lstStyle>
            <a:lvl1pPr marL="0" indent="0">
              <a:buNone/>
              <a:defRPr sz="3600" b="0">
                <a:solidFill>
                  <a:schemeClr val="accent1">
                    <a:lumMod val="60000"/>
                    <a:lumOff val="4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9" name="Picture Placeholder 2"/>
          <p:cNvSpPr>
            <a:spLocks noGrp="1" noChangeAspect="1"/>
          </p:cNvSpPr>
          <p:nvPr>
            <p:ph type="pic" idx="15"/>
          </p:nvPr>
        </p:nvSpPr>
        <p:spPr>
          <a:xfrm>
            <a:off x="2001830" y="3905250"/>
            <a:ext cx="4036863" cy="2387265"/>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2" name="Text Placeholder 3"/>
          <p:cNvSpPr>
            <a:spLocks noGrp="1"/>
          </p:cNvSpPr>
          <p:nvPr>
            <p:ph type="body" sz="half" idx="18"/>
          </p:nvPr>
        </p:nvSpPr>
        <p:spPr>
          <a:xfrm>
            <a:off x="1732431" y="7663659"/>
            <a:ext cx="4575657" cy="1376928"/>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Text Placeholder 4"/>
          <p:cNvSpPr>
            <a:spLocks noGrp="1"/>
          </p:cNvSpPr>
          <p:nvPr>
            <p:ph type="body" sz="quarter" idx="3"/>
          </p:nvPr>
        </p:nvSpPr>
        <p:spPr>
          <a:xfrm>
            <a:off x="6853298" y="6799267"/>
            <a:ext cx="4575657" cy="864395"/>
          </a:xfrm>
        </p:spPr>
        <p:txBody>
          <a:bodyPr anchor="b">
            <a:noAutofit/>
          </a:bodyPr>
          <a:lstStyle>
            <a:lvl1pPr marL="0" indent="0">
              <a:buNone/>
              <a:defRPr sz="3600" b="0">
                <a:solidFill>
                  <a:schemeClr val="accent1">
                    <a:lumMod val="60000"/>
                    <a:lumOff val="4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1" name="Picture Placeholder 2"/>
          <p:cNvSpPr>
            <a:spLocks noGrp="1" noChangeAspect="1"/>
          </p:cNvSpPr>
          <p:nvPr>
            <p:ph type="pic" idx="21"/>
          </p:nvPr>
        </p:nvSpPr>
        <p:spPr>
          <a:xfrm>
            <a:off x="7122694" y="3905250"/>
            <a:ext cx="4036865" cy="2387265"/>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3" name="Text Placeholder 3"/>
          <p:cNvSpPr>
            <a:spLocks noGrp="1"/>
          </p:cNvSpPr>
          <p:nvPr>
            <p:ph type="body" sz="half" idx="19"/>
          </p:nvPr>
        </p:nvSpPr>
        <p:spPr>
          <a:xfrm>
            <a:off x="6855258" y="7663658"/>
            <a:ext cx="4575657" cy="1376928"/>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14" name="Text Placeholder 4"/>
          <p:cNvSpPr>
            <a:spLocks noGrp="1"/>
          </p:cNvSpPr>
          <p:nvPr>
            <p:ph type="body" sz="quarter" idx="13"/>
          </p:nvPr>
        </p:nvSpPr>
        <p:spPr>
          <a:xfrm>
            <a:off x="11974163" y="6799268"/>
            <a:ext cx="4576643" cy="864393"/>
          </a:xfrm>
        </p:spPr>
        <p:txBody>
          <a:bodyPr anchor="b">
            <a:noAutofit/>
          </a:bodyPr>
          <a:lstStyle>
            <a:lvl1pPr marL="0" indent="0">
              <a:buNone/>
              <a:defRPr sz="3600" b="0">
                <a:solidFill>
                  <a:schemeClr val="accent1">
                    <a:lumMod val="60000"/>
                    <a:lumOff val="4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2" name="Picture Placeholder 2"/>
          <p:cNvSpPr>
            <a:spLocks noGrp="1" noChangeAspect="1"/>
          </p:cNvSpPr>
          <p:nvPr>
            <p:ph type="pic" idx="22"/>
          </p:nvPr>
        </p:nvSpPr>
        <p:spPr>
          <a:xfrm>
            <a:off x="12244547" y="3905250"/>
            <a:ext cx="4036863" cy="2387265"/>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4" name="Text Placeholder 3"/>
          <p:cNvSpPr>
            <a:spLocks noGrp="1"/>
          </p:cNvSpPr>
          <p:nvPr>
            <p:ph type="body" sz="half" idx="20"/>
          </p:nvPr>
        </p:nvSpPr>
        <p:spPr>
          <a:xfrm>
            <a:off x="11974163" y="7663656"/>
            <a:ext cx="4576644" cy="1376928"/>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cxnSp>
        <p:nvCxnSpPr>
          <p:cNvPr id="43" name="Straight Connector 42"/>
          <p:cNvCxnSpPr/>
          <p:nvPr/>
        </p:nvCxnSpPr>
        <p:spPr>
          <a:xfrm>
            <a:off x="6608747" y="3854450"/>
            <a:ext cx="0" cy="523874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11696703" y="3854450"/>
            <a:ext cx="0" cy="523874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D8BD707-D9CF-40AE-B4C6-C98DA3205C09}" type="datetimeFigureOut">
              <a:rPr lang="en-US" smtClean="0"/>
              <a:pPr/>
              <a:t>8/30/2023</a:t>
            </a:fld>
            <a:endParaRPr lang="en-US"/>
          </a:p>
        </p:txBody>
      </p:sp>
      <p:sp>
        <p:nvSpPr>
          <p:cNvPr id="8" name="Footer Placeholder 7"/>
          <p:cNvSpPr>
            <a:spLocks noGrp="1"/>
          </p:cNvSpPr>
          <p:nvPr>
            <p:ph type="ftr" sz="quarter" idx="11"/>
          </p:nvPr>
        </p:nvSpPr>
        <p:spPr>
          <a:xfrm>
            <a:off x="841667" y="9587758"/>
            <a:ext cx="5466423" cy="457202"/>
          </a:xfrm>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904085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732432" y="1460502"/>
            <a:ext cx="13238489" cy="1060446"/>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732432" y="3905250"/>
            <a:ext cx="13238489" cy="512445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6043159" y="9587758"/>
            <a:ext cx="1485899" cy="457199"/>
          </a:xfrm>
        </p:spPr>
        <p:txBody>
          <a:bodyPr/>
          <a:lstStyle/>
          <a:p>
            <a:fld id="{1D8BD707-D9CF-40AE-B4C6-C98DA3205C09}" type="datetimeFigureOut">
              <a:rPr lang="en-US" smtClean="0"/>
              <a:pPr/>
              <a:t>8/30/2023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36622943"/>
      </p:ext>
    </p:extLst>
  </p:cSld>
  <p:clrMapOvr>
    <a:masterClrMapping/>
  </p:clrMapOvr>
  <p:transition spd="slow">
    <p:push dir="u"/>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8288000" cy="10287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12877853" y="1917701"/>
            <a:ext cx="2114948" cy="712288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732432" y="1917701"/>
            <a:ext cx="9384038" cy="71228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5979657" y="9587758"/>
            <a:ext cx="1488203" cy="457199"/>
          </a:xfrm>
        </p:spPr>
        <p:txBody>
          <a:bodyPr/>
          <a:lstStyle/>
          <a:p>
            <a:fld id="{1D8BD707-D9CF-40AE-B4C6-C98DA3205C09}" type="datetimeFigureOut">
              <a:rPr lang="en-US" smtClean="0"/>
              <a:pPr/>
              <a:t>8/30/2023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69537332"/>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732431" y="3905251"/>
            <a:ext cx="7237737" cy="512445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313069" y="3905250"/>
            <a:ext cx="7237739" cy="512445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8/30/2023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76422528"/>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32432" y="3905250"/>
            <a:ext cx="7237736" cy="864393"/>
          </a:xfrm>
        </p:spPr>
        <p:txBody>
          <a:bodyPr anchor="b">
            <a:noAutofit/>
          </a:bodyPr>
          <a:lstStyle>
            <a:lvl1pPr marL="0" indent="0">
              <a:buNone/>
              <a:defRPr sz="3600" b="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732431" y="4769644"/>
            <a:ext cx="7237737" cy="426005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313069" y="3905250"/>
            <a:ext cx="7237739" cy="864393"/>
          </a:xfrm>
        </p:spPr>
        <p:txBody>
          <a:bodyPr anchor="b">
            <a:noAutofit/>
          </a:bodyPr>
          <a:lstStyle>
            <a:lvl1pPr marL="0" indent="0">
              <a:buNone/>
              <a:defRPr sz="3600" b="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313069" y="4769644"/>
            <a:ext cx="7237739" cy="4260059"/>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8/30/2023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87071243"/>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732432" y="1460502"/>
            <a:ext cx="13142120" cy="1060446"/>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8/30/2023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60484422"/>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8/30/2023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14964796"/>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8288000" cy="10287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732433" y="1943100"/>
            <a:ext cx="4189737" cy="2400300"/>
          </a:xfrm>
        </p:spPr>
        <p:txBody>
          <a:bodyPr anchor="b"/>
          <a:lstStyle>
            <a:lvl1pPr algn="l">
              <a:defRPr sz="3600" b="0"/>
            </a:lvl1pPr>
          </a:lstStyle>
          <a:p>
            <a:r>
              <a:rPr lang="en-US"/>
              <a:t>Click to edit Master title style</a:t>
            </a:r>
            <a:endParaRPr lang="en-US" dirty="0"/>
          </a:p>
        </p:txBody>
      </p:sp>
      <p:sp>
        <p:nvSpPr>
          <p:cNvPr id="3" name="Content Placeholder 2"/>
          <p:cNvSpPr>
            <a:spLocks noGrp="1"/>
          </p:cNvSpPr>
          <p:nvPr>
            <p:ph idx="1"/>
          </p:nvPr>
        </p:nvSpPr>
        <p:spPr>
          <a:xfrm>
            <a:off x="8671719" y="2171700"/>
            <a:ext cx="7785099" cy="6858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732431" y="4693921"/>
            <a:ext cx="4189737" cy="4343399"/>
          </a:xfrm>
        </p:spPr>
        <p:txBody>
          <a:bodyPr/>
          <a:lstStyle>
            <a:lvl1pPr marL="0" indent="0">
              <a:buNone/>
              <a:defRPr sz="2100">
                <a:solidFill>
                  <a:schemeClr val="accent1">
                    <a:lumMod val="60000"/>
                    <a:lumOff val="40000"/>
                  </a:schemeClr>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8/30/2023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48872360"/>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8288000" cy="10287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732433" y="2540000"/>
            <a:ext cx="5797701" cy="2603501"/>
          </a:xfrm>
        </p:spPr>
        <p:txBody>
          <a:bodyPr anchor="b">
            <a:normAutofit/>
          </a:bodyPr>
          <a:lstStyle>
            <a:lvl1pPr algn="l">
              <a:defRPr sz="5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9821806" y="1714500"/>
            <a:ext cx="4840790" cy="6858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732431" y="5486400"/>
            <a:ext cx="5788818" cy="2057400"/>
          </a:xfrm>
        </p:spPr>
        <p:txBody>
          <a:bodyPr>
            <a:normAutofit/>
          </a:bodyPr>
          <a:lstStyle>
            <a:lvl1pPr marL="0" indent="0">
              <a:buNone/>
              <a:defRPr sz="2100">
                <a:solidFill>
                  <a:schemeClr val="accent1">
                    <a:lumMod val="60000"/>
                    <a:lumOff val="40000"/>
                  </a:schemeClr>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8/30/2023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83069509"/>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jpe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8288000" cy="10287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732432" y="1460502"/>
            <a:ext cx="13142120" cy="1060446"/>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732432" y="3905250"/>
            <a:ext cx="13142120" cy="51244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979657" y="9587758"/>
            <a:ext cx="1485899" cy="457199"/>
          </a:xfrm>
          <a:prstGeom prst="rect">
            <a:avLst/>
          </a:prstGeom>
        </p:spPr>
        <p:txBody>
          <a:bodyPr vert="horz" lIns="91440" tIns="45720" rIns="91440" bIns="45720" rtlCol="0" anchor="ctr"/>
          <a:lstStyle>
            <a:lvl1pPr algn="r">
              <a:defRPr sz="1500" b="1" i="0">
                <a:solidFill>
                  <a:schemeClr val="accent1"/>
                </a:solidFill>
              </a:defRPr>
            </a:lvl1pPr>
          </a:lstStyle>
          <a:p>
            <a:fld id="{1D8BD707-D9CF-40AE-B4C6-C98DA3205C09}" type="datetimeFigureOut">
              <a:rPr lang="en-US" smtClean="0"/>
              <a:pPr/>
              <a:t>8/30/2023</a:t>
            </a:fld>
            <a:endParaRPr lang="en-US"/>
          </a:p>
        </p:txBody>
      </p:sp>
      <p:sp>
        <p:nvSpPr>
          <p:cNvPr id="5" name="Footer Placeholder 4"/>
          <p:cNvSpPr>
            <a:spLocks noGrp="1"/>
          </p:cNvSpPr>
          <p:nvPr>
            <p:ph type="ftr" sz="quarter" idx="3"/>
          </p:nvPr>
        </p:nvSpPr>
        <p:spPr>
          <a:xfrm>
            <a:off x="841666" y="9587758"/>
            <a:ext cx="5789693" cy="457202"/>
          </a:xfrm>
          <a:prstGeom prst="rect">
            <a:avLst/>
          </a:prstGeom>
        </p:spPr>
        <p:txBody>
          <a:bodyPr vert="horz" lIns="91440" tIns="45720" rIns="91440" bIns="45720" rtlCol="0" anchor="ctr"/>
          <a:lstStyle>
            <a:lvl1pPr algn="l">
              <a:defRPr sz="1500" b="1" i="0">
                <a:solidFill>
                  <a:schemeClr val="accent1"/>
                </a:solidFill>
              </a:defRPr>
            </a:lvl1pPr>
          </a:lstStyle>
          <a:p>
            <a:endParaRPr lang="en-US"/>
          </a:p>
        </p:txBody>
      </p:sp>
      <p:sp>
        <p:nvSpPr>
          <p:cNvPr id="21" name="Rectangle 20"/>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5528811" y="443594"/>
            <a:ext cx="1257299" cy="1151531"/>
          </a:xfrm>
          <a:prstGeom prst="rect">
            <a:avLst/>
          </a:prstGeom>
        </p:spPr>
        <p:txBody>
          <a:bodyPr vert="horz" lIns="91440" tIns="45720" rIns="91440" bIns="45720" rtlCol="0" anchor="b"/>
          <a:lstStyle>
            <a:lvl1pPr algn="ctr">
              <a:defRPr sz="4200" b="0" i="0">
                <a:solidFill>
                  <a:schemeClr val="bg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0711025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ransition spd="slow">
    <p:push dir="u"/>
  </p:transition>
  <p:txStyles>
    <p:titleStyle>
      <a:lvl1pPr algn="l" defTabSz="6858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514350" algn="l" defTabSz="685800" rtl="0" eaLnBrk="1" latinLnBrk="0" hangingPunct="1">
        <a:spcBef>
          <a:spcPts val="1500"/>
        </a:spcBef>
        <a:spcAft>
          <a:spcPts val="0"/>
        </a:spcAft>
        <a:buClr>
          <a:schemeClr val="accent1"/>
        </a:buClr>
        <a:buSzPct val="80000"/>
        <a:buFont typeface="Wingdings 3" charset="2"/>
        <a:buChar char=""/>
        <a:defRPr sz="2700" b="0" i="0" kern="1200">
          <a:solidFill>
            <a:schemeClr val="tx1">
              <a:lumMod val="75000"/>
              <a:lumOff val="25000"/>
            </a:schemeClr>
          </a:solidFill>
          <a:latin typeface="+mn-lt"/>
          <a:ea typeface="+mn-ea"/>
          <a:cs typeface="+mn-cs"/>
        </a:defRPr>
      </a:lvl1pPr>
      <a:lvl2pPr marL="1114425" indent="-428625" algn="l" defTabSz="685800" rtl="0" eaLnBrk="1" latinLnBrk="0" hangingPunct="1">
        <a:spcBef>
          <a:spcPts val="1500"/>
        </a:spcBef>
        <a:spcAft>
          <a:spcPts val="0"/>
        </a:spcAft>
        <a:buClr>
          <a:schemeClr val="accent1"/>
        </a:buClr>
        <a:buSzPct val="80000"/>
        <a:buFont typeface="Wingdings 3" charset="2"/>
        <a:buChar char=""/>
        <a:defRPr sz="2400" b="0" i="0" kern="1200">
          <a:solidFill>
            <a:schemeClr val="tx1">
              <a:lumMod val="75000"/>
              <a:lumOff val="25000"/>
            </a:schemeClr>
          </a:solidFill>
          <a:latin typeface="+mn-lt"/>
          <a:ea typeface="+mn-ea"/>
          <a:cs typeface="+mn-cs"/>
        </a:defRPr>
      </a:lvl2pPr>
      <a:lvl3pPr marL="1714500" indent="-342900" algn="l" defTabSz="685800" rtl="0" eaLnBrk="1" latinLnBrk="0" hangingPunct="1">
        <a:spcBef>
          <a:spcPts val="1500"/>
        </a:spcBef>
        <a:spcAft>
          <a:spcPts val="0"/>
        </a:spcAft>
        <a:buClr>
          <a:schemeClr val="accent1"/>
        </a:buClr>
        <a:buSzPct val="80000"/>
        <a:buFont typeface="Wingdings 3" charset="2"/>
        <a:buChar char=""/>
        <a:defRPr sz="2100" b="0" i="0" kern="1200">
          <a:solidFill>
            <a:schemeClr val="tx1">
              <a:lumMod val="75000"/>
              <a:lumOff val="25000"/>
            </a:schemeClr>
          </a:solidFill>
          <a:latin typeface="+mn-lt"/>
          <a:ea typeface="+mn-ea"/>
          <a:cs typeface="+mn-cs"/>
        </a:defRPr>
      </a:lvl3pPr>
      <a:lvl4pPr marL="2400300" indent="-342900" algn="l" defTabSz="685800" rtl="0" eaLnBrk="1" latinLnBrk="0" hangingPunct="1">
        <a:spcBef>
          <a:spcPts val="15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4pPr>
      <a:lvl5pPr marL="3086100" indent="-342900" algn="l" defTabSz="685800" rtl="0" eaLnBrk="1" latinLnBrk="0" hangingPunct="1">
        <a:spcBef>
          <a:spcPts val="15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5pPr>
      <a:lvl6pPr marL="3771900" indent="-342900" algn="l" defTabSz="685800" rtl="0" eaLnBrk="1" latinLnBrk="0" hangingPunct="1">
        <a:spcBef>
          <a:spcPts val="15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6pPr>
      <a:lvl7pPr marL="4457700" indent="-342900" algn="l" defTabSz="685800" rtl="0" eaLnBrk="1" latinLnBrk="0" hangingPunct="1">
        <a:spcBef>
          <a:spcPts val="15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7pPr>
      <a:lvl8pPr marL="5143500" indent="-342900" algn="l" defTabSz="685800" rtl="0" eaLnBrk="1" latinLnBrk="0" hangingPunct="1">
        <a:spcBef>
          <a:spcPts val="15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8pPr>
      <a:lvl9pPr marL="5829300" indent="-342900" algn="l" defTabSz="685800" rtl="0" eaLnBrk="1" latinLnBrk="0" hangingPunct="1">
        <a:spcBef>
          <a:spcPts val="15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8288000" cy="10287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732432" y="1460502"/>
            <a:ext cx="13142120" cy="1060446"/>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732432" y="3905250"/>
            <a:ext cx="13142120" cy="51244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979657" y="9587758"/>
            <a:ext cx="1485899" cy="457199"/>
          </a:xfrm>
          <a:prstGeom prst="rect">
            <a:avLst/>
          </a:prstGeom>
        </p:spPr>
        <p:txBody>
          <a:bodyPr vert="horz" lIns="91440" tIns="45720" rIns="91440" bIns="45720" rtlCol="0" anchor="ctr"/>
          <a:lstStyle>
            <a:lvl1pPr algn="r">
              <a:defRPr sz="1500" b="1" i="0">
                <a:solidFill>
                  <a:schemeClr val="accent1"/>
                </a:solidFill>
              </a:defRPr>
            </a:lvl1pPr>
          </a:lstStyle>
          <a:p>
            <a:fld id="{1D8BD707-D9CF-40AE-B4C6-C98DA3205C09}" type="datetimeFigureOut">
              <a:rPr lang="en-US" smtClean="0"/>
              <a:pPr/>
              <a:t>8/30/2023</a:t>
            </a:fld>
            <a:endParaRPr lang="en-US"/>
          </a:p>
        </p:txBody>
      </p:sp>
      <p:sp>
        <p:nvSpPr>
          <p:cNvPr id="5" name="Footer Placeholder 4"/>
          <p:cNvSpPr>
            <a:spLocks noGrp="1"/>
          </p:cNvSpPr>
          <p:nvPr>
            <p:ph type="ftr" sz="quarter" idx="3"/>
          </p:nvPr>
        </p:nvSpPr>
        <p:spPr>
          <a:xfrm>
            <a:off x="841666" y="9587758"/>
            <a:ext cx="5789693" cy="457202"/>
          </a:xfrm>
          <a:prstGeom prst="rect">
            <a:avLst/>
          </a:prstGeom>
        </p:spPr>
        <p:txBody>
          <a:bodyPr vert="horz" lIns="91440" tIns="45720" rIns="91440" bIns="45720" rtlCol="0" anchor="ctr"/>
          <a:lstStyle>
            <a:lvl1pPr algn="l">
              <a:defRPr sz="1500" b="1" i="0">
                <a:solidFill>
                  <a:schemeClr val="accent1"/>
                </a:solidFill>
              </a:defRPr>
            </a:lvl1pPr>
          </a:lstStyle>
          <a:p>
            <a:endParaRPr lang="en-US"/>
          </a:p>
        </p:txBody>
      </p:sp>
      <p:sp>
        <p:nvSpPr>
          <p:cNvPr id="21" name="Rectangle 20"/>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5528811" y="443594"/>
            <a:ext cx="1257299" cy="1151531"/>
          </a:xfrm>
          <a:prstGeom prst="rect">
            <a:avLst/>
          </a:prstGeom>
        </p:spPr>
        <p:txBody>
          <a:bodyPr vert="horz" lIns="91440" tIns="45720" rIns="91440" bIns="45720" rtlCol="0" anchor="b"/>
          <a:lstStyle>
            <a:lvl1pPr algn="ctr">
              <a:defRPr sz="4200" b="0" i="0">
                <a:solidFill>
                  <a:schemeClr val="bg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96981312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ransition spd="slow">
    <p:push dir="u"/>
  </p:transition>
  <p:txStyles>
    <p:titleStyle>
      <a:lvl1pPr algn="l" defTabSz="6858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514350" algn="l" defTabSz="685800" rtl="0" eaLnBrk="1" latinLnBrk="0" hangingPunct="1">
        <a:spcBef>
          <a:spcPts val="1500"/>
        </a:spcBef>
        <a:spcAft>
          <a:spcPts val="0"/>
        </a:spcAft>
        <a:buClr>
          <a:schemeClr val="accent1"/>
        </a:buClr>
        <a:buSzPct val="80000"/>
        <a:buFont typeface="Wingdings 3" charset="2"/>
        <a:buChar char=""/>
        <a:defRPr sz="2700" b="0" i="0" kern="1200">
          <a:solidFill>
            <a:schemeClr val="tx1">
              <a:lumMod val="75000"/>
              <a:lumOff val="25000"/>
            </a:schemeClr>
          </a:solidFill>
          <a:latin typeface="+mn-lt"/>
          <a:ea typeface="+mn-ea"/>
          <a:cs typeface="+mn-cs"/>
        </a:defRPr>
      </a:lvl1pPr>
      <a:lvl2pPr marL="1114425" indent="-428625" algn="l" defTabSz="685800" rtl="0" eaLnBrk="1" latinLnBrk="0" hangingPunct="1">
        <a:spcBef>
          <a:spcPts val="1500"/>
        </a:spcBef>
        <a:spcAft>
          <a:spcPts val="0"/>
        </a:spcAft>
        <a:buClr>
          <a:schemeClr val="accent1"/>
        </a:buClr>
        <a:buSzPct val="80000"/>
        <a:buFont typeface="Wingdings 3" charset="2"/>
        <a:buChar char=""/>
        <a:defRPr sz="2400" b="0" i="0" kern="1200">
          <a:solidFill>
            <a:schemeClr val="tx1">
              <a:lumMod val="75000"/>
              <a:lumOff val="25000"/>
            </a:schemeClr>
          </a:solidFill>
          <a:latin typeface="+mn-lt"/>
          <a:ea typeface="+mn-ea"/>
          <a:cs typeface="+mn-cs"/>
        </a:defRPr>
      </a:lvl2pPr>
      <a:lvl3pPr marL="1714500" indent="-342900" algn="l" defTabSz="685800" rtl="0" eaLnBrk="1" latinLnBrk="0" hangingPunct="1">
        <a:spcBef>
          <a:spcPts val="1500"/>
        </a:spcBef>
        <a:spcAft>
          <a:spcPts val="0"/>
        </a:spcAft>
        <a:buClr>
          <a:schemeClr val="accent1"/>
        </a:buClr>
        <a:buSzPct val="80000"/>
        <a:buFont typeface="Wingdings 3" charset="2"/>
        <a:buChar char=""/>
        <a:defRPr sz="2100" b="0" i="0" kern="1200">
          <a:solidFill>
            <a:schemeClr val="tx1">
              <a:lumMod val="75000"/>
              <a:lumOff val="25000"/>
            </a:schemeClr>
          </a:solidFill>
          <a:latin typeface="+mn-lt"/>
          <a:ea typeface="+mn-ea"/>
          <a:cs typeface="+mn-cs"/>
        </a:defRPr>
      </a:lvl3pPr>
      <a:lvl4pPr marL="2400300" indent="-342900" algn="l" defTabSz="685800" rtl="0" eaLnBrk="1" latinLnBrk="0" hangingPunct="1">
        <a:spcBef>
          <a:spcPts val="15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4pPr>
      <a:lvl5pPr marL="3086100" indent="-342900" algn="l" defTabSz="685800" rtl="0" eaLnBrk="1" latinLnBrk="0" hangingPunct="1">
        <a:spcBef>
          <a:spcPts val="15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5pPr>
      <a:lvl6pPr marL="3771900" indent="-342900" algn="l" defTabSz="685800" rtl="0" eaLnBrk="1" latinLnBrk="0" hangingPunct="1">
        <a:spcBef>
          <a:spcPts val="15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6pPr>
      <a:lvl7pPr marL="4457700" indent="-342900" algn="l" defTabSz="685800" rtl="0" eaLnBrk="1" latinLnBrk="0" hangingPunct="1">
        <a:spcBef>
          <a:spcPts val="15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7pPr>
      <a:lvl8pPr marL="5143500" indent="-342900" algn="l" defTabSz="685800" rtl="0" eaLnBrk="1" latinLnBrk="0" hangingPunct="1">
        <a:spcBef>
          <a:spcPts val="15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8pPr>
      <a:lvl9pPr marL="5829300" indent="-342900" algn="l" defTabSz="685800" rtl="0" eaLnBrk="1" latinLnBrk="0" hangingPunct="1">
        <a:spcBef>
          <a:spcPts val="15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sv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jpe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9.jpe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9.jpe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jpe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svg"/><Relationship Id="rId2" Type="http://schemas.openxmlformats.org/officeDocument/2006/relationships/image" Target="../media/image2.jpeg"/><Relationship Id="rId1" Type="http://schemas.openxmlformats.org/officeDocument/2006/relationships/slideLayout" Target="../slideLayouts/slideLayout24.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IN"/>
          </a:p>
        </p:txBody>
      </p:sp>
      <p:sp>
        <p:nvSpPr>
          <p:cNvPr id="3" name="Freeform 3"/>
          <p:cNvSpPr/>
          <p:nvPr/>
        </p:nvSpPr>
        <p:spPr>
          <a:xfrm rot="1748409">
            <a:off x="-1871927" y="7973496"/>
            <a:ext cx="6755091" cy="6130246"/>
          </a:xfrm>
          <a:custGeom>
            <a:avLst/>
            <a:gdLst/>
            <a:ahLst/>
            <a:cxnLst/>
            <a:rect l="l" t="t" r="r" b="b"/>
            <a:pathLst>
              <a:path w="6755091" h="6130246">
                <a:moveTo>
                  <a:pt x="0" y="0"/>
                </a:moveTo>
                <a:lnTo>
                  <a:pt x="6755092" y="0"/>
                </a:lnTo>
                <a:lnTo>
                  <a:pt x="6755092" y="6130246"/>
                </a:lnTo>
                <a:lnTo>
                  <a:pt x="0" y="6130246"/>
                </a:lnTo>
                <a:lnTo>
                  <a:pt x="0" y="0"/>
                </a:lnTo>
                <a:close/>
              </a:path>
            </a:pathLst>
          </a:custGeom>
          <a:blipFill>
            <a:blip r:embed="rId3"/>
            <a:stretch>
              <a:fillRect/>
            </a:stretch>
          </a:blipFill>
        </p:spPr>
        <p:txBody>
          <a:bodyPr/>
          <a:lstStyle/>
          <a:p>
            <a:endParaRPr lang="en-IN"/>
          </a:p>
        </p:txBody>
      </p:sp>
      <p:sp>
        <p:nvSpPr>
          <p:cNvPr id="4" name="Freeform 4"/>
          <p:cNvSpPr/>
          <p:nvPr/>
        </p:nvSpPr>
        <p:spPr>
          <a:xfrm rot="2223819">
            <a:off x="15150460" y="-6491142"/>
            <a:ext cx="12596877" cy="11431666"/>
          </a:xfrm>
          <a:custGeom>
            <a:avLst/>
            <a:gdLst/>
            <a:ahLst/>
            <a:cxnLst/>
            <a:rect l="l" t="t" r="r" b="b"/>
            <a:pathLst>
              <a:path w="12596877" h="11431666">
                <a:moveTo>
                  <a:pt x="0" y="0"/>
                </a:moveTo>
                <a:lnTo>
                  <a:pt x="12596877" y="0"/>
                </a:lnTo>
                <a:lnTo>
                  <a:pt x="12596877" y="11431667"/>
                </a:lnTo>
                <a:lnTo>
                  <a:pt x="0" y="11431667"/>
                </a:lnTo>
                <a:lnTo>
                  <a:pt x="0" y="0"/>
                </a:lnTo>
                <a:close/>
              </a:path>
            </a:pathLst>
          </a:custGeom>
          <a:blipFill>
            <a:blip r:embed="rId3"/>
            <a:stretch>
              <a:fillRect/>
            </a:stretch>
          </a:blipFill>
        </p:spPr>
        <p:txBody>
          <a:bodyPr/>
          <a:lstStyle/>
          <a:p>
            <a:endParaRPr lang="en-IN"/>
          </a:p>
        </p:txBody>
      </p:sp>
      <p:sp>
        <p:nvSpPr>
          <p:cNvPr id="5" name="Freeform 5"/>
          <p:cNvSpPr/>
          <p:nvPr/>
        </p:nvSpPr>
        <p:spPr>
          <a:xfrm>
            <a:off x="-1028700" y="-1435399"/>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alphaModFix amt="67000"/>
              <a:extLst>
                <a:ext uri="{96DAC541-7B7A-43D3-8B79-37D633B846F1}">
                  <asvg:svgBlip xmlns:asvg="http://schemas.microsoft.com/office/drawing/2016/SVG/main" r:embed="rId5"/>
                </a:ext>
              </a:extLst>
            </a:blip>
            <a:stretch>
              <a:fillRect/>
            </a:stretch>
          </a:blipFill>
        </p:spPr>
        <p:txBody>
          <a:bodyPr/>
          <a:lstStyle/>
          <a:p>
            <a:endParaRPr lang="en-IN"/>
          </a:p>
        </p:txBody>
      </p:sp>
      <p:sp>
        <p:nvSpPr>
          <p:cNvPr id="6" name="Freeform 6"/>
          <p:cNvSpPr/>
          <p:nvPr/>
        </p:nvSpPr>
        <p:spPr>
          <a:xfrm rot="-8194833">
            <a:off x="14482979" y="8370874"/>
            <a:ext cx="5020066" cy="5020066"/>
          </a:xfrm>
          <a:custGeom>
            <a:avLst/>
            <a:gdLst/>
            <a:ahLst/>
            <a:cxnLst/>
            <a:rect l="l" t="t" r="r" b="b"/>
            <a:pathLst>
              <a:path w="5020066" h="5020066">
                <a:moveTo>
                  <a:pt x="0" y="0"/>
                </a:moveTo>
                <a:lnTo>
                  <a:pt x="5020067" y="0"/>
                </a:lnTo>
                <a:lnTo>
                  <a:pt x="5020067" y="5020066"/>
                </a:lnTo>
                <a:lnTo>
                  <a:pt x="0" y="5020066"/>
                </a:lnTo>
                <a:lnTo>
                  <a:pt x="0" y="0"/>
                </a:lnTo>
                <a:close/>
              </a:path>
            </a:pathLst>
          </a:custGeom>
          <a:blipFill>
            <a:blip r:embed="rId4">
              <a:alphaModFix amt="67000"/>
              <a:extLst>
                <a:ext uri="{96DAC541-7B7A-43D3-8B79-37D633B846F1}">
                  <asvg:svgBlip xmlns:asvg="http://schemas.microsoft.com/office/drawing/2016/SVG/main" r:embed="rId5"/>
                </a:ext>
              </a:extLst>
            </a:blip>
            <a:stretch>
              <a:fillRect/>
            </a:stretch>
          </a:blipFill>
        </p:spPr>
        <p:txBody>
          <a:bodyPr/>
          <a:lstStyle/>
          <a:p>
            <a:endParaRPr lang="en-IN"/>
          </a:p>
        </p:txBody>
      </p:sp>
      <p:grpSp>
        <p:nvGrpSpPr>
          <p:cNvPr id="7" name="Group 7"/>
          <p:cNvGrpSpPr/>
          <p:nvPr/>
        </p:nvGrpSpPr>
        <p:grpSpPr>
          <a:xfrm>
            <a:off x="1028700" y="3189779"/>
            <a:ext cx="3414156" cy="1164700"/>
            <a:chOff x="0" y="0"/>
            <a:chExt cx="4552208" cy="1552934"/>
          </a:xfrm>
        </p:grpSpPr>
        <p:sp>
          <p:nvSpPr>
            <p:cNvPr id="8" name="Freeform 8"/>
            <p:cNvSpPr/>
            <p:nvPr/>
          </p:nvSpPr>
          <p:spPr>
            <a:xfrm>
              <a:off x="0" y="0"/>
              <a:ext cx="1564311" cy="1552934"/>
            </a:xfrm>
            <a:custGeom>
              <a:avLst/>
              <a:gdLst/>
              <a:ahLst/>
              <a:cxnLst/>
              <a:rect l="l" t="t" r="r" b="b"/>
              <a:pathLst>
                <a:path w="1564311" h="1552934">
                  <a:moveTo>
                    <a:pt x="0" y="0"/>
                  </a:moveTo>
                  <a:lnTo>
                    <a:pt x="1564311" y="0"/>
                  </a:lnTo>
                  <a:lnTo>
                    <a:pt x="1564311" y="1552934"/>
                  </a:lnTo>
                  <a:lnTo>
                    <a:pt x="0" y="155293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9" name="TextBox 9"/>
            <p:cNvSpPr txBox="1"/>
            <p:nvPr/>
          </p:nvSpPr>
          <p:spPr>
            <a:xfrm>
              <a:off x="1881955" y="252708"/>
              <a:ext cx="2670253" cy="1037992"/>
            </a:xfrm>
            <a:prstGeom prst="rect">
              <a:avLst/>
            </a:prstGeom>
          </p:spPr>
          <p:txBody>
            <a:bodyPr lIns="0" tIns="0" rIns="0" bIns="0" rtlCol="0" anchor="t">
              <a:spAutoFit/>
            </a:bodyPr>
            <a:lstStyle/>
            <a:p>
              <a:pPr marL="0" lvl="0" indent="0" algn="l">
                <a:lnSpc>
                  <a:spcPts val="3131"/>
                </a:lnSpc>
                <a:spcBef>
                  <a:spcPct val="0"/>
                </a:spcBef>
              </a:pPr>
              <a:r>
                <a:rPr lang="en-US" sz="2545" spc="-50">
                  <a:solidFill>
                    <a:srgbClr val="FFFAEB"/>
                  </a:solidFill>
                  <a:latin typeface="DM Sans Italics"/>
                </a:rPr>
                <a:t>OPERATING SYSTEM</a:t>
              </a:r>
            </a:p>
          </p:txBody>
        </p:sp>
      </p:grpSp>
      <p:sp>
        <p:nvSpPr>
          <p:cNvPr id="10" name="Freeform 10"/>
          <p:cNvSpPr/>
          <p:nvPr/>
        </p:nvSpPr>
        <p:spPr>
          <a:xfrm>
            <a:off x="694674" y="459513"/>
            <a:ext cx="2041104" cy="1662882"/>
          </a:xfrm>
          <a:custGeom>
            <a:avLst/>
            <a:gdLst/>
            <a:ahLst/>
            <a:cxnLst/>
            <a:rect l="l" t="t" r="r" b="b"/>
            <a:pathLst>
              <a:path w="2041104" h="1662882">
                <a:moveTo>
                  <a:pt x="0" y="0"/>
                </a:moveTo>
                <a:lnTo>
                  <a:pt x="2041104" y="0"/>
                </a:lnTo>
                <a:lnTo>
                  <a:pt x="2041104" y="1662882"/>
                </a:lnTo>
                <a:lnTo>
                  <a:pt x="0" y="1662882"/>
                </a:lnTo>
                <a:lnTo>
                  <a:pt x="0" y="0"/>
                </a:lnTo>
                <a:close/>
              </a:path>
            </a:pathLst>
          </a:custGeom>
          <a:blipFill>
            <a:blip r:embed="rId8"/>
            <a:stretch>
              <a:fillRect l="-53276" r="-58631"/>
            </a:stretch>
          </a:blipFill>
        </p:spPr>
        <p:txBody>
          <a:bodyPr/>
          <a:lstStyle/>
          <a:p>
            <a:endParaRPr lang="en-IN"/>
          </a:p>
        </p:txBody>
      </p:sp>
      <p:sp>
        <p:nvSpPr>
          <p:cNvPr id="11" name="TextBox 11"/>
          <p:cNvSpPr txBox="1"/>
          <p:nvPr/>
        </p:nvSpPr>
        <p:spPr>
          <a:xfrm>
            <a:off x="2885232" y="4976936"/>
            <a:ext cx="13744290" cy="1085850"/>
          </a:xfrm>
          <a:prstGeom prst="rect">
            <a:avLst/>
          </a:prstGeom>
        </p:spPr>
        <p:txBody>
          <a:bodyPr lIns="0" tIns="0" rIns="0" bIns="0" rtlCol="0" anchor="t">
            <a:spAutoFit/>
          </a:bodyPr>
          <a:lstStyle/>
          <a:p>
            <a:pPr algn="ctr">
              <a:lnSpc>
                <a:spcPts val="4320"/>
              </a:lnSpc>
            </a:pPr>
            <a:r>
              <a:rPr lang="en-US" sz="3600" dirty="0">
                <a:solidFill>
                  <a:srgbClr val="00C2FF"/>
                </a:solidFill>
                <a:latin typeface="Now Bold"/>
              </a:rPr>
              <a:t>TOOL TO CAPTURE DYNAMIC MEMORY CONSUMPTION OF                           THE APPLICATION</a:t>
            </a:r>
          </a:p>
        </p:txBody>
      </p:sp>
      <p:sp>
        <p:nvSpPr>
          <p:cNvPr id="12" name="TextBox 12"/>
          <p:cNvSpPr txBox="1"/>
          <p:nvPr/>
        </p:nvSpPr>
        <p:spPr>
          <a:xfrm>
            <a:off x="5335758" y="3291190"/>
            <a:ext cx="8547187" cy="866630"/>
          </a:xfrm>
          <a:prstGeom prst="rect">
            <a:avLst/>
          </a:prstGeom>
        </p:spPr>
        <p:txBody>
          <a:bodyPr lIns="0" tIns="0" rIns="0" bIns="0" rtlCol="0" anchor="t">
            <a:spAutoFit/>
          </a:bodyPr>
          <a:lstStyle/>
          <a:p>
            <a:pPr algn="ctr">
              <a:lnSpc>
                <a:spcPts val="7031"/>
              </a:lnSpc>
            </a:pPr>
            <a:r>
              <a:rPr lang="en-US" sz="5058">
                <a:solidFill>
                  <a:srgbClr val="048AFF"/>
                </a:solidFill>
                <a:latin typeface="Now Bold"/>
              </a:rPr>
              <a:t>VMWARE - PROJECT</a:t>
            </a:r>
          </a:p>
        </p:txBody>
      </p:sp>
      <p:sp>
        <p:nvSpPr>
          <p:cNvPr id="13" name="TextBox 13"/>
          <p:cNvSpPr txBox="1"/>
          <p:nvPr/>
        </p:nvSpPr>
        <p:spPr>
          <a:xfrm>
            <a:off x="4984206" y="7068376"/>
            <a:ext cx="9915486" cy="1779601"/>
          </a:xfrm>
          <a:prstGeom prst="rect">
            <a:avLst/>
          </a:prstGeom>
        </p:spPr>
        <p:txBody>
          <a:bodyPr lIns="0" tIns="0" rIns="0" bIns="0" rtlCol="0" anchor="t">
            <a:spAutoFit/>
          </a:bodyPr>
          <a:lstStyle/>
          <a:p>
            <a:pPr>
              <a:lnSpc>
                <a:spcPts val="3583"/>
              </a:lnSpc>
            </a:pPr>
            <a:r>
              <a:rPr lang="en-US" sz="2913" dirty="0">
                <a:solidFill>
                  <a:srgbClr val="FFFAEB"/>
                </a:solidFill>
                <a:latin typeface="Days"/>
              </a:rPr>
              <a:t>Presented by:</a:t>
            </a:r>
          </a:p>
          <a:p>
            <a:pPr algn="just">
              <a:lnSpc>
                <a:spcPts val="3583"/>
              </a:lnSpc>
            </a:pPr>
            <a:r>
              <a:rPr lang="en-US" sz="2913" dirty="0">
                <a:solidFill>
                  <a:srgbClr val="FFFAEB"/>
                </a:solidFill>
                <a:latin typeface="DM Sans Italics"/>
              </a:rPr>
              <a:t>                          Akash L                   - 1SI21AD007</a:t>
            </a:r>
          </a:p>
          <a:p>
            <a:pPr algn="just">
              <a:lnSpc>
                <a:spcPts val="3583"/>
              </a:lnSpc>
            </a:pPr>
            <a:r>
              <a:rPr lang="en-US" sz="2913" dirty="0">
                <a:solidFill>
                  <a:srgbClr val="FFFAEB"/>
                </a:solidFill>
                <a:latin typeface="DM Sans Italics"/>
              </a:rPr>
              <a:t>                          Suprith T S              - 1SI21AD050</a:t>
            </a:r>
          </a:p>
          <a:p>
            <a:pPr algn="just">
              <a:lnSpc>
                <a:spcPts val="3583"/>
              </a:lnSpc>
            </a:pPr>
            <a:r>
              <a:rPr lang="en-US" sz="2913" dirty="0">
                <a:solidFill>
                  <a:srgbClr val="FFFAEB"/>
                </a:solidFill>
                <a:latin typeface="DM Sans Italics"/>
              </a:rPr>
              <a:t>                          </a:t>
            </a:r>
            <a:r>
              <a:rPr lang="en-US" sz="2913" dirty="0" err="1">
                <a:solidFill>
                  <a:srgbClr val="FFFAEB"/>
                </a:solidFill>
                <a:latin typeface="DM Sans Italics"/>
              </a:rPr>
              <a:t>Atchutha</a:t>
            </a:r>
            <a:r>
              <a:rPr lang="en-US" sz="2913" dirty="0">
                <a:solidFill>
                  <a:srgbClr val="FFFAEB"/>
                </a:solidFill>
                <a:latin typeface="DM Sans Italics"/>
              </a:rPr>
              <a:t> Rao T A    - 1SI21AD064</a:t>
            </a:r>
          </a:p>
        </p:txBody>
      </p:sp>
      <p:grpSp>
        <p:nvGrpSpPr>
          <p:cNvPr id="14" name="Group 14"/>
          <p:cNvGrpSpPr/>
          <p:nvPr/>
        </p:nvGrpSpPr>
        <p:grpSpPr>
          <a:xfrm>
            <a:off x="2735778" y="791339"/>
            <a:ext cx="13375145" cy="1888062"/>
            <a:chOff x="0" y="0"/>
            <a:chExt cx="17833527" cy="2517415"/>
          </a:xfrm>
        </p:grpSpPr>
        <p:sp>
          <p:nvSpPr>
            <p:cNvPr id="15" name="TextBox 15"/>
            <p:cNvSpPr txBox="1"/>
            <p:nvPr/>
          </p:nvSpPr>
          <p:spPr>
            <a:xfrm>
              <a:off x="597557" y="-95250"/>
              <a:ext cx="16243678" cy="1015795"/>
            </a:xfrm>
            <a:prstGeom prst="rect">
              <a:avLst/>
            </a:prstGeom>
          </p:spPr>
          <p:txBody>
            <a:bodyPr lIns="0" tIns="0" rIns="0" bIns="0" rtlCol="0" anchor="t">
              <a:spAutoFit/>
            </a:bodyPr>
            <a:lstStyle/>
            <a:p>
              <a:pPr algn="ctr">
                <a:lnSpc>
                  <a:spcPts val="6360"/>
                </a:lnSpc>
                <a:spcBef>
                  <a:spcPct val="0"/>
                </a:spcBef>
              </a:pPr>
              <a:r>
                <a:rPr lang="en-US" sz="4543" spc="45">
                  <a:solidFill>
                    <a:srgbClr val="FAAF1D"/>
                  </a:solidFill>
                  <a:latin typeface="Asap Bold"/>
                </a:rPr>
                <a:t>SIDDAGANGA INSTITUTE OF TECHNOLOGY</a:t>
              </a:r>
            </a:p>
          </p:txBody>
        </p:sp>
        <p:sp>
          <p:nvSpPr>
            <p:cNvPr id="16" name="TextBox 16"/>
            <p:cNvSpPr txBox="1"/>
            <p:nvPr/>
          </p:nvSpPr>
          <p:spPr>
            <a:xfrm>
              <a:off x="0" y="980780"/>
              <a:ext cx="17833527" cy="529342"/>
            </a:xfrm>
            <a:prstGeom prst="rect">
              <a:avLst/>
            </a:prstGeom>
          </p:spPr>
          <p:txBody>
            <a:bodyPr lIns="0" tIns="0" rIns="0" bIns="0" rtlCol="0" anchor="t">
              <a:spAutoFit/>
            </a:bodyPr>
            <a:lstStyle/>
            <a:p>
              <a:pPr algn="ctr">
                <a:lnSpc>
                  <a:spcPts val="3267"/>
                </a:lnSpc>
                <a:spcBef>
                  <a:spcPct val="0"/>
                </a:spcBef>
              </a:pPr>
              <a:r>
                <a:rPr lang="en-US" sz="2333" spc="23">
                  <a:solidFill>
                    <a:srgbClr val="FFFFFF"/>
                  </a:solidFill>
                  <a:latin typeface="Asap Bold"/>
                </a:rPr>
                <a:t>(An Autonomous Institute under Visvesaraya Technological University, Belgavi)</a:t>
              </a:r>
            </a:p>
          </p:txBody>
        </p:sp>
        <p:sp>
          <p:nvSpPr>
            <p:cNvPr id="17" name="TextBox 17"/>
            <p:cNvSpPr txBox="1"/>
            <p:nvPr/>
          </p:nvSpPr>
          <p:spPr>
            <a:xfrm>
              <a:off x="1853033" y="1630087"/>
              <a:ext cx="13732726" cy="887328"/>
            </a:xfrm>
            <a:prstGeom prst="rect">
              <a:avLst/>
            </a:prstGeom>
          </p:spPr>
          <p:txBody>
            <a:bodyPr lIns="0" tIns="0" rIns="0" bIns="0" rtlCol="0" anchor="t">
              <a:spAutoFit/>
            </a:bodyPr>
            <a:lstStyle/>
            <a:p>
              <a:pPr algn="ctr">
                <a:lnSpc>
                  <a:spcPts val="2743"/>
                </a:lnSpc>
                <a:spcBef>
                  <a:spcPct val="0"/>
                </a:spcBef>
              </a:pPr>
              <a:r>
                <a:rPr lang="en-US" sz="1959" spc="19">
                  <a:solidFill>
                    <a:srgbClr val="FFFFFF"/>
                  </a:solidFill>
                  <a:latin typeface="Asap Bold"/>
                </a:rPr>
                <a:t>DEPARTMENT OF ARTIFICIAL INTELLIGENCE AND DATA SCIENCE  (4th SEMISTER)</a:t>
              </a:r>
            </a:p>
            <a:p>
              <a:pPr algn="ctr">
                <a:lnSpc>
                  <a:spcPts val="2743"/>
                </a:lnSpc>
                <a:spcBef>
                  <a:spcPct val="0"/>
                </a:spcBef>
              </a:pPr>
              <a:endParaRPr lang="en-US" sz="1959" spc="19">
                <a:solidFill>
                  <a:srgbClr val="FFFFFF"/>
                </a:solidFill>
                <a:latin typeface="Asap Bold"/>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1000"/>
                                        <p:tgtEl>
                                          <p:spTgt spid="13"/>
                                        </p:tgtEl>
                                      </p:cBhvr>
                                    </p:animEffect>
                                    <p:anim calcmode="lin" valueType="num">
                                      <p:cBhvr>
                                        <p:cTn id="35" dur="1000" fill="hold"/>
                                        <p:tgtEl>
                                          <p:spTgt spid="13"/>
                                        </p:tgtEl>
                                        <p:attrNameLst>
                                          <p:attrName>ppt_x</p:attrName>
                                        </p:attrNameLst>
                                      </p:cBhvr>
                                      <p:tavLst>
                                        <p:tav tm="0">
                                          <p:val>
                                            <p:strVal val="#ppt_x"/>
                                          </p:val>
                                        </p:tav>
                                        <p:tav tm="100000">
                                          <p:val>
                                            <p:strVal val="#ppt_x"/>
                                          </p:val>
                                        </p:tav>
                                      </p:tavLst>
                                    </p:anim>
                                    <p:anim calcmode="lin" valueType="num">
                                      <p:cBhvr>
                                        <p:cTn id="3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888" b="-8888"/>
            </a:stretch>
          </a:blipFill>
        </p:spPr>
        <p:txBody>
          <a:bodyPr/>
          <a:lstStyle/>
          <a:p>
            <a:endParaRPr lang="en-IN"/>
          </a:p>
        </p:txBody>
      </p:sp>
      <p:sp>
        <p:nvSpPr>
          <p:cNvPr id="4" name="Freeform 4"/>
          <p:cNvSpPr/>
          <p:nvPr/>
        </p:nvSpPr>
        <p:spPr>
          <a:xfrm>
            <a:off x="8849679" y="2276455"/>
            <a:ext cx="8409621" cy="2373689"/>
          </a:xfrm>
          <a:custGeom>
            <a:avLst/>
            <a:gdLst/>
            <a:ahLst/>
            <a:cxnLst/>
            <a:rect l="l" t="t" r="r" b="b"/>
            <a:pathLst>
              <a:path w="8409621" h="2373689">
                <a:moveTo>
                  <a:pt x="0" y="0"/>
                </a:moveTo>
                <a:lnTo>
                  <a:pt x="8409621" y="0"/>
                </a:lnTo>
                <a:lnTo>
                  <a:pt x="8409621" y="2373688"/>
                </a:lnTo>
                <a:lnTo>
                  <a:pt x="0" y="2373688"/>
                </a:lnTo>
                <a:lnTo>
                  <a:pt x="0" y="0"/>
                </a:lnTo>
                <a:close/>
              </a:path>
            </a:pathLst>
          </a:custGeom>
          <a:blipFill>
            <a:blip r:embed="rId3"/>
            <a:stretch>
              <a:fillRect l="-942" r="-22568"/>
            </a:stretch>
          </a:blipFill>
        </p:spPr>
        <p:txBody>
          <a:bodyPr/>
          <a:lstStyle/>
          <a:p>
            <a:endParaRPr lang="en-IN"/>
          </a:p>
        </p:txBody>
      </p:sp>
      <p:sp>
        <p:nvSpPr>
          <p:cNvPr id="5" name="Freeform 5"/>
          <p:cNvSpPr/>
          <p:nvPr/>
        </p:nvSpPr>
        <p:spPr>
          <a:xfrm>
            <a:off x="8849679" y="5421139"/>
            <a:ext cx="8409621" cy="2306798"/>
          </a:xfrm>
          <a:custGeom>
            <a:avLst/>
            <a:gdLst/>
            <a:ahLst/>
            <a:cxnLst/>
            <a:rect l="l" t="t" r="r" b="b"/>
            <a:pathLst>
              <a:path w="8409621" h="2306798">
                <a:moveTo>
                  <a:pt x="0" y="0"/>
                </a:moveTo>
                <a:lnTo>
                  <a:pt x="8409621" y="0"/>
                </a:lnTo>
                <a:lnTo>
                  <a:pt x="8409621" y="2306798"/>
                </a:lnTo>
                <a:lnTo>
                  <a:pt x="0" y="2306798"/>
                </a:lnTo>
                <a:lnTo>
                  <a:pt x="0" y="0"/>
                </a:lnTo>
                <a:close/>
              </a:path>
            </a:pathLst>
          </a:custGeom>
          <a:blipFill>
            <a:blip r:embed="rId4"/>
            <a:stretch>
              <a:fillRect t="-6836" r="-8461" b="-13752"/>
            </a:stretch>
          </a:blipFill>
        </p:spPr>
        <p:txBody>
          <a:bodyPr/>
          <a:lstStyle/>
          <a:p>
            <a:endParaRPr lang="en-IN"/>
          </a:p>
        </p:txBody>
      </p:sp>
      <p:sp>
        <p:nvSpPr>
          <p:cNvPr id="6" name="TextBox 6"/>
          <p:cNvSpPr txBox="1"/>
          <p:nvPr/>
        </p:nvSpPr>
        <p:spPr>
          <a:xfrm>
            <a:off x="1905000" y="647700"/>
            <a:ext cx="3764245" cy="552568"/>
          </a:xfrm>
          <a:prstGeom prst="rect">
            <a:avLst/>
          </a:prstGeom>
        </p:spPr>
        <p:txBody>
          <a:bodyPr lIns="0" tIns="0" rIns="0" bIns="0" rtlCol="0" anchor="t">
            <a:spAutoFit/>
          </a:bodyPr>
          <a:lstStyle/>
          <a:p>
            <a:pPr algn="ctr">
              <a:lnSpc>
                <a:spcPts val="4502"/>
              </a:lnSpc>
            </a:pPr>
            <a:r>
              <a:rPr lang="en-US" sz="3215" dirty="0">
                <a:solidFill>
                  <a:srgbClr val="FFFFFF"/>
                </a:solidFill>
                <a:latin typeface="Canva Sans 1"/>
              </a:rPr>
              <a:t>Choosing  option :2</a:t>
            </a:r>
          </a:p>
        </p:txBody>
      </p:sp>
      <p:pic>
        <p:nvPicPr>
          <p:cNvPr id="8" name="Picture 7" descr="A screen shot of a computer screen&#10;&#10;Description automatically generated">
            <a:extLst>
              <a:ext uri="{FF2B5EF4-FFF2-40B4-BE49-F238E27FC236}">
                <a16:creationId xmlns:a16="http://schemas.microsoft.com/office/drawing/2014/main" id="{6EAAF526-74E4-5717-2044-926F827D97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5400" y="1409668"/>
            <a:ext cx="7315200" cy="8667932"/>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888" b="-8888"/>
            </a:stretch>
          </a:blipFill>
        </p:spPr>
        <p:txBody>
          <a:bodyPr/>
          <a:lstStyle/>
          <a:p>
            <a:endParaRPr lang="en-IN"/>
          </a:p>
        </p:txBody>
      </p:sp>
      <p:sp>
        <p:nvSpPr>
          <p:cNvPr id="4" name="TextBox 4"/>
          <p:cNvSpPr txBox="1"/>
          <p:nvPr/>
        </p:nvSpPr>
        <p:spPr>
          <a:xfrm>
            <a:off x="1752600" y="657641"/>
            <a:ext cx="11273635" cy="568050"/>
          </a:xfrm>
          <a:prstGeom prst="rect">
            <a:avLst/>
          </a:prstGeom>
        </p:spPr>
        <p:txBody>
          <a:bodyPr lIns="0" tIns="0" rIns="0" bIns="0" rtlCol="0" anchor="t">
            <a:spAutoFit/>
          </a:bodyPr>
          <a:lstStyle/>
          <a:p>
            <a:pPr>
              <a:lnSpc>
                <a:spcPts val="4645"/>
              </a:lnSpc>
            </a:pPr>
            <a:r>
              <a:rPr lang="en-US" sz="3318" dirty="0">
                <a:solidFill>
                  <a:srgbClr val="FFFFFF"/>
                </a:solidFill>
                <a:latin typeface="Canva Sans 1"/>
              </a:rPr>
              <a:t>Choosing option :3</a:t>
            </a:r>
          </a:p>
        </p:txBody>
      </p:sp>
      <p:pic>
        <p:nvPicPr>
          <p:cNvPr id="7" name="Picture 6" descr="A computer screen shot of a black screen&#10;&#10;Description automatically generated">
            <a:extLst>
              <a:ext uri="{FF2B5EF4-FFF2-40B4-BE49-F238E27FC236}">
                <a16:creationId xmlns:a16="http://schemas.microsoft.com/office/drawing/2014/main" id="{427832EF-FD92-17B7-9D53-8BA4492B7D7B}"/>
              </a:ext>
            </a:extLst>
          </p:cNvPr>
          <p:cNvPicPr>
            <a:picLocks noChangeAspect="1"/>
          </p:cNvPicPr>
          <p:nvPr/>
        </p:nvPicPr>
        <p:blipFill rotWithShape="1">
          <a:blip r:embed="rId3">
            <a:extLst>
              <a:ext uri="{28A0092B-C50C-407E-A947-70E740481C1C}">
                <a14:useLocalDpi xmlns:a14="http://schemas.microsoft.com/office/drawing/2010/main" val="0"/>
              </a:ext>
            </a:extLst>
          </a:blip>
          <a:srcRect r="4631" b="13714"/>
          <a:stretch/>
        </p:blipFill>
        <p:spPr>
          <a:xfrm>
            <a:off x="4991813" y="1556492"/>
            <a:ext cx="8304373" cy="3276600"/>
          </a:xfrm>
          <a:prstGeom prst="rect">
            <a:avLst/>
          </a:prstGeom>
        </p:spPr>
      </p:pic>
      <p:pic>
        <p:nvPicPr>
          <p:cNvPr id="9" name="Picture 8" descr="A computer screen shot of a computer&#10;&#10;Description automatically generated">
            <a:extLst>
              <a:ext uri="{FF2B5EF4-FFF2-40B4-BE49-F238E27FC236}">
                <a16:creationId xmlns:a16="http://schemas.microsoft.com/office/drawing/2014/main" id="{795834E1-26A9-7540-8F58-798F19A982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1813" y="5103706"/>
            <a:ext cx="8304373" cy="4841395"/>
          </a:xfrm>
          <a:prstGeom prst="rect">
            <a:avLst/>
          </a:prstGeom>
        </p:spPr>
      </p:pic>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888" b="-8888"/>
            </a:stretch>
          </a:blipFill>
        </p:spPr>
        <p:txBody>
          <a:bodyPr/>
          <a:lstStyle/>
          <a:p>
            <a:endParaRPr lang="en-IN"/>
          </a:p>
        </p:txBody>
      </p:sp>
      <p:sp>
        <p:nvSpPr>
          <p:cNvPr id="4" name="TextBox 4"/>
          <p:cNvSpPr txBox="1"/>
          <p:nvPr/>
        </p:nvSpPr>
        <p:spPr>
          <a:xfrm>
            <a:off x="1752600" y="657641"/>
            <a:ext cx="11273635" cy="568050"/>
          </a:xfrm>
          <a:prstGeom prst="rect">
            <a:avLst/>
          </a:prstGeom>
        </p:spPr>
        <p:txBody>
          <a:bodyPr lIns="0" tIns="0" rIns="0" bIns="0" rtlCol="0" anchor="t">
            <a:spAutoFit/>
          </a:bodyPr>
          <a:lstStyle/>
          <a:p>
            <a:pPr>
              <a:lnSpc>
                <a:spcPts val="4645"/>
              </a:lnSpc>
            </a:pPr>
            <a:r>
              <a:rPr lang="en-US" sz="3318" dirty="0">
                <a:solidFill>
                  <a:srgbClr val="FFFFFF"/>
                </a:solidFill>
                <a:latin typeface="Canva Sans 1"/>
              </a:rPr>
              <a:t>Choosing option :4</a:t>
            </a:r>
          </a:p>
        </p:txBody>
      </p:sp>
      <p:pic>
        <p:nvPicPr>
          <p:cNvPr id="5" name="Picture 4" descr="A computer screen shot of a black background&#10;&#10;Description automatically generated">
            <a:extLst>
              <a:ext uri="{FF2B5EF4-FFF2-40B4-BE49-F238E27FC236}">
                <a16:creationId xmlns:a16="http://schemas.microsoft.com/office/drawing/2014/main" id="{88F52694-25F6-E25F-042C-2E4BFB748F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5850" y="6534150"/>
            <a:ext cx="9087034" cy="2667000"/>
          </a:xfrm>
          <a:prstGeom prst="rect">
            <a:avLst/>
          </a:prstGeom>
        </p:spPr>
      </p:pic>
      <p:pic>
        <p:nvPicPr>
          <p:cNvPr id="7" name="Picture 6" descr="A computer screen shot of a black screen&#10;&#10;Description automatically generated">
            <a:extLst>
              <a:ext uri="{FF2B5EF4-FFF2-40B4-BE49-F238E27FC236}">
                <a16:creationId xmlns:a16="http://schemas.microsoft.com/office/drawing/2014/main" id="{706D2227-8AED-565D-1D2F-89581553A7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5515" y="2476500"/>
            <a:ext cx="9067369" cy="2971800"/>
          </a:xfrm>
          <a:prstGeom prst="rect">
            <a:avLst/>
          </a:prstGeom>
        </p:spPr>
      </p:pic>
      <p:sp>
        <p:nvSpPr>
          <p:cNvPr id="8" name="TextBox 7">
            <a:extLst>
              <a:ext uri="{FF2B5EF4-FFF2-40B4-BE49-F238E27FC236}">
                <a16:creationId xmlns:a16="http://schemas.microsoft.com/office/drawing/2014/main" id="{29749EEC-5AE7-522A-F313-94DA3EC09732}"/>
              </a:ext>
            </a:extLst>
          </p:cNvPr>
          <p:cNvSpPr txBox="1"/>
          <p:nvPr/>
        </p:nvSpPr>
        <p:spPr>
          <a:xfrm>
            <a:off x="2514600" y="1867086"/>
            <a:ext cx="6895885" cy="461665"/>
          </a:xfrm>
          <a:prstGeom prst="rect">
            <a:avLst/>
          </a:prstGeom>
          <a:noFill/>
        </p:spPr>
        <p:txBody>
          <a:bodyPr wrap="square" rtlCol="0">
            <a:spAutoFit/>
          </a:bodyPr>
          <a:lstStyle/>
          <a:p>
            <a:r>
              <a:rPr lang="en-US" sz="2400" dirty="0">
                <a:solidFill>
                  <a:schemeClr val="bg1"/>
                </a:solidFill>
              </a:rPr>
              <a:t>1. Highest memory consuming application :</a:t>
            </a:r>
            <a:endParaRPr lang="en-IN" sz="2400" dirty="0">
              <a:solidFill>
                <a:schemeClr val="bg1"/>
              </a:solidFill>
            </a:endParaRPr>
          </a:p>
        </p:txBody>
      </p:sp>
      <p:sp>
        <p:nvSpPr>
          <p:cNvPr id="9" name="TextBox 8">
            <a:extLst>
              <a:ext uri="{FF2B5EF4-FFF2-40B4-BE49-F238E27FC236}">
                <a16:creationId xmlns:a16="http://schemas.microsoft.com/office/drawing/2014/main" id="{EAC919A1-169F-008E-F51C-6EB43E24690F}"/>
              </a:ext>
            </a:extLst>
          </p:cNvPr>
          <p:cNvSpPr txBox="1"/>
          <p:nvPr/>
        </p:nvSpPr>
        <p:spPr>
          <a:xfrm>
            <a:off x="2514600" y="5760392"/>
            <a:ext cx="8191285" cy="461665"/>
          </a:xfrm>
          <a:prstGeom prst="rect">
            <a:avLst/>
          </a:prstGeom>
          <a:noFill/>
        </p:spPr>
        <p:txBody>
          <a:bodyPr wrap="square" rtlCol="0">
            <a:spAutoFit/>
          </a:bodyPr>
          <a:lstStyle/>
          <a:p>
            <a:r>
              <a:rPr lang="en-US" sz="2400" dirty="0">
                <a:solidFill>
                  <a:schemeClr val="bg1"/>
                </a:solidFill>
              </a:rPr>
              <a:t>2. Second highest memory consuming application : </a:t>
            </a:r>
            <a:endParaRPr lang="en-IN" sz="2400" dirty="0">
              <a:solidFill>
                <a:schemeClr val="bg1"/>
              </a:solidFill>
            </a:endParaRPr>
          </a:p>
        </p:txBody>
      </p:sp>
    </p:spTree>
    <p:extLst>
      <p:ext uri="{BB962C8B-B14F-4D97-AF65-F5344CB8AC3E}">
        <p14:creationId xmlns:p14="http://schemas.microsoft.com/office/powerpoint/2010/main" val="1511412266"/>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888" b="-8888"/>
            </a:stretch>
          </a:blipFill>
        </p:spPr>
        <p:txBody>
          <a:bodyPr/>
          <a:lstStyle/>
          <a:p>
            <a:endParaRPr lang="en-IN"/>
          </a:p>
        </p:txBody>
      </p:sp>
      <p:sp>
        <p:nvSpPr>
          <p:cNvPr id="3" name="Freeform 3"/>
          <p:cNvSpPr/>
          <p:nvPr/>
        </p:nvSpPr>
        <p:spPr>
          <a:xfrm>
            <a:off x="7225241" y="1024883"/>
            <a:ext cx="4360169" cy="818268"/>
          </a:xfrm>
          <a:custGeom>
            <a:avLst/>
            <a:gdLst/>
            <a:ahLst/>
            <a:cxnLst/>
            <a:rect l="l" t="t" r="r" b="b"/>
            <a:pathLst>
              <a:path w="4360169" h="818268">
                <a:moveTo>
                  <a:pt x="0" y="0"/>
                </a:moveTo>
                <a:lnTo>
                  <a:pt x="4360169" y="0"/>
                </a:lnTo>
                <a:lnTo>
                  <a:pt x="4360169" y="818268"/>
                </a:lnTo>
                <a:lnTo>
                  <a:pt x="0" y="818268"/>
                </a:lnTo>
                <a:lnTo>
                  <a:pt x="0" y="0"/>
                </a:lnTo>
                <a:close/>
              </a:path>
            </a:pathLst>
          </a:custGeom>
          <a:blipFill>
            <a:blip r:embed="rId3"/>
            <a:stretch>
              <a:fillRect t="-288" b="-288"/>
            </a:stretch>
          </a:blipFill>
        </p:spPr>
        <p:txBody>
          <a:bodyPr/>
          <a:lstStyle/>
          <a:p>
            <a:endParaRPr lang="en-IN"/>
          </a:p>
        </p:txBody>
      </p:sp>
      <p:sp>
        <p:nvSpPr>
          <p:cNvPr id="4" name="TextBox 4"/>
          <p:cNvSpPr txBox="1"/>
          <p:nvPr/>
        </p:nvSpPr>
        <p:spPr>
          <a:xfrm>
            <a:off x="7541754" y="920108"/>
            <a:ext cx="3727144" cy="880127"/>
          </a:xfrm>
          <a:prstGeom prst="rect">
            <a:avLst/>
          </a:prstGeom>
        </p:spPr>
        <p:txBody>
          <a:bodyPr lIns="0" tIns="0" rIns="0" bIns="0" rtlCol="0" anchor="t">
            <a:spAutoFit/>
          </a:bodyPr>
          <a:lstStyle/>
          <a:p>
            <a:pPr algn="ctr">
              <a:lnSpc>
                <a:spcPts val="7128"/>
              </a:lnSpc>
            </a:pPr>
            <a:r>
              <a:rPr lang="en-US" sz="5091">
                <a:solidFill>
                  <a:srgbClr val="FFFFFF"/>
                </a:solidFill>
                <a:latin typeface="Canva Sans 1 Bold"/>
              </a:rPr>
              <a:t>Conclusion:</a:t>
            </a:r>
          </a:p>
        </p:txBody>
      </p:sp>
      <p:sp>
        <p:nvSpPr>
          <p:cNvPr id="5" name="TextBox 5"/>
          <p:cNvSpPr txBox="1"/>
          <p:nvPr/>
        </p:nvSpPr>
        <p:spPr>
          <a:xfrm>
            <a:off x="1308515" y="3081818"/>
            <a:ext cx="15670970" cy="7205182"/>
          </a:xfrm>
          <a:prstGeom prst="rect">
            <a:avLst/>
          </a:prstGeom>
        </p:spPr>
        <p:txBody>
          <a:bodyPr lIns="0" tIns="0" rIns="0" bIns="0" rtlCol="0" anchor="t">
            <a:spAutoFit/>
          </a:bodyPr>
          <a:lstStyle/>
          <a:p>
            <a:pPr>
              <a:lnSpc>
                <a:spcPts val="3364"/>
              </a:lnSpc>
            </a:pPr>
            <a:r>
              <a:rPr lang="en-US" sz="2402" dirty="0">
                <a:solidFill>
                  <a:srgbClr val="FFFFFF"/>
                </a:solidFill>
                <a:latin typeface="Canva Sans 1"/>
              </a:rPr>
              <a:t> </a:t>
            </a:r>
          </a:p>
          <a:p>
            <a:pPr>
              <a:lnSpc>
                <a:spcPts val="3364"/>
              </a:lnSpc>
            </a:pPr>
            <a:endParaRPr lang="en-US" sz="2402" dirty="0">
              <a:solidFill>
                <a:srgbClr val="FFFFFF"/>
              </a:solidFill>
              <a:latin typeface="Canva Sans 1"/>
            </a:endParaRPr>
          </a:p>
          <a:p>
            <a:pPr>
              <a:lnSpc>
                <a:spcPts val="4074"/>
              </a:lnSpc>
            </a:pPr>
            <a:r>
              <a:rPr lang="en-US" sz="2910" dirty="0">
                <a:solidFill>
                  <a:srgbClr val="FFFFFF"/>
                </a:solidFill>
                <a:latin typeface="Canva Sans 1"/>
              </a:rPr>
              <a:t>Features:</a:t>
            </a:r>
          </a:p>
          <a:p>
            <a:pPr>
              <a:lnSpc>
                <a:spcPts val="3364"/>
              </a:lnSpc>
            </a:pPr>
            <a:r>
              <a:rPr lang="en-US" sz="2402" dirty="0">
                <a:solidFill>
                  <a:srgbClr val="FFFFFF"/>
                </a:solidFill>
                <a:latin typeface="Canva Sans 1"/>
              </a:rPr>
              <a:t>1. </a:t>
            </a:r>
            <a:r>
              <a:rPr lang="en-US" sz="2402" u="sng" dirty="0">
                <a:solidFill>
                  <a:srgbClr val="FFFFFF"/>
                </a:solidFill>
                <a:latin typeface="Canva Sans 1"/>
              </a:rPr>
              <a:t>Memory Information Display</a:t>
            </a:r>
            <a:r>
              <a:rPr lang="en-US" sz="2402" dirty="0">
                <a:solidFill>
                  <a:srgbClr val="FFFFFF"/>
                </a:solidFill>
                <a:latin typeface="Canva Sans 1"/>
              </a:rPr>
              <a:t>: The dashboard provides an option to display general memory information, including total memory, available memory, used memory, and memory usage percentage.</a:t>
            </a:r>
          </a:p>
          <a:p>
            <a:pPr>
              <a:lnSpc>
                <a:spcPts val="3364"/>
              </a:lnSpc>
            </a:pPr>
            <a:endParaRPr lang="en-US" sz="2402" dirty="0">
              <a:solidFill>
                <a:srgbClr val="FFFFFF"/>
              </a:solidFill>
              <a:latin typeface="Canva Sans 1"/>
            </a:endParaRPr>
          </a:p>
          <a:p>
            <a:pPr>
              <a:lnSpc>
                <a:spcPts val="3364"/>
              </a:lnSpc>
            </a:pPr>
            <a:r>
              <a:rPr lang="en-US" sz="2402" dirty="0">
                <a:solidFill>
                  <a:srgbClr val="FFFFFF"/>
                </a:solidFill>
                <a:latin typeface="Canva Sans 1"/>
              </a:rPr>
              <a:t>2. </a:t>
            </a:r>
            <a:r>
              <a:rPr lang="en-US" sz="2402" u="sng" dirty="0">
                <a:solidFill>
                  <a:srgbClr val="FFFFFF"/>
                </a:solidFill>
                <a:latin typeface="Canva Sans 1"/>
              </a:rPr>
              <a:t>Monitor Memory Usage</a:t>
            </a:r>
            <a:r>
              <a:rPr lang="en-US" sz="2402" dirty="0">
                <a:solidFill>
                  <a:srgbClr val="FFFFFF"/>
                </a:solidFill>
                <a:latin typeface="Canva Sans 1"/>
              </a:rPr>
              <a:t>: Users can choose to monitor the memory usage of a specific application by entering its name. The dashboard continuously updates and displays the memory usage of the selected application in terms of memory used and percentage of total memory.</a:t>
            </a:r>
          </a:p>
          <a:p>
            <a:pPr>
              <a:lnSpc>
                <a:spcPts val="3364"/>
              </a:lnSpc>
            </a:pPr>
            <a:endParaRPr lang="en-US" sz="2402" dirty="0">
              <a:solidFill>
                <a:srgbClr val="FFFFFF"/>
              </a:solidFill>
              <a:latin typeface="Canva Sans 1"/>
            </a:endParaRPr>
          </a:p>
          <a:p>
            <a:pPr>
              <a:lnSpc>
                <a:spcPts val="3364"/>
              </a:lnSpc>
            </a:pPr>
            <a:r>
              <a:rPr lang="en-US" sz="2402" dirty="0">
                <a:solidFill>
                  <a:srgbClr val="FFFFFF"/>
                </a:solidFill>
                <a:latin typeface="Canva Sans 1"/>
              </a:rPr>
              <a:t>3. </a:t>
            </a:r>
            <a:r>
              <a:rPr lang="en-US" sz="2402" u="sng" dirty="0">
                <a:solidFill>
                  <a:srgbClr val="FFFFFF"/>
                </a:solidFill>
                <a:latin typeface="Canva Sans 1"/>
              </a:rPr>
              <a:t>Stop Application:</a:t>
            </a:r>
            <a:r>
              <a:rPr lang="en-US" sz="2402" dirty="0">
                <a:solidFill>
                  <a:srgbClr val="FFFFFF"/>
                </a:solidFill>
                <a:latin typeface="Canva Sans 1"/>
              </a:rPr>
              <a:t> The dashboard allows users to stop a specific application by entering its name. The code tries to terminate the process associated with that application.</a:t>
            </a:r>
          </a:p>
          <a:p>
            <a:pPr>
              <a:lnSpc>
                <a:spcPts val="3364"/>
              </a:lnSpc>
            </a:pPr>
            <a:endParaRPr lang="en-US" sz="2402" dirty="0">
              <a:solidFill>
                <a:srgbClr val="FFFFFF"/>
              </a:solidFill>
              <a:latin typeface="Canva Sans 1"/>
            </a:endParaRPr>
          </a:p>
          <a:p>
            <a:pPr>
              <a:lnSpc>
                <a:spcPts val="3364"/>
              </a:lnSpc>
            </a:pPr>
            <a:r>
              <a:rPr lang="en-US" sz="2402" dirty="0">
                <a:solidFill>
                  <a:srgbClr val="FFFFFF"/>
                </a:solidFill>
                <a:latin typeface="Canva Sans 1"/>
              </a:rPr>
              <a:t>4.</a:t>
            </a:r>
            <a:r>
              <a:rPr lang="en-US" sz="2402" u="sng" dirty="0">
                <a:solidFill>
                  <a:srgbClr val="FFFFFF"/>
                </a:solidFill>
                <a:latin typeface="Canva Sans 1"/>
              </a:rPr>
              <a:t> User-Friendly Interface:</a:t>
            </a:r>
            <a:r>
              <a:rPr lang="en-US" sz="2402" dirty="0">
                <a:solidFill>
                  <a:srgbClr val="FFFFFF"/>
                </a:solidFill>
                <a:latin typeface="Canva Sans 1"/>
              </a:rPr>
              <a:t> The dashboard utilizes a simple text-based interface with clear prompts, making it easy for users to navigate and interact with the different options.</a:t>
            </a:r>
          </a:p>
          <a:p>
            <a:pPr>
              <a:lnSpc>
                <a:spcPts val="3364"/>
              </a:lnSpc>
            </a:pPr>
            <a:endParaRPr lang="en-US" sz="2402" dirty="0">
              <a:solidFill>
                <a:srgbClr val="FFFFFF"/>
              </a:solidFill>
              <a:latin typeface="Canva Sans 1"/>
            </a:endParaRPr>
          </a:p>
          <a:p>
            <a:pPr>
              <a:lnSpc>
                <a:spcPts val="3364"/>
              </a:lnSpc>
            </a:pPr>
            <a:endParaRPr lang="en-US" sz="2402" dirty="0">
              <a:solidFill>
                <a:srgbClr val="FFFFFF"/>
              </a:solidFill>
              <a:latin typeface="Canva Sans 1"/>
            </a:endParaRPr>
          </a:p>
        </p:txBody>
      </p:sp>
      <p:sp>
        <p:nvSpPr>
          <p:cNvPr id="6" name="TextBox 6"/>
          <p:cNvSpPr txBox="1"/>
          <p:nvPr/>
        </p:nvSpPr>
        <p:spPr>
          <a:xfrm>
            <a:off x="1308515" y="1215635"/>
            <a:ext cx="2265543" cy="835660"/>
          </a:xfrm>
          <a:prstGeom prst="rect">
            <a:avLst/>
          </a:prstGeom>
        </p:spPr>
        <p:txBody>
          <a:bodyPr lIns="0" tIns="0" rIns="0" bIns="0" rtlCol="0" anchor="t">
            <a:spAutoFit/>
          </a:bodyPr>
          <a:lstStyle/>
          <a:p>
            <a:pPr algn="ctr">
              <a:lnSpc>
                <a:spcPts val="6379"/>
              </a:lnSpc>
            </a:pPr>
            <a:r>
              <a:rPr lang="en-US" sz="5799" spc="185">
                <a:solidFill>
                  <a:srgbClr val="FFFFFF"/>
                </a:solidFill>
                <a:latin typeface="Open Sauce Medium"/>
              </a:rPr>
              <a:t>05</a:t>
            </a:r>
          </a:p>
        </p:txBody>
      </p:sp>
      <p:sp>
        <p:nvSpPr>
          <p:cNvPr id="7" name="TextBox 7"/>
          <p:cNvSpPr txBox="1"/>
          <p:nvPr/>
        </p:nvSpPr>
        <p:spPr>
          <a:xfrm>
            <a:off x="1476988" y="1927469"/>
            <a:ext cx="2097071" cy="510922"/>
          </a:xfrm>
          <a:prstGeom prst="rect">
            <a:avLst/>
          </a:prstGeom>
        </p:spPr>
        <p:txBody>
          <a:bodyPr lIns="0" tIns="0" rIns="0" bIns="0" rtlCol="0" anchor="t">
            <a:spAutoFit/>
          </a:bodyPr>
          <a:lstStyle/>
          <a:p>
            <a:pPr algn="ctr">
              <a:lnSpc>
                <a:spcPts val="3821"/>
              </a:lnSpc>
            </a:pPr>
            <a:r>
              <a:rPr lang="en-US" sz="2599">
                <a:solidFill>
                  <a:srgbClr val="FFFFFF"/>
                </a:solidFill>
                <a:latin typeface="Arial"/>
              </a:rPr>
              <a:t>Conclusion</a:t>
            </a:r>
          </a:p>
        </p:txBody>
      </p:sp>
      <p:sp>
        <p:nvSpPr>
          <p:cNvPr id="8" name="Freeform 8"/>
          <p:cNvSpPr/>
          <p:nvPr/>
        </p:nvSpPr>
        <p:spPr>
          <a:xfrm>
            <a:off x="1491233" y="807035"/>
            <a:ext cx="2068581" cy="2488518"/>
          </a:xfrm>
          <a:custGeom>
            <a:avLst/>
            <a:gdLst/>
            <a:ahLst/>
            <a:cxnLst/>
            <a:rect l="l" t="t" r="r" b="b"/>
            <a:pathLst>
              <a:path w="2068581" h="2488518">
                <a:moveTo>
                  <a:pt x="0" y="0"/>
                </a:moveTo>
                <a:lnTo>
                  <a:pt x="2068580" y="0"/>
                </a:lnTo>
                <a:lnTo>
                  <a:pt x="2068580" y="2488518"/>
                </a:lnTo>
                <a:lnTo>
                  <a:pt x="0" y="2488518"/>
                </a:lnTo>
                <a:lnTo>
                  <a:pt x="0" y="0"/>
                </a:lnTo>
                <a:close/>
              </a:path>
            </a:pathLst>
          </a:custGeom>
          <a:blipFill>
            <a:blip r:embed="rId4"/>
            <a:stretch>
              <a:fillRect/>
            </a:stretch>
          </a:blipFill>
        </p:spPr>
        <p:txBody>
          <a:bodyPr/>
          <a:lstStyle/>
          <a:p>
            <a:endParaRPr lang="en-IN"/>
          </a:p>
        </p:txBody>
      </p:sp>
      <p:sp>
        <p:nvSpPr>
          <p:cNvPr id="9" name="TextBox 9"/>
          <p:cNvSpPr txBox="1"/>
          <p:nvPr/>
        </p:nvSpPr>
        <p:spPr>
          <a:xfrm>
            <a:off x="3863971" y="2205606"/>
            <a:ext cx="12943676" cy="1308099"/>
          </a:xfrm>
          <a:prstGeom prst="rect">
            <a:avLst/>
          </a:prstGeom>
        </p:spPr>
        <p:txBody>
          <a:bodyPr lIns="0" tIns="0" rIns="0" bIns="0" rtlCol="0" anchor="t">
            <a:spAutoFit/>
          </a:bodyPr>
          <a:lstStyle/>
          <a:p>
            <a:pPr>
              <a:lnSpc>
                <a:spcPts val="3500"/>
              </a:lnSpc>
            </a:pPr>
            <a:r>
              <a:rPr lang="en-US" sz="2500" dirty="0">
                <a:solidFill>
                  <a:srgbClr val="FFFFFF"/>
                </a:solidFill>
                <a:latin typeface="Canva Sans 1"/>
              </a:rPr>
              <a:t> This dashboard offers several functionalities related to memory management and monitoring of running applications. Let's conclude by summarizing the main features and potential improvements of the project:</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888" b="-8888"/>
            </a:stretch>
          </a:blipFill>
        </p:spPr>
        <p:txBody>
          <a:bodyPr/>
          <a:lstStyle/>
          <a:p>
            <a:endParaRPr lang="en-IN"/>
          </a:p>
        </p:txBody>
      </p:sp>
      <p:sp>
        <p:nvSpPr>
          <p:cNvPr id="3" name="TextBox 3"/>
          <p:cNvSpPr txBox="1"/>
          <p:nvPr/>
        </p:nvSpPr>
        <p:spPr>
          <a:xfrm>
            <a:off x="1073901" y="971550"/>
            <a:ext cx="16185399" cy="6229709"/>
          </a:xfrm>
          <a:prstGeom prst="rect">
            <a:avLst/>
          </a:prstGeom>
        </p:spPr>
        <p:txBody>
          <a:bodyPr lIns="0" tIns="0" rIns="0" bIns="0" rtlCol="0" anchor="t">
            <a:spAutoFit/>
          </a:bodyPr>
          <a:lstStyle/>
          <a:p>
            <a:pPr>
              <a:lnSpc>
                <a:spcPts val="4013"/>
              </a:lnSpc>
            </a:pPr>
            <a:r>
              <a:rPr lang="en-US" sz="2866" u="sng" dirty="0">
                <a:solidFill>
                  <a:srgbClr val="FFFFFF"/>
                </a:solidFill>
                <a:latin typeface="Canva Sans 1"/>
              </a:rPr>
              <a:t>Potential Improvements:</a:t>
            </a:r>
          </a:p>
          <a:p>
            <a:pPr>
              <a:lnSpc>
                <a:spcPts val="3296"/>
              </a:lnSpc>
            </a:pPr>
            <a:r>
              <a:rPr lang="en-US" sz="2354" dirty="0">
                <a:solidFill>
                  <a:srgbClr val="FFFFFF"/>
                </a:solidFill>
                <a:latin typeface="Canva Sans 1"/>
              </a:rPr>
              <a:t>1. </a:t>
            </a:r>
            <a:r>
              <a:rPr lang="en-US" sz="2354" u="sng" dirty="0">
                <a:solidFill>
                  <a:srgbClr val="FFFFFF"/>
                </a:solidFill>
                <a:latin typeface="Canva Sans 1"/>
              </a:rPr>
              <a:t>Error Handling</a:t>
            </a:r>
            <a:r>
              <a:rPr lang="en-US" sz="2354" dirty="0">
                <a:solidFill>
                  <a:srgbClr val="FFFFFF"/>
                </a:solidFill>
                <a:latin typeface="Canva Sans 1"/>
              </a:rPr>
              <a:t>: The code could benefit from more robust error handling. For instance, when monitoring memory usage, it should handle cases where the specified application name doesn't match any running processes.</a:t>
            </a:r>
          </a:p>
          <a:p>
            <a:pPr>
              <a:lnSpc>
                <a:spcPts val="3296"/>
              </a:lnSpc>
            </a:pPr>
            <a:endParaRPr lang="en-US" sz="2354" dirty="0">
              <a:solidFill>
                <a:srgbClr val="FFFFFF"/>
              </a:solidFill>
              <a:latin typeface="Canva Sans 1"/>
            </a:endParaRPr>
          </a:p>
          <a:p>
            <a:pPr>
              <a:lnSpc>
                <a:spcPts val="3296"/>
              </a:lnSpc>
            </a:pPr>
            <a:r>
              <a:rPr lang="en-US" sz="2354" dirty="0">
                <a:solidFill>
                  <a:srgbClr val="FFFFFF"/>
                </a:solidFill>
                <a:latin typeface="Canva Sans 1"/>
              </a:rPr>
              <a:t>2.</a:t>
            </a:r>
            <a:r>
              <a:rPr lang="en-US" sz="2354" u="sng" dirty="0">
                <a:solidFill>
                  <a:srgbClr val="FFFFFF"/>
                </a:solidFill>
                <a:latin typeface="Canva Sans 1"/>
              </a:rPr>
              <a:t> Enhanced User Experience</a:t>
            </a:r>
            <a:r>
              <a:rPr lang="en-US" sz="2354" dirty="0">
                <a:solidFill>
                  <a:srgbClr val="FFFFFF"/>
                </a:solidFill>
                <a:latin typeface="Canva Sans 1"/>
              </a:rPr>
              <a:t>: Implementing more user-friendly messages and prompts could improve the overall experience. Additionally, providing more detailed instructions or information about each option might help users understand their choices better.</a:t>
            </a:r>
          </a:p>
          <a:p>
            <a:pPr>
              <a:lnSpc>
                <a:spcPts val="3296"/>
              </a:lnSpc>
            </a:pPr>
            <a:endParaRPr lang="en-US" sz="2354" dirty="0">
              <a:solidFill>
                <a:srgbClr val="FFFFFF"/>
              </a:solidFill>
              <a:latin typeface="Canva Sans 1"/>
            </a:endParaRPr>
          </a:p>
          <a:p>
            <a:pPr>
              <a:lnSpc>
                <a:spcPts val="3296"/>
              </a:lnSpc>
            </a:pPr>
            <a:r>
              <a:rPr lang="en-US" sz="2354" dirty="0">
                <a:solidFill>
                  <a:srgbClr val="FFFFFF"/>
                </a:solidFill>
                <a:latin typeface="Canva Sans 1"/>
              </a:rPr>
              <a:t>3.</a:t>
            </a:r>
            <a:r>
              <a:rPr lang="en-US" sz="2354" u="sng" dirty="0">
                <a:solidFill>
                  <a:srgbClr val="FFFFFF"/>
                </a:solidFill>
                <a:latin typeface="Canva Sans 1"/>
              </a:rPr>
              <a:t> Monitoring Multiple Applications</a:t>
            </a:r>
            <a:r>
              <a:rPr lang="en-US" sz="2354" dirty="0">
                <a:solidFill>
                  <a:srgbClr val="FFFFFF"/>
                </a:solidFill>
                <a:latin typeface="Canva Sans 1"/>
              </a:rPr>
              <a:t>: The current code focuses on monitoring a single application. Extending it to monitor multiple applications simultaneously could be a useful enhancement.</a:t>
            </a:r>
          </a:p>
          <a:p>
            <a:pPr>
              <a:lnSpc>
                <a:spcPts val="3296"/>
              </a:lnSpc>
            </a:pPr>
            <a:endParaRPr lang="en-US" sz="2354" dirty="0">
              <a:solidFill>
                <a:srgbClr val="FFFFFF"/>
              </a:solidFill>
              <a:latin typeface="Canva Sans 1"/>
            </a:endParaRPr>
          </a:p>
          <a:p>
            <a:pPr>
              <a:lnSpc>
                <a:spcPts val="3296"/>
              </a:lnSpc>
            </a:pPr>
            <a:r>
              <a:rPr lang="en-US" sz="2354" dirty="0">
                <a:solidFill>
                  <a:srgbClr val="FFFFFF"/>
                </a:solidFill>
                <a:latin typeface="Canva Sans 1"/>
              </a:rPr>
              <a:t>4. </a:t>
            </a:r>
            <a:r>
              <a:rPr lang="en-US" sz="2354" u="sng" dirty="0">
                <a:solidFill>
                  <a:srgbClr val="FFFFFF"/>
                </a:solidFill>
                <a:latin typeface="Canva Sans 1"/>
              </a:rPr>
              <a:t>Graphical Visualization:</a:t>
            </a:r>
            <a:r>
              <a:rPr lang="en-US" sz="2354" dirty="0">
                <a:solidFill>
                  <a:srgbClr val="FFFFFF"/>
                </a:solidFill>
                <a:latin typeface="Canva Sans 1"/>
              </a:rPr>
              <a:t> Adding graphical representation of memory usage, such as plots or progress bars, could provide users with a quicker and more intuitive understanding of memory trends.</a:t>
            </a:r>
          </a:p>
          <a:p>
            <a:pPr>
              <a:lnSpc>
                <a:spcPts val="3296"/>
              </a:lnSpc>
            </a:pPr>
            <a:endParaRPr lang="en-US" sz="2354" dirty="0">
              <a:solidFill>
                <a:srgbClr val="FFFFFF"/>
              </a:solidFill>
              <a:latin typeface="Canva Sans 1"/>
            </a:endParaRPr>
          </a:p>
        </p:txBody>
      </p:sp>
      <p:sp>
        <p:nvSpPr>
          <p:cNvPr id="4" name="TextBox 4"/>
          <p:cNvSpPr txBox="1"/>
          <p:nvPr/>
        </p:nvSpPr>
        <p:spPr>
          <a:xfrm>
            <a:off x="1051300" y="7364516"/>
            <a:ext cx="16185399" cy="1616585"/>
          </a:xfrm>
          <a:prstGeom prst="rect">
            <a:avLst/>
          </a:prstGeom>
        </p:spPr>
        <p:txBody>
          <a:bodyPr lIns="0" tIns="0" rIns="0" bIns="0" rtlCol="0" anchor="t">
            <a:spAutoFit/>
          </a:bodyPr>
          <a:lstStyle/>
          <a:p>
            <a:pPr marL="0" lvl="0" indent="0" algn="l">
              <a:lnSpc>
                <a:spcPts val="3296"/>
              </a:lnSpc>
              <a:spcBef>
                <a:spcPct val="0"/>
              </a:spcBef>
            </a:pPr>
            <a:r>
              <a:rPr lang="en-US" sz="2354" u="none" strike="noStrike" dirty="0">
                <a:solidFill>
                  <a:srgbClr val="FFFFFF"/>
                </a:solidFill>
                <a:latin typeface="Canva Sans 1"/>
              </a:rPr>
              <a:t>In conclusion, the provided memory management dashboard project offers a foundation for monitoring and managing memory usage of specific applications. It demonstrates how to use the `psutil` library to gather memory and process information, and it provides a starting point for further development and customization based on specific needs and user feedback.</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0" y="0"/>
            <a:ext cx="18288000" cy="10287000"/>
          </a:xfrm>
          <a:custGeom>
            <a:avLst/>
            <a:gdLst/>
            <a:ahLst/>
            <a:cxnLst/>
            <a:rect l="l" t="t" r="r" b="b"/>
            <a:pathLst>
              <a:path w="18288000" h="10287000">
                <a:moveTo>
                  <a:pt x="0" y="10287000"/>
                </a:moveTo>
                <a:lnTo>
                  <a:pt x="18288000" y="10287000"/>
                </a:lnTo>
                <a:lnTo>
                  <a:pt x="18288000" y="0"/>
                </a:lnTo>
                <a:lnTo>
                  <a:pt x="0" y="0"/>
                </a:lnTo>
                <a:lnTo>
                  <a:pt x="0" y="10287000"/>
                </a:lnTo>
                <a:close/>
              </a:path>
            </a:pathLst>
          </a:custGeom>
          <a:blipFill>
            <a:blip r:embed="rId2"/>
            <a:stretch>
              <a:fillRect t="-38888" b="-38888"/>
            </a:stretch>
          </a:blipFill>
        </p:spPr>
        <p:txBody>
          <a:bodyPr/>
          <a:lstStyle/>
          <a:p>
            <a:endParaRPr lang="en-IN"/>
          </a:p>
        </p:txBody>
      </p:sp>
      <p:sp>
        <p:nvSpPr>
          <p:cNvPr id="3" name="Freeform 3"/>
          <p:cNvSpPr/>
          <p:nvPr/>
        </p:nvSpPr>
        <p:spPr>
          <a:xfrm rot="-6001244">
            <a:off x="10917706" y="7049713"/>
            <a:ext cx="14283863" cy="12962606"/>
          </a:xfrm>
          <a:custGeom>
            <a:avLst/>
            <a:gdLst/>
            <a:ahLst/>
            <a:cxnLst/>
            <a:rect l="l" t="t" r="r" b="b"/>
            <a:pathLst>
              <a:path w="14283863" h="12962606">
                <a:moveTo>
                  <a:pt x="0" y="0"/>
                </a:moveTo>
                <a:lnTo>
                  <a:pt x="14283863" y="0"/>
                </a:lnTo>
                <a:lnTo>
                  <a:pt x="14283863" y="12962606"/>
                </a:lnTo>
                <a:lnTo>
                  <a:pt x="0" y="12962606"/>
                </a:lnTo>
                <a:lnTo>
                  <a:pt x="0" y="0"/>
                </a:lnTo>
                <a:close/>
              </a:path>
            </a:pathLst>
          </a:custGeom>
          <a:blipFill>
            <a:blip r:embed="rId3"/>
            <a:stretch>
              <a:fillRect/>
            </a:stretch>
          </a:blipFill>
        </p:spPr>
        <p:txBody>
          <a:bodyPr/>
          <a:lstStyle/>
          <a:p>
            <a:endParaRPr lang="en-IN"/>
          </a:p>
        </p:txBody>
      </p:sp>
      <p:sp>
        <p:nvSpPr>
          <p:cNvPr id="4" name="Freeform 4"/>
          <p:cNvSpPr/>
          <p:nvPr/>
        </p:nvSpPr>
        <p:spPr>
          <a:xfrm rot="1084654">
            <a:off x="-6628924" y="-8283079"/>
            <a:ext cx="12596877" cy="11431666"/>
          </a:xfrm>
          <a:custGeom>
            <a:avLst/>
            <a:gdLst/>
            <a:ahLst/>
            <a:cxnLst/>
            <a:rect l="l" t="t" r="r" b="b"/>
            <a:pathLst>
              <a:path w="12596877" h="11431666">
                <a:moveTo>
                  <a:pt x="0" y="0"/>
                </a:moveTo>
                <a:lnTo>
                  <a:pt x="12596877" y="0"/>
                </a:lnTo>
                <a:lnTo>
                  <a:pt x="12596877" y="11431667"/>
                </a:lnTo>
                <a:lnTo>
                  <a:pt x="0" y="11431667"/>
                </a:lnTo>
                <a:lnTo>
                  <a:pt x="0" y="0"/>
                </a:lnTo>
                <a:close/>
              </a:path>
            </a:pathLst>
          </a:custGeom>
          <a:blipFill>
            <a:blip r:embed="rId3"/>
            <a:stretch>
              <a:fillRect/>
            </a:stretch>
          </a:blipFill>
        </p:spPr>
        <p:txBody>
          <a:bodyPr/>
          <a:lstStyle/>
          <a:p>
            <a:endParaRPr lang="en-IN"/>
          </a:p>
        </p:txBody>
      </p:sp>
      <p:sp>
        <p:nvSpPr>
          <p:cNvPr id="5" name="Freeform 5"/>
          <p:cNvSpPr/>
          <p:nvPr/>
        </p:nvSpPr>
        <p:spPr>
          <a:xfrm>
            <a:off x="14545481" y="-693771"/>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alphaModFix amt="67000"/>
              <a:extLst>
                <a:ext uri="{96DAC541-7B7A-43D3-8B79-37D633B846F1}">
                  <asvg:svgBlip xmlns:asvg="http://schemas.microsoft.com/office/drawing/2016/SVG/main" r:embed="rId5"/>
                </a:ext>
              </a:extLst>
            </a:blip>
            <a:stretch>
              <a:fillRect/>
            </a:stretch>
          </a:blipFill>
        </p:spPr>
        <p:txBody>
          <a:bodyPr/>
          <a:lstStyle/>
          <a:p>
            <a:endParaRPr lang="en-IN"/>
          </a:p>
        </p:txBody>
      </p:sp>
      <p:sp>
        <p:nvSpPr>
          <p:cNvPr id="6" name="TextBox 6"/>
          <p:cNvSpPr txBox="1"/>
          <p:nvPr/>
        </p:nvSpPr>
        <p:spPr>
          <a:xfrm>
            <a:off x="3458731" y="4379959"/>
            <a:ext cx="11370537" cy="1384206"/>
          </a:xfrm>
          <a:prstGeom prst="rect">
            <a:avLst/>
          </a:prstGeom>
        </p:spPr>
        <p:txBody>
          <a:bodyPr lIns="0" tIns="0" rIns="0" bIns="0" rtlCol="0" anchor="t">
            <a:spAutoFit/>
          </a:bodyPr>
          <a:lstStyle/>
          <a:p>
            <a:pPr algn="ctr">
              <a:lnSpc>
                <a:spcPts val="11242"/>
              </a:lnSpc>
            </a:pPr>
            <a:r>
              <a:rPr lang="en-US" sz="8087">
                <a:solidFill>
                  <a:srgbClr val="048AFF"/>
                </a:solidFill>
                <a:latin typeface="Now Bold"/>
              </a:rPr>
              <a:t>THANK YOU</a:t>
            </a:r>
          </a:p>
        </p:txBody>
      </p:sp>
      <p:sp>
        <p:nvSpPr>
          <p:cNvPr id="7" name="Freeform 7"/>
          <p:cNvSpPr/>
          <p:nvPr/>
        </p:nvSpPr>
        <p:spPr>
          <a:xfrm>
            <a:off x="3755552" y="4522834"/>
            <a:ext cx="1173233" cy="1164700"/>
          </a:xfrm>
          <a:custGeom>
            <a:avLst/>
            <a:gdLst/>
            <a:ahLst/>
            <a:cxnLst/>
            <a:rect l="l" t="t" r="r" b="b"/>
            <a:pathLst>
              <a:path w="1173233" h="1164700">
                <a:moveTo>
                  <a:pt x="0" y="0"/>
                </a:moveTo>
                <a:lnTo>
                  <a:pt x="1173233" y="0"/>
                </a:lnTo>
                <a:lnTo>
                  <a:pt x="1173233" y="1164701"/>
                </a:lnTo>
                <a:lnTo>
                  <a:pt x="0" y="116470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8" name="Freeform 8"/>
          <p:cNvSpPr/>
          <p:nvPr/>
        </p:nvSpPr>
        <p:spPr>
          <a:xfrm>
            <a:off x="-1028700" y="681021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alphaModFix amt="67000"/>
              <a:extLst>
                <a:ext uri="{96DAC541-7B7A-43D3-8B79-37D633B846F1}">
                  <asvg:svgBlip xmlns:asvg="http://schemas.microsoft.com/office/drawing/2016/SVG/main" r:embed="rId5"/>
                </a:ext>
              </a:extLst>
            </a:blip>
            <a:stretch>
              <a:fillRect/>
            </a:stretch>
          </a:blipFill>
        </p:spPr>
        <p:txBody>
          <a:bodyPr/>
          <a:lstStyle/>
          <a:p>
            <a:endParaRPr lang="en-IN"/>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888" b="-8888"/>
            </a:stretch>
          </a:blipFill>
        </p:spPr>
        <p:txBody>
          <a:bodyPr/>
          <a:lstStyle/>
          <a:p>
            <a:endParaRPr lang="en-IN"/>
          </a:p>
        </p:txBody>
      </p:sp>
      <p:sp>
        <p:nvSpPr>
          <p:cNvPr id="3" name="AutoShape 3"/>
          <p:cNvSpPr/>
          <p:nvPr/>
        </p:nvSpPr>
        <p:spPr>
          <a:xfrm flipH="1">
            <a:off x="3704957" y="4285435"/>
            <a:ext cx="10878087" cy="55037"/>
          </a:xfrm>
          <a:prstGeom prst="line">
            <a:avLst/>
          </a:prstGeom>
          <a:ln w="76200" cap="flat">
            <a:solidFill>
              <a:srgbClr val="F5F5F5"/>
            </a:solidFill>
            <a:prstDash val="solid"/>
            <a:headEnd type="none" w="sm" len="sm"/>
            <a:tailEnd type="none" w="sm" len="sm"/>
          </a:ln>
        </p:spPr>
        <p:txBody>
          <a:bodyPr/>
          <a:lstStyle/>
          <a:p>
            <a:endParaRPr lang="en-IN"/>
          </a:p>
        </p:txBody>
      </p:sp>
      <p:sp>
        <p:nvSpPr>
          <p:cNvPr id="4" name="TextBox 4"/>
          <p:cNvSpPr txBox="1"/>
          <p:nvPr/>
        </p:nvSpPr>
        <p:spPr>
          <a:xfrm>
            <a:off x="3704939" y="1912238"/>
            <a:ext cx="10878122" cy="795665"/>
          </a:xfrm>
          <a:prstGeom prst="rect">
            <a:avLst/>
          </a:prstGeom>
        </p:spPr>
        <p:txBody>
          <a:bodyPr lIns="0" tIns="0" rIns="0" bIns="0" rtlCol="0" anchor="t">
            <a:spAutoFit/>
          </a:bodyPr>
          <a:lstStyle/>
          <a:p>
            <a:pPr algn="ctr">
              <a:lnSpc>
                <a:spcPts val="6202"/>
              </a:lnSpc>
            </a:pPr>
            <a:r>
              <a:rPr lang="en-US" sz="5638" spc="180" dirty="0">
                <a:solidFill>
                  <a:srgbClr val="FFFFFF"/>
                </a:solidFill>
                <a:latin typeface="Days"/>
              </a:rPr>
              <a:t>Table of</a:t>
            </a:r>
          </a:p>
        </p:txBody>
      </p:sp>
      <p:sp>
        <p:nvSpPr>
          <p:cNvPr id="5" name="TextBox 5"/>
          <p:cNvSpPr txBox="1"/>
          <p:nvPr/>
        </p:nvSpPr>
        <p:spPr>
          <a:xfrm>
            <a:off x="2103294" y="6812201"/>
            <a:ext cx="2236282" cy="1232053"/>
          </a:xfrm>
          <a:prstGeom prst="rect">
            <a:avLst/>
          </a:prstGeom>
        </p:spPr>
        <p:txBody>
          <a:bodyPr lIns="0" tIns="0" rIns="0" bIns="0" rtlCol="0" anchor="t">
            <a:spAutoFit/>
          </a:bodyPr>
          <a:lstStyle/>
          <a:p>
            <a:pPr algn="ctr">
              <a:lnSpc>
                <a:spcPts val="3164"/>
              </a:lnSpc>
            </a:pPr>
            <a:r>
              <a:rPr lang="en-US" sz="2152">
                <a:solidFill>
                  <a:srgbClr val="FFFFFF"/>
                </a:solidFill>
                <a:latin typeface="Arial"/>
              </a:rPr>
              <a:t>INTRODUCTION TO VM-WARE TOPIC</a:t>
            </a:r>
          </a:p>
        </p:txBody>
      </p:sp>
      <p:sp>
        <p:nvSpPr>
          <p:cNvPr id="6" name="TextBox 6"/>
          <p:cNvSpPr txBox="1"/>
          <p:nvPr/>
        </p:nvSpPr>
        <p:spPr>
          <a:xfrm>
            <a:off x="2038559" y="5704538"/>
            <a:ext cx="2322641" cy="848396"/>
          </a:xfrm>
          <a:prstGeom prst="rect">
            <a:avLst/>
          </a:prstGeom>
        </p:spPr>
        <p:txBody>
          <a:bodyPr lIns="0" tIns="0" rIns="0" bIns="0" rtlCol="0" anchor="t">
            <a:spAutoFit/>
          </a:bodyPr>
          <a:lstStyle/>
          <a:p>
            <a:pPr algn="ctr">
              <a:lnSpc>
                <a:spcPts val="6540"/>
              </a:lnSpc>
            </a:pPr>
            <a:r>
              <a:rPr lang="en-US" sz="5946" spc="190" dirty="0">
                <a:solidFill>
                  <a:srgbClr val="FFFFFF"/>
                </a:solidFill>
                <a:latin typeface="Open Sauce Medium"/>
              </a:rPr>
              <a:t>01</a:t>
            </a:r>
          </a:p>
        </p:txBody>
      </p:sp>
      <p:sp>
        <p:nvSpPr>
          <p:cNvPr id="7" name="TextBox 7"/>
          <p:cNvSpPr txBox="1"/>
          <p:nvPr/>
        </p:nvSpPr>
        <p:spPr>
          <a:xfrm>
            <a:off x="4976233" y="5704538"/>
            <a:ext cx="2322641" cy="848396"/>
          </a:xfrm>
          <a:prstGeom prst="rect">
            <a:avLst/>
          </a:prstGeom>
        </p:spPr>
        <p:txBody>
          <a:bodyPr lIns="0" tIns="0" rIns="0" bIns="0" rtlCol="0" anchor="t">
            <a:spAutoFit/>
          </a:bodyPr>
          <a:lstStyle/>
          <a:p>
            <a:pPr algn="ctr">
              <a:lnSpc>
                <a:spcPts val="6540"/>
              </a:lnSpc>
            </a:pPr>
            <a:r>
              <a:rPr lang="en-US" sz="5946" spc="190" dirty="0">
                <a:solidFill>
                  <a:srgbClr val="FFFFFF"/>
                </a:solidFill>
                <a:latin typeface="Open Sauce Medium"/>
              </a:rPr>
              <a:t>02</a:t>
            </a:r>
          </a:p>
        </p:txBody>
      </p:sp>
      <p:sp>
        <p:nvSpPr>
          <p:cNvPr id="8" name="TextBox 8"/>
          <p:cNvSpPr txBox="1"/>
          <p:nvPr/>
        </p:nvSpPr>
        <p:spPr>
          <a:xfrm>
            <a:off x="7982764" y="5704538"/>
            <a:ext cx="2322641" cy="848396"/>
          </a:xfrm>
          <a:prstGeom prst="rect">
            <a:avLst/>
          </a:prstGeom>
        </p:spPr>
        <p:txBody>
          <a:bodyPr lIns="0" tIns="0" rIns="0" bIns="0" rtlCol="0" anchor="t">
            <a:spAutoFit/>
          </a:bodyPr>
          <a:lstStyle/>
          <a:p>
            <a:pPr algn="ctr">
              <a:lnSpc>
                <a:spcPts val="6540"/>
              </a:lnSpc>
            </a:pPr>
            <a:r>
              <a:rPr lang="en-US" sz="5946" spc="190" dirty="0">
                <a:solidFill>
                  <a:srgbClr val="FFFFFF"/>
                </a:solidFill>
                <a:latin typeface="Open Sauce Medium"/>
              </a:rPr>
              <a:t>03</a:t>
            </a:r>
          </a:p>
        </p:txBody>
      </p:sp>
      <p:sp>
        <p:nvSpPr>
          <p:cNvPr id="9" name="TextBox 9"/>
          <p:cNvSpPr txBox="1"/>
          <p:nvPr/>
        </p:nvSpPr>
        <p:spPr>
          <a:xfrm>
            <a:off x="10988959" y="5704538"/>
            <a:ext cx="2322641" cy="848396"/>
          </a:xfrm>
          <a:prstGeom prst="rect">
            <a:avLst/>
          </a:prstGeom>
        </p:spPr>
        <p:txBody>
          <a:bodyPr lIns="0" tIns="0" rIns="0" bIns="0" rtlCol="0" anchor="t">
            <a:spAutoFit/>
          </a:bodyPr>
          <a:lstStyle/>
          <a:p>
            <a:pPr algn="ctr">
              <a:lnSpc>
                <a:spcPts val="6540"/>
              </a:lnSpc>
            </a:pPr>
            <a:r>
              <a:rPr lang="en-US" sz="5946" spc="190" dirty="0">
                <a:solidFill>
                  <a:srgbClr val="FFFFFF"/>
                </a:solidFill>
                <a:latin typeface="Open Sauce Medium"/>
              </a:rPr>
              <a:t>04</a:t>
            </a:r>
          </a:p>
        </p:txBody>
      </p:sp>
      <p:sp>
        <p:nvSpPr>
          <p:cNvPr id="10" name="TextBox 10"/>
          <p:cNvSpPr txBox="1"/>
          <p:nvPr/>
        </p:nvSpPr>
        <p:spPr>
          <a:xfrm>
            <a:off x="5081430" y="6869351"/>
            <a:ext cx="2149923" cy="774536"/>
          </a:xfrm>
          <a:prstGeom prst="rect">
            <a:avLst/>
          </a:prstGeom>
        </p:spPr>
        <p:txBody>
          <a:bodyPr lIns="0" tIns="0" rIns="0" bIns="0" rtlCol="0" anchor="t">
            <a:spAutoFit/>
          </a:bodyPr>
          <a:lstStyle/>
          <a:p>
            <a:pPr algn="ctr">
              <a:lnSpc>
                <a:spcPts val="3164"/>
              </a:lnSpc>
            </a:pPr>
            <a:r>
              <a:rPr lang="en-US" sz="2152" dirty="0">
                <a:solidFill>
                  <a:srgbClr val="FFFFFF"/>
                </a:solidFill>
                <a:latin typeface="Open Sauce Light"/>
              </a:rPr>
              <a:t>Real-time Data Update Module</a:t>
            </a:r>
          </a:p>
        </p:txBody>
      </p:sp>
      <p:sp>
        <p:nvSpPr>
          <p:cNvPr id="11" name="TextBox 11"/>
          <p:cNvSpPr txBox="1"/>
          <p:nvPr/>
        </p:nvSpPr>
        <p:spPr>
          <a:xfrm>
            <a:off x="8090678" y="6806508"/>
            <a:ext cx="2149923" cy="819606"/>
          </a:xfrm>
          <a:prstGeom prst="rect">
            <a:avLst/>
          </a:prstGeom>
        </p:spPr>
        <p:txBody>
          <a:bodyPr lIns="0" tIns="0" rIns="0" bIns="0" rtlCol="0" anchor="t">
            <a:spAutoFit/>
          </a:bodyPr>
          <a:lstStyle/>
          <a:p>
            <a:pPr algn="ctr">
              <a:lnSpc>
                <a:spcPts val="3315"/>
              </a:lnSpc>
            </a:pPr>
            <a:r>
              <a:rPr lang="en-US" sz="2255">
                <a:solidFill>
                  <a:srgbClr val="FFFFFF"/>
                </a:solidFill>
                <a:latin typeface="Open Sauce Light"/>
              </a:rPr>
              <a:t>Description and algorithm</a:t>
            </a:r>
          </a:p>
        </p:txBody>
      </p:sp>
      <p:sp>
        <p:nvSpPr>
          <p:cNvPr id="12" name="TextBox 12"/>
          <p:cNvSpPr txBox="1"/>
          <p:nvPr/>
        </p:nvSpPr>
        <p:spPr>
          <a:xfrm>
            <a:off x="11096873" y="6741111"/>
            <a:ext cx="2056691" cy="902776"/>
          </a:xfrm>
          <a:prstGeom prst="rect">
            <a:avLst/>
          </a:prstGeom>
        </p:spPr>
        <p:txBody>
          <a:bodyPr lIns="0" tIns="0" rIns="0" bIns="0" rtlCol="0" anchor="t">
            <a:spAutoFit/>
          </a:bodyPr>
          <a:lstStyle/>
          <a:p>
            <a:pPr algn="ctr">
              <a:lnSpc>
                <a:spcPts val="3466"/>
              </a:lnSpc>
            </a:pPr>
            <a:r>
              <a:rPr lang="en-US" sz="2357">
                <a:solidFill>
                  <a:srgbClr val="FFFFFF"/>
                </a:solidFill>
                <a:latin typeface="Arial"/>
              </a:rPr>
              <a:t>Result Snippets</a:t>
            </a:r>
          </a:p>
        </p:txBody>
      </p:sp>
      <p:sp>
        <p:nvSpPr>
          <p:cNvPr id="13" name="TextBox 13"/>
          <p:cNvSpPr txBox="1"/>
          <p:nvPr/>
        </p:nvSpPr>
        <p:spPr>
          <a:xfrm>
            <a:off x="13930726" y="5764717"/>
            <a:ext cx="2322641" cy="848396"/>
          </a:xfrm>
          <a:prstGeom prst="rect">
            <a:avLst/>
          </a:prstGeom>
        </p:spPr>
        <p:txBody>
          <a:bodyPr lIns="0" tIns="0" rIns="0" bIns="0" rtlCol="0" anchor="t">
            <a:spAutoFit/>
          </a:bodyPr>
          <a:lstStyle/>
          <a:p>
            <a:pPr algn="ctr">
              <a:lnSpc>
                <a:spcPts val="6540"/>
              </a:lnSpc>
            </a:pPr>
            <a:r>
              <a:rPr lang="en-US" sz="5946" spc="190" dirty="0">
                <a:solidFill>
                  <a:srgbClr val="FFFFFF"/>
                </a:solidFill>
                <a:latin typeface="Open Sauce Medium"/>
              </a:rPr>
              <a:t>05</a:t>
            </a:r>
          </a:p>
        </p:txBody>
      </p:sp>
      <p:sp>
        <p:nvSpPr>
          <p:cNvPr id="14" name="TextBox 14"/>
          <p:cNvSpPr txBox="1"/>
          <p:nvPr/>
        </p:nvSpPr>
        <p:spPr>
          <a:xfrm>
            <a:off x="14038640" y="6877624"/>
            <a:ext cx="2149923" cy="520678"/>
          </a:xfrm>
          <a:prstGeom prst="rect">
            <a:avLst/>
          </a:prstGeom>
        </p:spPr>
        <p:txBody>
          <a:bodyPr lIns="0" tIns="0" rIns="0" bIns="0" rtlCol="0" anchor="t">
            <a:spAutoFit/>
          </a:bodyPr>
          <a:lstStyle/>
          <a:p>
            <a:pPr algn="ctr">
              <a:lnSpc>
                <a:spcPts val="3918"/>
              </a:lnSpc>
            </a:pPr>
            <a:r>
              <a:rPr lang="en-US" sz="2665">
                <a:solidFill>
                  <a:srgbClr val="FFFFFF"/>
                </a:solidFill>
                <a:latin typeface="Arial"/>
              </a:rPr>
              <a:t>Conclusion</a:t>
            </a:r>
          </a:p>
        </p:txBody>
      </p:sp>
      <p:sp>
        <p:nvSpPr>
          <p:cNvPr id="15" name="TextBox 15"/>
          <p:cNvSpPr txBox="1"/>
          <p:nvPr/>
        </p:nvSpPr>
        <p:spPr>
          <a:xfrm>
            <a:off x="3704904" y="2832928"/>
            <a:ext cx="10878122" cy="1117741"/>
          </a:xfrm>
          <a:prstGeom prst="rect">
            <a:avLst/>
          </a:prstGeom>
        </p:spPr>
        <p:txBody>
          <a:bodyPr lIns="0" tIns="0" rIns="0" bIns="0" rtlCol="0" anchor="t">
            <a:spAutoFit/>
          </a:bodyPr>
          <a:lstStyle/>
          <a:p>
            <a:pPr algn="ctr">
              <a:lnSpc>
                <a:spcPts val="8683"/>
              </a:lnSpc>
            </a:pPr>
            <a:r>
              <a:rPr lang="en-US" sz="7894" spc="2249" dirty="0">
                <a:solidFill>
                  <a:srgbClr val="FFFFFF"/>
                </a:solidFill>
                <a:latin typeface="Open Sauce Medium"/>
              </a:rPr>
              <a:t>CONTENTS</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1000"/>
                                        <p:tgtEl>
                                          <p:spTgt spid="8"/>
                                        </p:tgtEl>
                                      </p:cBhvr>
                                    </p:animEffect>
                                    <p:anim calcmode="lin" valueType="num">
                                      <p:cBhvr>
                                        <p:cTn id="32" dur="1000" fill="hold"/>
                                        <p:tgtEl>
                                          <p:spTgt spid="8"/>
                                        </p:tgtEl>
                                        <p:attrNameLst>
                                          <p:attrName>ppt_x</p:attrName>
                                        </p:attrNameLst>
                                      </p:cBhvr>
                                      <p:tavLst>
                                        <p:tav tm="0">
                                          <p:val>
                                            <p:strVal val="#ppt_x"/>
                                          </p:val>
                                        </p:tav>
                                        <p:tav tm="100000">
                                          <p:val>
                                            <p:strVal val="#ppt_x"/>
                                          </p:val>
                                        </p:tav>
                                      </p:tavLst>
                                    </p:anim>
                                    <p:anim calcmode="lin" valueType="num">
                                      <p:cBhvr>
                                        <p:cTn id="33" dur="1000" fill="hold"/>
                                        <p:tgtEl>
                                          <p:spTgt spid="8"/>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1000"/>
                                        <p:tgtEl>
                                          <p:spTgt spid="11"/>
                                        </p:tgtEl>
                                      </p:cBhvr>
                                    </p:animEffect>
                                    <p:anim calcmode="lin" valueType="num">
                                      <p:cBhvr>
                                        <p:cTn id="37" dur="1000" fill="hold"/>
                                        <p:tgtEl>
                                          <p:spTgt spid="11"/>
                                        </p:tgtEl>
                                        <p:attrNameLst>
                                          <p:attrName>ppt_x</p:attrName>
                                        </p:attrNameLst>
                                      </p:cBhvr>
                                      <p:tavLst>
                                        <p:tav tm="0">
                                          <p:val>
                                            <p:strVal val="#ppt_x"/>
                                          </p:val>
                                        </p:tav>
                                        <p:tav tm="100000">
                                          <p:val>
                                            <p:strVal val="#ppt_x"/>
                                          </p:val>
                                        </p:tav>
                                      </p:tavLst>
                                    </p:anim>
                                    <p:anim calcmode="lin" valueType="num">
                                      <p:cBhvr>
                                        <p:cTn id="3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1000"/>
                                        <p:tgtEl>
                                          <p:spTgt spid="12"/>
                                        </p:tgtEl>
                                      </p:cBhvr>
                                    </p:animEffect>
                                    <p:anim calcmode="lin" valueType="num">
                                      <p:cBhvr>
                                        <p:cTn id="44" dur="1000" fill="hold"/>
                                        <p:tgtEl>
                                          <p:spTgt spid="12"/>
                                        </p:tgtEl>
                                        <p:attrNameLst>
                                          <p:attrName>ppt_x</p:attrName>
                                        </p:attrNameLst>
                                      </p:cBhvr>
                                      <p:tavLst>
                                        <p:tav tm="0">
                                          <p:val>
                                            <p:strVal val="#ppt_x"/>
                                          </p:val>
                                        </p:tav>
                                        <p:tav tm="100000">
                                          <p:val>
                                            <p:strVal val="#ppt_x"/>
                                          </p:val>
                                        </p:tav>
                                      </p:tavLst>
                                    </p:anim>
                                    <p:anim calcmode="lin" valueType="num">
                                      <p:cBhvr>
                                        <p:cTn id="45" dur="1000" fill="hold"/>
                                        <p:tgtEl>
                                          <p:spTgt spid="12"/>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fade">
                                      <p:cBhvr>
                                        <p:cTn id="48" dur="1000"/>
                                        <p:tgtEl>
                                          <p:spTgt spid="9"/>
                                        </p:tgtEl>
                                      </p:cBhvr>
                                    </p:animEffect>
                                    <p:anim calcmode="lin" valueType="num">
                                      <p:cBhvr>
                                        <p:cTn id="49" dur="1000" fill="hold"/>
                                        <p:tgtEl>
                                          <p:spTgt spid="9"/>
                                        </p:tgtEl>
                                        <p:attrNameLst>
                                          <p:attrName>ppt_x</p:attrName>
                                        </p:attrNameLst>
                                      </p:cBhvr>
                                      <p:tavLst>
                                        <p:tav tm="0">
                                          <p:val>
                                            <p:strVal val="#ppt_x"/>
                                          </p:val>
                                        </p:tav>
                                        <p:tav tm="100000">
                                          <p:val>
                                            <p:strVal val="#ppt_x"/>
                                          </p:val>
                                        </p:tav>
                                      </p:tavLst>
                                    </p:anim>
                                    <p:anim calcmode="lin" valueType="num">
                                      <p:cBhvr>
                                        <p:cTn id="5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1000"/>
                                        <p:tgtEl>
                                          <p:spTgt spid="13"/>
                                        </p:tgtEl>
                                      </p:cBhvr>
                                    </p:animEffect>
                                    <p:anim calcmode="lin" valueType="num">
                                      <p:cBhvr>
                                        <p:cTn id="56" dur="1000" fill="hold"/>
                                        <p:tgtEl>
                                          <p:spTgt spid="13"/>
                                        </p:tgtEl>
                                        <p:attrNameLst>
                                          <p:attrName>ppt_x</p:attrName>
                                        </p:attrNameLst>
                                      </p:cBhvr>
                                      <p:tavLst>
                                        <p:tav tm="0">
                                          <p:val>
                                            <p:strVal val="#ppt_x"/>
                                          </p:val>
                                        </p:tav>
                                        <p:tav tm="100000">
                                          <p:val>
                                            <p:strVal val="#ppt_x"/>
                                          </p:val>
                                        </p:tav>
                                      </p:tavLst>
                                    </p:anim>
                                    <p:anim calcmode="lin" valueType="num">
                                      <p:cBhvr>
                                        <p:cTn id="57" dur="1000" fill="hold"/>
                                        <p:tgtEl>
                                          <p:spTgt spid="13"/>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14"/>
                                        </p:tgtEl>
                                        <p:attrNameLst>
                                          <p:attrName>style.visibility</p:attrName>
                                        </p:attrNameLst>
                                      </p:cBhvr>
                                      <p:to>
                                        <p:strVal val="visible"/>
                                      </p:to>
                                    </p:set>
                                    <p:animEffect transition="in" filter="fade">
                                      <p:cBhvr>
                                        <p:cTn id="60" dur="1000"/>
                                        <p:tgtEl>
                                          <p:spTgt spid="14"/>
                                        </p:tgtEl>
                                      </p:cBhvr>
                                    </p:animEffect>
                                    <p:anim calcmode="lin" valueType="num">
                                      <p:cBhvr>
                                        <p:cTn id="61" dur="1000" fill="hold"/>
                                        <p:tgtEl>
                                          <p:spTgt spid="14"/>
                                        </p:tgtEl>
                                        <p:attrNameLst>
                                          <p:attrName>ppt_x</p:attrName>
                                        </p:attrNameLst>
                                      </p:cBhvr>
                                      <p:tavLst>
                                        <p:tav tm="0">
                                          <p:val>
                                            <p:strVal val="#ppt_x"/>
                                          </p:val>
                                        </p:tav>
                                        <p:tav tm="100000">
                                          <p:val>
                                            <p:strVal val="#ppt_x"/>
                                          </p:val>
                                        </p:tav>
                                      </p:tavLst>
                                    </p:anim>
                                    <p:anim calcmode="lin" valueType="num">
                                      <p:cBhvr>
                                        <p:cTn id="6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888" b="-8888"/>
            </a:stretch>
          </a:blipFill>
        </p:spPr>
        <p:txBody>
          <a:bodyPr/>
          <a:lstStyle/>
          <a:p>
            <a:endParaRPr lang="en-IN"/>
          </a:p>
        </p:txBody>
      </p:sp>
      <p:sp>
        <p:nvSpPr>
          <p:cNvPr id="3" name="Freeform 3"/>
          <p:cNvSpPr/>
          <p:nvPr/>
        </p:nvSpPr>
        <p:spPr>
          <a:xfrm>
            <a:off x="1597676" y="620501"/>
            <a:ext cx="2804872" cy="2772105"/>
          </a:xfrm>
          <a:custGeom>
            <a:avLst/>
            <a:gdLst/>
            <a:ahLst/>
            <a:cxnLst/>
            <a:rect l="l" t="t" r="r" b="b"/>
            <a:pathLst>
              <a:path w="2804872" h="2772105">
                <a:moveTo>
                  <a:pt x="0" y="0"/>
                </a:moveTo>
                <a:lnTo>
                  <a:pt x="2804873" y="0"/>
                </a:lnTo>
                <a:lnTo>
                  <a:pt x="2804873" y="2772106"/>
                </a:lnTo>
                <a:lnTo>
                  <a:pt x="0" y="2772106"/>
                </a:lnTo>
                <a:lnTo>
                  <a:pt x="0" y="0"/>
                </a:lnTo>
                <a:close/>
              </a:path>
            </a:pathLst>
          </a:custGeom>
          <a:blipFill>
            <a:blip r:embed="rId3"/>
            <a:stretch>
              <a:fillRect b="-21722"/>
            </a:stretch>
          </a:blipFill>
        </p:spPr>
        <p:txBody>
          <a:bodyPr/>
          <a:lstStyle/>
          <a:p>
            <a:endParaRPr lang="en-IN"/>
          </a:p>
        </p:txBody>
      </p:sp>
      <p:sp>
        <p:nvSpPr>
          <p:cNvPr id="4" name="TextBox 4"/>
          <p:cNvSpPr txBox="1"/>
          <p:nvPr/>
        </p:nvSpPr>
        <p:spPr>
          <a:xfrm>
            <a:off x="2041941" y="1878253"/>
            <a:ext cx="1874565" cy="1030667"/>
          </a:xfrm>
          <a:prstGeom prst="rect">
            <a:avLst/>
          </a:prstGeom>
        </p:spPr>
        <p:txBody>
          <a:bodyPr lIns="0" tIns="0" rIns="0" bIns="0" rtlCol="0" anchor="t">
            <a:spAutoFit/>
          </a:bodyPr>
          <a:lstStyle/>
          <a:p>
            <a:pPr algn="ctr">
              <a:lnSpc>
                <a:spcPts val="2652"/>
              </a:lnSpc>
            </a:pPr>
            <a:r>
              <a:rPr lang="en-US" sz="1804">
                <a:solidFill>
                  <a:srgbClr val="FFFFFF"/>
                </a:solidFill>
                <a:latin typeface="Arial"/>
              </a:rPr>
              <a:t>INTRODUCTION TO VM-WARE TOPIC</a:t>
            </a:r>
          </a:p>
        </p:txBody>
      </p:sp>
      <p:sp>
        <p:nvSpPr>
          <p:cNvPr id="5" name="TextBox 5"/>
          <p:cNvSpPr txBox="1"/>
          <p:nvPr/>
        </p:nvSpPr>
        <p:spPr>
          <a:xfrm>
            <a:off x="1947846" y="1065426"/>
            <a:ext cx="2062755" cy="756597"/>
          </a:xfrm>
          <a:prstGeom prst="rect">
            <a:avLst/>
          </a:prstGeom>
        </p:spPr>
        <p:txBody>
          <a:bodyPr lIns="0" tIns="0" rIns="0" bIns="0" rtlCol="0" anchor="t">
            <a:spAutoFit/>
          </a:bodyPr>
          <a:lstStyle/>
          <a:p>
            <a:pPr algn="ctr">
              <a:lnSpc>
                <a:spcPts val="5808"/>
              </a:lnSpc>
            </a:pPr>
            <a:r>
              <a:rPr lang="en-US" sz="5280" spc="168">
                <a:solidFill>
                  <a:srgbClr val="FFFFFF"/>
                </a:solidFill>
                <a:latin typeface="Open Sauce Medium"/>
              </a:rPr>
              <a:t>01</a:t>
            </a:r>
          </a:p>
        </p:txBody>
      </p:sp>
      <p:sp>
        <p:nvSpPr>
          <p:cNvPr id="6" name="Freeform 6"/>
          <p:cNvSpPr/>
          <p:nvPr/>
        </p:nvSpPr>
        <p:spPr>
          <a:xfrm>
            <a:off x="10690698" y="3744621"/>
            <a:ext cx="6811928" cy="5105400"/>
          </a:xfrm>
          <a:custGeom>
            <a:avLst/>
            <a:gdLst/>
            <a:ahLst/>
            <a:cxnLst/>
            <a:rect l="l" t="t" r="r" b="b"/>
            <a:pathLst>
              <a:path w="6664293" h="4800118">
                <a:moveTo>
                  <a:pt x="0" y="0"/>
                </a:moveTo>
                <a:lnTo>
                  <a:pt x="6664294" y="0"/>
                </a:lnTo>
                <a:lnTo>
                  <a:pt x="6664294" y="4800117"/>
                </a:lnTo>
                <a:lnTo>
                  <a:pt x="0" y="4800117"/>
                </a:lnTo>
                <a:lnTo>
                  <a:pt x="0" y="0"/>
                </a:lnTo>
                <a:close/>
              </a:path>
            </a:pathLst>
          </a:custGeom>
          <a:blipFill>
            <a:blip r:embed="rId4"/>
            <a:stretch>
              <a:fillRect l="-596" t="-382" r="-596"/>
            </a:stretch>
          </a:blipFill>
        </p:spPr>
        <p:txBody>
          <a:bodyPr/>
          <a:lstStyle/>
          <a:p>
            <a:endParaRPr lang="en-IN"/>
          </a:p>
        </p:txBody>
      </p:sp>
      <p:sp>
        <p:nvSpPr>
          <p:cNvPr id="7" name="TextBox 7"/>
          <p:cNvSpPr txBox="1"/>
          <p:nvPr/>
        </p:nvSpPr>
        <p:spPr>
          <a:xfrm>
            <a:off x="4773406" y="811767"/>
            <a:ext cx="12706522" cy="1495876"/>
          </a:xfrm>
          <a:prstGeom prst="rect">
            <a:avLst/>
          </a:prstGeom>
        </p:spPr>
        <p:txBody>
          <a:bodyPr lIns="0" tIns="0" rIns="0" bIns="0" rtlCol="0" anchor="t">
            <a:spAutoFit/>
          </a:bodyPr>
          <a:lstStyle/>
          <a:p>
            <a:pPr algn="ctr">
              <a:lnSpc>
                <a:spcPts val="5734"/>
              </a:lnSpc>
            </a:pPr>
            <a:r>
              <a:rPr lang="en-US" sz="4155" u="sng" spc="407" dirty="0">
                <a:solidFill>
                  <a:srgbClr val="FFFFFF"/>
                </a:solidFill>
                <a:latin typeface="Arial Bold"/>
              </a:rPr>
              <a:t> TOOL TO CAPTURE DYNAMIC MEMORY CONSUMPTION:</a:t>
            </a:r>
          </a:p>
        </p:txBody>
      </p:sp>
      <p:sp>
        <p:nvSpPr>
          <p:cNvPr id="8" name="TextBox 8"/>
          <p:cNvSpPr txBox="1"/>
          <p:nvPr/>
        </p:nvSpPr>
        <p:spPr>
          <a:xfrm>
            <a:off x="-1828800" y="4047158"/>
            <a:ext cx="8322956" cy="520764"/>
          </a:xfrm>
          <a:prstGeom prst="rect">
            <a:avLst/>
          </a:prstGeom>
        </p:spPr>
        <p:txBody>
          <a:bodyPr lIns="0" tIns="0" rIns="0" bIns="0" rtlCol="0" anchor="t">
            <a:spAutoFit/>
          </a:bodyPr>
          <a:lstStyle/>
          <a:p>
            <a:pPr algn="ctr">
              <a:lnSpc>
                <a:spcPts val="3889"/>
              </a:lnSpc>
            </a:pPr>
            <a:r>
              <a:rPr lang="en-US" sz="3889" u="sng">
                <a:solidFill>
                  <a:srgbClr val="28FF0D"/>
                </a:solidFill>
                <a:latin typeface="Horta Bold"/>
              </a:rPr>
              <a:t>TOOLS:</a:t>
            </a:r>
          </a:p>
        </p:txBody>
      </p:sp>
      <p:sp>
        <p:nvSpPr>
          <p:cNvPr id="9" name="TextBox 9"/>
          <p:cNvSpPr txBox="1"/>
          <p:nvPr/>
        </p:nvSpPr>
        <p:spPr>
          <a:xfrm>
            <a:off x="1615510" y="4778447"/>
            <a:ext cx="8686045" cy="3886770"/>
          </a:xfrm>
          <a:prstGeom prst="rect">
            <a:avLst/>
          </a:prstGeom>
        </p:spPr>
        <p:txBody>
          <a:bodyPr lIns="0" tIns="0" rIns="0" bIns="0" rtlCol="0" anchor="t">
            <a:spAutoFit/>
          </a:bodyPr>
          <a:lstStyle/>
          <a:p>
            <a:pPr marL="0" lvl="0" indent="0" algn="l">
              <a:lnSpc>
                <a:spcPts val="4470"/>
              </a:lnSpc>
              <a:spcBef>
                <a:spcPct val="0"/>
              </a:spcBef>
            </a:pPr>
            <a:r>
              <a:rPr lang="en-US" sz="2400" strike="noStrike" dirty="0">
                <a:solidFill>
                  <a:srgbClr val="FFFFFF"/>
                </a:solidFill>
                <a:latin typeface="Canva Sans 1 Semi-Bold"/>
              </a:rPr>
              <a:t>1.</a:t>
            </a:r>
            <a:r>
              <a:rPr lang="en-US" sz="2400" u="sng" strike="noStrike" dirty="0">
                <a:solidFill>
                  <a:srgbClr val="FFFFFF"/>
                </a:solidFill>
                <a:latin typeface="Canva Sans 1 Semi-Bold"/>
              </a:rPr>
              <a:t>Performance Monitoring Tools:</a:t>
            </a:r>
          </a:p>
          <a:p>
            <a:pPr marL="0" lvl="0" indent="0" algn="l">
              <a:lnSpc>
                <a:spcPts val="3079"/>
              </a:lnSpc>
              <a:spcBef>
                <a:spcPct val="0"/>
              </a:spcBef>
            </a:pPr>
            <a:r>
              <a:rPr lang="en-US" sz="2400" strike="noStrike" dirty="0">
                <a:solidFill>
                  <a:srgbClr val="FFFFFF"/>
                </a:solidFill>
                <a:latin typeface="Canva Sans 1 Semi-Bold"/>
              </a:rPr>
              <a:t>Task Manager (Windows): The built-in Task Manager in Windows provides real-time information about running processes, memory usage, and resource consumption.</a:t>
            </a:r>
          </a:p>
          <a:p>
            <a:pPr marL="0" lvl="0" indent="0" algn="l">
              <a:lnSpc>
                <a:spcPts val="3357"/>
              </a:lnSpc>
              <a:spcBef>
                <a:spcPct val="0"/>
              </a:spcBef>
            </a:pPr>
            <a:endParaRPr lang="en-US" sz="2400" strike="noStrike" dirty="0">
              <a:solidFill>
                <a:srgbClr val="FFFFFF"/>
              </a:solidFill>
              <a:latin typeface="Canva Sans 1 Semi-Bold"/>
            </a:endParaRPr>
          </a:p>
          <a:p>
            <a:pPr marL="0" lvl="0" indent="0" algn="l">
              <a:lnSpc>
                <a:spcPts val="4470"/>
              </a:lnSpc>
              <a:spcBef>
                <a:spcPct val="0"/>
              </a:spcBef>
            </a:pPr>
            <a:r>
              <a:rPr lang="en-US" sz="2400" strike="noStrike" dirty="0">
                <a:solidFill>
                  <a:srgbClr val="FFFFFF"/>
                </a:solidFill>
                <a:latin typeface="Canva Sans 1 Semi-Bold"/>
              </a:rPr>
              <a:t>2.</a:t>
            </a:r>
            <a:r>
              <a:rPr lang="en-US" sz="2400" u="sng" strike="noStrike" dirty="0">
                <a:solidFill>
                  <a:srgbClr val="FFFFFF"/>
                </a:solidFill>
                <a:latin typeface="Canva Sans 1 Semi-Bold"/>
              </a:rPr>
              <a:t>Real Time Monitoring Tool:</a:t>
            </a:r>
          </a:p>
          <a:p>
            <a:pPr marL="0" lvl="0" indent="0" algn="l">
              <a:lnSpc>
                <a:spcPts val="2940"/>
              </a:lnSpc>
              <a:spcBef>
                <a:spcPct val="0"/>
              </a:spcBef>
            </a:pPr>
            <a:r>
              <a:rPr lang="en-US" sz="2400" strike="noStrike" dirty="0">
                <a:solidFill>
                  <a:srgbClr val="FFFFFF"/>
                </a:solidFill>
                <a:latin typeface="Canva Sans 1 Semi-Bold"/>
              </a:rPr>
              <a:t>Some tools offer real-time monitoring, allowing developers to observe memory consumption as the application runs. This can be crucial for identifying sudden spikes in memory usage or gradual memory leaks.</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888" b="-8888"/>
            </a:stretch>
          </a:blipFill>
        </p:spPr>
        <p:txBody>
          <a:bodyPr/>
          <a:lstStyle/>
          <a:p>
            <a:endParaRPr lang="en-IN"/>
          </a:p>
        </p:txBody>
      </p:sp>
      <p:sp>
        <p:nvSpPr>
          <p:cNvPr id="3" name="Freeform 3"/>
          <p:cNvSpPr/>
          <p:nvPr/>
        </p:nvSpPr>
        <p:spPr>
          <a:xfrm>
            <a:off x="11566750" y="3140698"/>
            <a:ext cx="6203571" cy="5334013"/>
          </a:xfrm>
          <a:custGeom>
            <a:avLst/>
            <a:gdLst/>
            <a:ahLst/>
            <a:cxnLst/>
            <a:rect l="l" t="t" r="r" b="b"/>
            <a:pathLst>
              <a:path w="6203571" h="5334013">
                <a:moveTo>
                  <a:pt x="0" y="0"/>
                </a:moveTo>
                <a:lnTo>
                  <a:pt x="6203571" y="0"/>
                </a:lnTo>
                <a:lnTo>
                  <a:pt x="6203571" y="5334013"/>
                </a:lnTo>
                <a:lnTo>
                  <a:pt x="0" y="5334013"/>
                </a:lnTo>
                <a:lnTo>
                  <a:pt x="0" y="0"/>
                </a:lnTo>
                <a:close/>
              </a:path>
            </a:pathLst>
          </a:custGeom>
          <a:blipFill>
            <a:blip r:embed="rId3"/>
            <a:stretch>
              <a:fillRect t="-676" b="-676"/>
            </a:stretch>
          </a:blipFill>
        </p:spPr>
        <p:txBody>
          <a:bodyPr/>
          <a:lstStyle/>
          <a:p>
            <a:endParaRPr lang="en-IN"/>
          </a:p>
        </p:txBody>
      </p:sp>
      <p:sp>
        <p:nvSpPr>
          <p:cNvPr id="4" name="TextBox 4"/>
          <p:cNvSpPr txBox="1"/>
          <p:nvPr/>
        </p:nvSpPr>
        <p:spPr>
          <a:xfrm>
            <a:off x="2541784" y="818054"/>
            <a:ext cx="12788932" cy="1504590"/>
          </a:xfrm>
          <a:prstGeom prst="rect">
            <a:avLst/>
          </a:prstGeom>
        </p:spPr>
        <p:txBody>
          <a:bodyPr lIns="0" tIns="0" rIns="0" bIns="0" rtlCol="0" anchor="t">
            <a:spAutoFit/>
          </a:bodyPr>
          <a:lstStyle/>
          <a:p>
            <a:pPr algn="ctr">
              <a:lnSpc>
                <a:spcPts val="5771"/>
              </a:lnSpc>
            </a:pPr>
            <a:r>
              <a:rPr lang="en-US" sz="4182" u="sng" spc="409">
                <a:solidFill>
                  <a:srgbClr val="FFFFFF"/>
                </a:solidFill>
                <a:latin typeface="Arial Bold"/>
              </a:rPr>
              <a:t> TOOL TO CAPTURE DYNAMIC MEMORY CONSUMPTION:</a:t>
            </a:r>
          </a:p>
        </p:txBody>
      </p:sp>
      <p:sp>
        <p:nvSpPr>
          <p:cNvPr id="5" name="TextBox 5"/>
          <p:cNvSpPr txBox="1"/>
          <p:nvPr/>
        </p:nvSpPr>
        <p:spPr>
          <a:xfrm>
            <a:off x="838200" y="2857500"/>
            <a:ext cx="10414333" cy="3671390"/>
          </a:xfrm>
          <a:prstGeom prst="rect">
            <a:avLst/>
          </a:prstGeom>
        </p:spPr>
        <p:txBody>
          <a:bodyPr lIns="0" tIns="0" rIns="0" bIns="0" rtlCol="0" anchor="t">
            <a:spAutoFit/>
          </a:bodyPr>
          <a:lstStyle/>
          <a:p>
            <a:pPr algn="just">
              <a:lnSpc>
                <a:spcPts val="4524"/>
              </a:lnSpc>
            </a:pPr>
            <a:r>
              <a:rPr lang="en-US" sz="2900" dirty="0">
                <a:solidFill>
                  <a:srgbClr val="FFFFFF"/>
                </a:solidFill>
                <a:latin typeface="Canva Sans 1 Bold"/>
              </a:rPr>
              <a:t>3</a:t>
            </a:r>
            <a:r>
              <a:rPr lang="en-US" sz="2400" dirty="0">
                <a:solidFill>
                  <a:srgbClr val="FFFFFF"/>
                </a:solidFill>
                <a:latin typeface="Canva Sans 1 Bold"/>
              </a:rPr>
              <a:t>.Profiling and Monitoring Tools:</a:t>
            </a:r>
          </a:p>
          <a:p>
            <a:pPr marL="496585" lvl="1" indent="-248293" algn="just">
              <a:lnSpc>
                <a:spcPct val="150000"/>
              </a:lnSpc>
              <a:buFont typeface="Arial"/>
              <a:buChar char="•"/>
            </a:pPr>
            <a:r>
              <a:rPr lang="en-US" sz="2400" dirty="0" err="1">
                <a:solidFill>
                  <a:srgbClr val="FFFFFF"/>
                </a:solidFill>
                <a:latin typeface="Canva Sans 1 Bold"/>
              </a:rPr>
              <a:t>Valgrind</a:t>
            </a:r>
            <a:r>
              <a:rPr lang="en-US" sz="2400" dirty="0">
                <a:solidFill>
                  <a:srgbClr val="FFFFFF"/>
                </a:solidFill>
                <a:latin typeface="Canva Sans 1 Bold"/>
              </a:rPr>
              <a:t>: A powerful instrumentation framework for debugging and profiling. </a:t>
            </a:r>
            <a:r>
              <a:rPr lang="en-US" sz="2400" dirty="0" err="1">
                <a:solidFill>
                  <a:srgbClr val="FFFFFF"/>
                </a:solidFill>
                <a:latin typeface="Canva Sans 1 Bold"/>
              </a:rPr>
              <a:t>Memcheck</a:t>
            </a:r>
            <a:r>
              <a:rPr lang="en-US" sz="2400" dirty="0">
                <a:solidFill>
                  <a:srgbClr val="FFFFFF"/>
                </a:solidFill>
                <a:latin typeface="Canva Sans 1 Bold"/>
              </a:rPr>
              <a:t>, a tool within </a:t>
            </a:r>
            <a:r>
              <a:rPr lang="en-US" sz="2400" dirty="0" err="1">
                <a:solidFill>
                  <a:srgbClr val="FFFFFF"/>
                </a:solidFill>
                <a:latin typeface="Canva Sans 1 Bold"/>
              </a:rPr>
              <a:t>Valgrind</a:t>
            </a:r>
            <a:r>
              <a:rPr lang="en-US" sz="2400" dirty="0">
                <a:solidFill>
                  <a:srgbClr val="FFFFFF"/>
                </a:solidFill>
                <a:latin typeface="Canva Sans 1 Bold"/>
              </a:rPr>
              <a:t>, can track memory leaks and invalid memory access.</a:t>
            </a:r>
          </a:p>
          <a:p>
            <a:pPr marL="496585" lvl="1" indent="-248293" algn="just">
              <a:lnSpc>
                <a:spcPts val="3588"/>
              </a:lnSpc>
              <a:buFont typeface="Arial"/>
              <a:buChar char="•"/>
            </a:pPr>
            <a:r>
              <a:rPr lang="en-US" sz="2400" dirty="0">
                <a:solidFill>
                  <a:srgbClr val="FFFFFF"/>
                </a:solidFill>
                <a:latin typeface="Canva Sans 1 Bold"/>
              </a:rPr>
              <a:t>GDB (GNU Debugger): GDB can help debug memory-related issues using features like memory breakpoints and watchpoints.</a:t>
            </a:r>
          </a:p>
          <a:p>
            <a:pPr>
              <a:lnSpc>
                <a:spcPts val="4524"/>
              </a:lnSpc>
            </a:pPr>
            <a:endParaRPr lang="en-US" sz="2300" dirty="0">
              <a:solidFill>
                <a:srgbClr val="FFFFFF"/>
              </a:solidFill>
              <a:latin typeface="Canva Sans 1 Bold"/>
            </a:endParaRPr>
          </a:p>
        </p:txBody>
      </p:sp>
      <p:sp>
        <p:nvSpPr>
          <p:cNvPr id="6" name="TextBox 6"/>
          <p:cNvSpPr txBox="1"/>
          <p:nvPr/>
        </p:nvSpPr>
        <p:spPr>
          <a:xfrm>
            <a:off x="838200" y="6462430"/>
            <a:ext cx="10414333" cy="2812414"/>
          </a:xfrm>
          <a:prstGeom prst="rect">
            <a:avLst/>
          </a:prstGeom>
        </p:spPr>
        <p:txBody>
          <a:bodyPr lIns="0" tIns="0" rIns="0" bIns="0" rtlCol="0" anchor="t">
            <a:spAutoFit/>
          </a:bodyPr>
          <a:lstStyle/>
          <a:p>
            <a:pPr algn="just">
              <a:lnSpc>
                <a:spcPts val="4060"/>
              </a:lnSpc>
            </a:pPr>
            <a:r>
              <a:rPr lang="en-US" sz="2400" dirty="0">
                <a:solidFill>
                  <a:srgbClr val="FFFFFF"/>
                </a:solidFill>
                <a:latin typeface="Canva Sans 1 Bold"/>
              </a:rPr>
              <a:t>4.Cloud Platform Monitoring:</a:t>
            </a:r>
          </a:p>
          <a:p>
            <a:pPr marL="496585" lvl="1" indent="-248293" algn="just">
              <a:lnSpc>
                <a:spcPts val="3703"/>
              </a:lnSpc>
              <a:buFont typeface="Arial"/>
              <a:buChar char="•"/>
            </a:pPr>
            <a:r>
              <a:rPr lang="en-US" sz="2400" dirty="0">
                <a:solidFill>
                  <a:srgbClr val="FFFFFF"/>
                </a:solidFill>
                <a:latin typeface="Canva Sans 1 Bold"/>
              </a:rPr>
              <a:t>Cloud platforms like Amazon Web Services (AWS) and Microsoft Azure offer monitoring tools for applications hosted on their platforms, including memory usage metrics</a:t>
            </a:r>
            <a:r>
              <a:rPr lang="en-US" sz="2300" dirty="0">
                <a:solidFill>
                  <a:srgbClr val="FFFFFF"/>
                </a:solidFill>
                <a:latin typeface="Canva Sans 1 Bold"/>
              </a:rPr>
              <a:t>.</a:t>
            </a:r>
          </a:p>
          <a:p>
            <a:pPr algn="just">
              <a:lnSpc>
                <a:spcPts val="3220"/>
              </a:lnSpc>
            </a:pPr>
            <a:endParaRPr lang="en-US" sz="2300" dirty="0">
              <a:solidFill>
                <a:srgbClr val="FFFFFF"/>
              </a:solidFill>
              <a:latin typeface="Canva Sans 1 Bold"/>
            </a:endParaRPr>
          </a:p>
          <a:p>
            <a:pPr>
              <a:lnSpc>
                <a:spcPts val="4060"/>
              </a:lnSpc>
            </a:pPr>
            <a:endParaRPr lang="en-US" sz="2300" dirty="0">
              <a:solidFill>
                <a:srgbClr val="FFFFFF"/>
              </a:solidFill>
              <a:latin typeface="Canva Sans 1 Bold"/>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888" b="-8888"/>
            </a:stretch>
          </a:blipFill>
        </p:spPr>
        <p:txBody>
          <a:bodyPr/>
          <a:lstStyle/>
          <a:p>
            <a:endParaRPr lang="en-IN"/>
          </a:p>
        </p:txBody>
      </p:sp>
      <p:sp>
        <p:nvSpPr>
          <p:cNvPr id="3" name="TextBox 3"/>
          <p:cNvSpPr txBox="1"/>
          <p:nvPr/>
        </p:nvSpPr>
        <p:spPr>
          <a:xfrm>
            <a:off x="4572000" y="3971998"/>
            <a:ext cx="10097640" cy="2273764"/>
          </a:xfrm>
          <a:prstGeom prst="rect">
            <a:avLst/>
          </a:prstGeom>
        </p:spPr>
        <p:txBody>
          <a:bodyPr lIns="0" tIns="0" rIns="0" bIns="0" rtlCol="0" anchor="t">
            <a:spAutoFit/>
          </a:bodyPr>
          <a:lstStyle/>
          <a:p>
            <a:pPr marL="506319" lvl="1" indent="-253159">
              <a:lnSpc>
                <a:spcPts val="3447"/>
              </a:lnSpc>
              <a:buFont typeface="Arial"/>
              <a:buChar char="•"/>
            </a:pPr>
            <a:r>
              <a:rPr lang="en-US" sz="2400" dirty="0">
                <a:solidFill>
                  <a:srgbClr val="FFFFFF"/>
                </a:solidFill>
                <a:latin typeface="Canva Sans 1 Bold"/>
              </a:rPr>
              <a:t>Some tools offer real-time monitoring, allowing developers to observe memory consumption as the application runs. This can be crucial for identifying sudden spikes in memory usage or gradual memory leaks.</a:t>
            </a:r>
          </a:p>
          <a:p>
            <a:pPr algn="ctr">
              <a:lnSpc>
                <a:spcPts val="4710"/>
              </a:lnSpc>
            </a:pPr>
            <a:endParaRPr lang="en-US" sz="2345" dirty="0">
              <a:solidFill>
                <a:srgbClr val="FFFFFF"/>
              </a:solidFill>
              <a:latin typeface="Canva Sans 1 Bold"/>
            </a:endParaRPr>
          </a:p>
        </p:txBody>
      </p:sp>
      <p:sp>
        <p:nvSpPr>
          <p:cNvPr id="4" name="TextBox 4"/>
          <p:cNvSpPr txBox="1"/>
          <p:nvPr/>
        </p:nvSpPr>
        <p:spPr>
          <a:xfrm>
            <a:off x="3048000" y="3120298"/>
            <a:ext cx="9098112" cy="565950"/>
          </a:xfrm>
          <a:prstGeom prst="rect">
            <a:avLst/>
          </a:prstGeom>
        </p:spPr>
        <p:txBody>
          <a:bodyPr lIns="0" tIns="0" rIns="0" bIns="0" rtlCol="0" anchor="t">
            <a:spAutoFit/>
          </a:bodyPr>
          <a:lstStyle/>
          <a:p>
            <a:pPr algn="ctr">
              <a:lnSpc>
                <a:spcPts val="4251"/>
              </a:lnSpc>
            </a:pPr>
            <a:r>
              <a:rPr lang="en-US" sz="4251" u="sng" dirty="0">
                <a:solidFill>
                  <a:srgbClr val="28FF0D"/>
                </a:solidFill>
                <a:latin typeface="Horta Bold"/>
              </a:rPr>
              <a:t>REAL-TIME MONITORING:</a:t>
            </a:r>
          </a:p>
        </p:txBody>
      </p:sp>
      <p:sp>
        <p:nvSpPr>
          <p:cNvPr id="5" name="TextBox 5"/>
          <p:cNvSpPr txBox="1"/>
          <p:nvPr/>
        </p:nvSpPr>
        <p:spPr>
          <a:xfrm>
            <a:off x="1278990" y="1696440"/>
            <a:ext cx="2265543" cy="835660"/>
          </a:xfrm>
          <a:prstGeom prst="rect">
            <a:avLst/>
          </a:prstGeom>
        </p:spPr>
        <p:txBody>
          <a:bodyPr lIns="0" tIns="0" rIns="0" bIns="0" rtlCol="0" anchor="t">
            <a:spAutoFit/>
          </a:bodyPr>
          <a:lstStyle/>
          <a:p>
            <a:pPr algn="ctr">
              <a:lnSpc>
                <a:spcPts val="6379"/>
              </a:lnSpc>
            </a:pPr>
            <a:r>
              <a:rPr lang="en-US" sz="5799" spc="185" dirty="0">
                <a:solidFill>
                  <a:srgbClr val="FFFFFF"/>
                </a:solidFill>
                <a:latin typeface="Open Sauce Medium"/>
              </a:rPr>
              <a:t>02</a:t>
            </a:r>
          </a:p>
        </p:txBody>
      </p:sp>
      <p:sp>
        <p:nvSpPr>
          <p:cNvPr id="6" name="TextBox 6"/>
          <p:cNvSpPr txBox="1"/>
          <p:nvPr/>
        </p:nvSpPr>
        <p:spPr>
          <a:xfrm>
            <a:off x="1410071" y="2618291"/>
            <a:ext cx="2097071" cy="766191"/>
          </a:xfrm>
          <a:prstGeom prst="rect">
            <a:avLst/>
          </a:prstGeom>
        </p:spPr>
        <p:txBody>
          <a:bodyPr lIns="0" tIns="0" rIns="0" bIns="0" rtlCol="0" anchor="t">
            <a:spAutoFit/>
          </a:bodyPr>
          <a:lstStyle/>
          <a:p>
            <a:pPr algn="ctr">
              <a:lnSpc>
                <a:spcPts val="3086"/>
              </a:lnSpc>
            </a:pPr>
            <a:r>
              <a:rPr lang="en-US" sz="2099">
                <a:solidFill>
                  <a:srgbClr val="FFFFFF"/>
                </a:solidFill>
                <a:latin typeface="Open Sauce Light"/>
              </a:rPr>
              <a:t>Real-time Data Update Module</a:t>
            </a:r>
          </a:p>
        </p:txBody>
      </p:sp>
      <p:sp>
        <p:nvSpPr>
          <p:cNvPr id="7" name="Freeform 7"/>
          <p:cNvSpPr/>
          <p:nvPr/>
        </p:nvSpPr>
        <p:spPr>
          <a:xfrm>
            <a:off x="1018480" y="1223605"/>
            <a:ext cx="2845392" cy="2983545"/>
          </a:xfrm>
          <a:custGeom>
            <a:avLst/>
            <a:gdLst/>
            <a:ahLst/>
            <a:cxnLst/>
            <a:rect l="l" t="t" r="r" b="b"/>
            <a:pathLst>
              <a:path w="2823064" h="3396167">
                <a:moveTo>
                  <a:pt x="0" y="0"/>
                </a:moveTo>
                <a:lnTo>
                  <a:pt x="2823064" y="0"/>
                </a:lnTo>
                <a:lnTo>
                  <a:pt x="2823064" y="3396167"/>
                </a:lnTo>
                <a:lnTo>
                  <a:pt x="0" y="3396167"/>
                </a:lnTo>
                <a:lnTo>
                  <a:pt x="0" y="0"/>
                </a:lnTo>
                <a:close/>
              </a:path>
            </a:pathLst>
          </a:custGeom>
          <a:blipFill>
            <a:blip r:embed="rId3"/>
            <a:stretch>
              <a:fillRect/>
            </a:stretch>
          </a:blipFill>
        </p:spPr>
        <p:txBody>
          <a:bodyPr/>
          <a:lstStyle/>
          <a:p>
            <a:endParaRPr lang="en-IN" dirty="0"/>
          </a:p>
        </p:txBody>
      </p:sp>
      <p:sp>
        <p:nvSpPr>
          <p:cNvPr id="8" name="TextBox 8"/>
          <p:cNvSpPr txBox="1"/>
          <p:nvPr/>
        </p:nvSpPr>
        <p:spPr>
          <a:xfrm>
            <a:off x="-2438400" y="5820012"/>
            <a:ext cx="8987403" cy="567661"/>
          </a:xfrm>
          <a:prstGeom prst="rect">
            <a:avLst/>
          </a:prstGeom>
        </p:spPr>
        <p:txBody>
          <a:bodyPr lIns="0" tIns="0" rIns="0" bIns="0" rtlCol="0" anchor="t">
            <a:spAutoFit/>
          </a:bodyPr>
          <a:lstStyle/>
          <a:p>
            <a:pPr algn="ctr">
              <a:lnSpc>
                <a:spcPts val="4200"/>
              </a:lnSpc>
            </a:pPr>
            <a:r>
              <a:rPr lang="en-US" sz="4200" u="sng" dirty="0">
                <a:solidFill>
                  <a:srgbClr val="28FF0D"/>
                </a:solidFill>
                <a:latin typeface="Horta Bold"/>
              </a:rPr>
              <a:t>USES:</a:t>
            </a:r>
          </a:p>
        </p:txBody>
      </p:sp>
      <p:sp>
        <p:nvSpPr>
          <p:cNvPr id="9" name="TextBox 9"/>
          <p:cNvSpPr txBox="1"/>
          <p:nvPr/>
        </p:nvSpPr>
        <p:spPr>
          <a:xfrm>
            <a:off x="1386484" y="6673423"/>
            <a:ext cx="15848291" cy="3458576"/>
          </a:xfrm>
          <a:prstGeom prst="rect">
            <a:avLst/>
          </a:prstGeom>
        </p:spPr>
        <p:txBody>
          <a:bodyPr lIns="0" tIns="0" rIns="0" bIns="0" rtlCol="0" anchor="t">
            <a:spAutoFit/>
          </a:bodyPr>
          <a:lstStyle/>
          <a:p>
            <a:pPr marL="500158" lvl="1" indent="-250079">
              <a:lnSpc>
                <a:spcPts val="3405"/>
              </a:lnSpc>
              <a:spcBef>
                <a:spcPct val="0"/>
              </a:spcBef>
              <a:buFont typeface="Arial"/>
              <a:buChar char="•"/>
            </a:pPr>
            <a:r>
              <a:rPr lang="en-US" sz="2800" b="1" dirty="0">
                <a:solidFill>
                  <a:schemeClr val="bg1"/>
                </a:solidFill>
                <a:latin typeface="Arial" panose="020B0604020202020204" pitchFamily="34" charset="0"/>
                <a:cs typeface="Arial" panose="020B0604020202020204" pitchFamily="34" charset="0"/>
              </a:rPr>
              <a:t>Performance Optimization:</a:t>
            </a:r>
            <a:r>
              <a:rPr lang="en-US" sz="2800" dirty="0">
                <a:solidFill>
                  <a:schemeClr val="bg1"/>
                </a:solidFill>
                <a:latin typeface="Arial" panose="020B0604020202020204" pitchFamily="34" charset="0"/>
                <a:cs typeface="Arial" panose="020B0604020202020204" pitchFamily="34" charset="0"/>
              </a:rPr>
              <a:t> </a:t>
            </a:r>
            <a:r>
              <a:rPr lang="en-US" sz="2400" dirty="0">
                <a:solidFill>
                  <a:schemeClr val="bg1"/>
                </a:solidFill>
                <a:latin typeface="Arial" panose="020B0604020202020204" pitchFamily="34" charset="0"/>
                <a:cs typeface="Arial" panose="020B0604020202020204" pitchFamily="34" charset="0"/>
              </a:rPr>
              <a:t>Real-time monitoring helps administrators identify memory bottlenecks and resource contention. By tracking memory consumption, they can allocate resources more effectively, ensuring that VMs have sufficient memory to operate without causing performance degradation.</a:t>
            </a:r>
          </a:p>
          <a:p>
            <a:pPr marL="250079" lvl="1">
              <a:lnSpc>
                <a:spcPts val="3405"/>
              </a:lnSpc>
              <a:spcBef>
                <a:spcPct val="0"/>
              </a:spcBef>
            </a:pPr>
            <a:endParaRPr lang="en-US" sz="2800" u="none" strike="noStrike" dirty="0">
              <a:solidFill>
                <a:schemeClr val="bg1"/>
              </a:solidFill>
              <a:latin typeface="Arial" panose="020B0604020202020204" pitchFamily="34" charset="0"/>
              <a:cs typeface="Arial" panose="020B0604020202020204" pitchFamily="34" charset="0"/>
            </a:endParaRPr>
          </a:p>
          <a:p>
            <a:pPr marL="500158" lvl="1" indent="-250079">
              <a:lnSpc>
                <a:spcPts val="3405"/>
              </a:lnSpc>
              <a:spcBef>
                <a:spcPct val="0"/>
              </a:spcBef>
              <a:buFont typeface="Arial"/>
              <a:buChar char="•"/>
            </a:pPr>
            <a:r>
              <a:rPr lang="en-US" sz="2800" u="none" strike="noStrike" dirty="0">
                <a:solidFill>
                  <a:srgbClr val="FFFFFF"/>
                </a:solidFill>
                <a:latin typeface="Canva Sans 1 Bold"/>
              </a:rPr>
              <a:t> </a:t>
            </a:r>
            <a:r>
              <a:rPr lang="en-US" sz="2800" b="1" dirty="0">
                <a:solidFill>
                  <a:schemeClr val="bg1"/>
                </a:solidFill>
                <a:latin typeface="Arial" panose="020B0604020202020204" pitchFamily="34" charset="0"/>
                <a:cs typeface="Arial" panose="020B0604020202020204" pitchFamily="34" charset="0"/>
              </a:rPr>
              <a:t>Predictive Analytics:</a:t>
            </a:r>
            <a:r>
              <a:rPr lang="en-US" sz="2800" dirty="0">
                <a:solidFill>
                  <a:schemeClr val="bg1"/>
                </a:solidFill>
                <a:latin typeface="Arial" panose="020B0604020202020204" pitchFamily="34" charset="0"/>
                <a:cs typeface="Arial" panose="020B0604020202020204" pitchFamily="34" charset="0"/>
              </a:rPr>
              <a:t> </a:t>
            </a:r>
            <a:r>
              <a:rPr lang="en-US" sz="2400" dirty="0">
                <a:solidFill>
                  <a:schemeClr val="bg1"/>
                </a:solidFill>
                <a:latin typeface="Arial" panose="020B0604020202020204" pitchFamily="34" charset="0"/>
                <a:cs typeface="Arial" panose="020B0604020202020204" pitchFamily="34" charset="0"/>
              </a:rPr>
              <a:t>Advanced monitoring tools can analyze historical data and provide predictions about future memory consumption trends. This helps in optimizing resource provisioning and avoiding resource shortages.</a:t>
            </a:r>
            <a:endParaRPr lang="en-IN" sz="2400" dirty="0">
              <a:solidFill>
                <a:schemeClr val="bg1"/>
              </a:solidFill>
              <a:latin typeface="Arial" panose="020B0604020202020204" pitchFamily="34" charset="0"/>
              <a:cs typeface="Arial" panose="020B0604020202020204" pitchFamily="34" charset="0"/>
            </a:endParaRPr>
          </a:p>
          <a:p>
            <a:pPr marL="250079" lvl="1">
              <a:lnSpc>
                <a:spcPts val="3405"/>
              </a:lnSpc>
              <a:spcBef>
                <a:spcPct val="0"/>
              </a:spcBef>
            </a:pPr>
            <a:endParaRPr lang="en-US" sz="2400" u="none" strike="noStrike" dirty="0">
              <a:solidFill>
                <a:srgbClr val="FFFFFF"/>
              </a:solidFill>
              <a:latin typeface="Canva Sans 1 Bold"/>
            </a:endParaRPr>
          </a:p>
        </p:txBody>
      </p:sp>
      <p:sp>
        <p:nvSpPr>
          <p:cNvPr id="10" name="TextBox 10"/>
          <p:cNvSpPr txBox="1"/>
          <p:nvPr/>
        </p:nvSpPr>
        <p:spPr>
          <a:xfrm>
            <a:off x="4198388" y="1004112"/>
            <a:ext cx="12788932" cy="1504590"/>
          </a:xfrm>
          <a:prstGeom prst="rect">
            <a:avLst/>
          </a:prstGeom>
        </p:spPr>
        <p:txBody>
          <a:bodyPr lIns="0" tIns="0" rIns="0" bIns="0" rtlCol="0" anchor="t">
            <a:spAutoFit/>
          </a:bodyPr>
          <a:lstStyle/>
          <a:p>
            <a:pPr algn="ctr">
              <a:lnSpc>
                <a:spcPts val="5771"/>
              </a:lnSpc>
            </a:pPr>
            <a:r>
              <a:rPr lang="en-US" sz="4182" u="sng" spc="409" dirty="0">
                <a:solidFill>
                  <a:srgbClr val="FFFFFF"/>
                </a:solidFill>
                <a:latin typeface="Arial Bold"/>
              </a:rPr>
              <a:t> TOOL TO CAPTURE DYNAMIC MEMORY CONSUMPTION:</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338182"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888" b="-8888"/>
            </a:stretch>
          </a:blipFill>
        </p:spPr>
        <p:txBody>
          <a:bodyPr/>
          <a:lstStyle/>
          <a:p>
            <a:endParaRPr lang="en-IN"/>
          </a:p>
        </p:txBody>
      </p:sp>
      <p:sp>
        <p:nvSpPr>
          <p:cNvPr id="3" name="TextBox 3"/>
          <p:cNvSpPr txBox="1"/>
          <p:nvPr/>
        </p:nvSpPr>
        <p:spPr>
          <a:xfrm>
            <a:off x="2799716" y="876300"/>
            <a:ext cx="12788932" cy="1504590"/>
          </a:xfrm>
          <a:prstGeom prst="rect">
            <a:avLst/>
          </a:prstGeom>
        </p:spPr>
        <p:txBody>
          <a:bodyPr lIns="0" tIns="0" rIns="0" bIns="0" rtlCol="0" anchor="t">
            <a:spAutoFit/>
          </a:bodyPr>
          <a:lstStyle/>
          <a:p>
            <a:pPr algn="ctr">
              <a:lnSpc>
                <a:spcPts val="5771"/>
              </a:lnSpc>
            </a:pPr>
            <a:r>
              <a:rPr lang="en-US" sz="4182" u="sng" spc="409" dirty="0">
                <a:solidFill>
                  <a:srgbClr val="FFFFFF"/>
                </a:solidFill>
                <a:latin typeface="Arial Bold"/>
              </a:rPr>
              <a:t> TOOL TO CAPTURE DYNAMIC MEMORY CONSUMPTION:</a:t>
            </a:r>
          </a:p>
        </p:txBody>
      </p:sp>
      <p:sp>
        <p:nvSpPr>
          <p:cNvPr id="4" name="TextBox 4"/>
          <p:cNvSpPr txBox="1"/>
          <p:nvPr/>
        </p:nvSpPr>
        <p:spPr>
          <a:xfrm>
            <a:off x="1258458" y="2275712"/>
            <a:ext cx="15771084" cy="2750753"/>
          </a:xfrm>
          <a:prstGeom prst="rect">
            <a:avLst/>
          </a:prstGeom>
        </p:spPr>
        <p:txBody>
          <a:bodyPr lIns="0" tIns="0" rIns="0" bIns="0" rtlCol="0" anchor="t">
            <a:spAutoFit/>
          </a:bodyPr>
          <a:lstStyle/>
          <a:p>
            <a:pPr>
              <a:lnSpc>
                <a:spcPct val="200000"/>
              </a:lnSpc>
            </a:pPr>
            <a:r>
              <a:rPr lang="en-US" sz="3760" spc="120" dirty="0">
                <a:solidFill>
                  <a:srgbClr val="FFFFFF"/>
                </a:solidFill>
                <a:latin typeface="Open Sauce Bold"/>
              </a:rPr>
              <a:t>Functionality:</a:t>
            </a:r>
          </a:p>
          <a:p>
            <a:pPr>
              <a:lnSpc>
                <a:spcPct val="150000"/>
              </a:lnSpc>
            </a:pPr>
            <a:r>
              <a:rPr lang="en-US" sz="2400" dirty="0">
                <a:solidFill>
                  <a:schemeClr val="bg1"/>
                </a:solidFill>
                <a:latin typeface="Arial" panose="020B0604020202020204" pitchFamily="34" charset="0"/>
                <a:cs typeface="Arial" panose="020B0604020202020204" pitchFamily="34" charset="0"/>
              </a:rPr>
              <a:t>Real-time data update module focused on monitoring memory usage of a specific application. This module continuously tracks and displays the memory consumption of the chosen application, updating the information at regular intervals.</a:t>
            </a:r>
            <a:endParaRPr lang="en-US" sz="2400" spc="78" dirty="0">
              <a:solidFill>
                <a:schemeClr val="bg1"/>
              </a:solidFill>
              <a:latin typeface="Arial" panose="020B0604020202020204" pitchFamily="34" charset="0"/>
              <a:cs typeface="Arial" panose="020B0604020202020204" pitchFamily="34" charset="0"/>
            </a:endParaRPr>
          </a:p>
        </p:txBody>
      </p:sp>
      <p:sp>
        <p:nvSpPr>
          <p:cNvPr id="5" name="TextBox 5"/>
          <p:cNvSpPr txBox="1"/>
          <p:nvPr/>
        </p:nvSpPr>
        <p:spPr>
          <a:xfrm>
            <a:off x="1130697" y="5236948"/>
            <a:ext cx="3190561" cy="695447"/>
          </a:xfrm>
          <a:prstGeom prst="rect">
            <a:avLst/>
          </a:prstGeom>
        </p:spPr>
        <p:txBody>
          <a:bodyPr wrap="square" lIns="0" tIns="0" rIns="0" bIns="0" rtlCol="0" anchor="t">
            <a:spAutoFit/>
          </a:bodyPr>
          <a:lstStyle/>
          <a:p>
            <a:pPr algn="ctr">
              <a:lnSpc>
                <a:spcPts val="5818"/>
              </a:lnSpc>
            </a:pPr>
            <a:r>
              <a:rPr lang="en-US" sz="4156" dirty="0">
                <a:solidFill>
                  <a:srgbClr val="FFFFFF"/>
                </a:solidFill>
                <a:latin typeface="Canva Sans 1 Bold"/>
              </a:rPr>
              <a:t>Tools Used:</a:t>
            </a:r>
          </a:p>
        </p:txBody>
      </p:sp>
      <p:sp>
        <p:nvSpPr>
          <p:cNvPr id="6" name="TextBox 6"/>
          <p:cNvSpPr txBox="1"/>
          <p:nvPr/>
        </p:nvSpPr>
        <p:spPr>
          <a:xfrm>
            <a:off x="577057" y="5908900"/>
            <a:ext cx="3744201" cy="580390"/>
          </a:xfrm>
          <a:prstGeom prst="rect">
            <a:avLst/>
          </a:prstGeom>
        </p:spPr>
        <p:txBody>
          <a:bodyPr lIns="0" tIns="0" rIns="0" bIns="0" rtlCol="0" anchor="t">
            <a:spAutoFit/>
          </a:bodyPr>
          <a:lstStyle/>
          <a:p>
            <a:pPr marL="367029" lvl="1" algn="ctr">
              <a:lnSpc>
                <a:spcPts val="4759"/>
              </a:lnSpc>
            </a:pPr>
            <a:r>
              <a:rPr lang="en-US" sz="3399" dirty="0">
                <a:solidFill>
                  <a:srgbClr val="FFFFFF"/>
                </a:solidFill>
                <a:latin typeface="Canva Sans 1"/>
              </a:rPr>
              <a:t>1. psutil library:</a:t>
            </a:r>
          </a:p>
        </p:txBody>
      </p:sp>
      <p:sp>
        <p:nvSpPr>
          <p:cNvPr id="7" name="TextBox 7"/>
          <p:cNvSpPr txBox="1"/>
          <p:nvPr/>
        </p:nvSpPr>
        <p:spPr>
          <a:xfrm>
            <a:off x="4671816" y="6000975"/>
            <a:ext cx="12413955" cy="976630"/>
          </a:xfrm>
          <a:prstGeom prst="rect">
            <a:avLst/>
          </a:prstGeom>
        </p:spPr>
        <p:txBody>
          <a:bodyPr lIns="0" tIns="0" rIns="0" bIns="0" rtlCol="0" anchor="t">
            <a:spAutoFit/>
          </a:bodyPr>
          <a:lstStyle/>
          <a:p>
            <a:pPr>
              <a:lnSpc>
                <a:spcPts val="3920"/>
              </a:lnSpc>
            </a:pPr>
            <a:r>
              <a:rPr lang="en-US" sz="2400" dirty="0">
                <a:solidFill>
                  <a:srgbClr val="FFFFFF"/>
                </a:solidFill>
                <a:latin typeface="Canva Sans 1"/>
              </a:rPr>
              <a:t>used to access memory-related information and monitor memory usage of specific applications.</a:t>
            </a:r>
          </a:p>
        </p:txBody>
      </p:sp>
      <p:sp>
        <p:nvSpPr>
          <p:cNvPr id="8" name="TextBox 8"/>
          <p:cNvSpPr txBox="1"/>
          <p:nvPr/>
        </p:nvSpPr>
        <p:spPr>
          <a:xfrm>
            <a:off x="752335" y="6995449"/>
            <a:ext cx="3744201" cy="580390"/>
          </a:xfrm>
          <a:prstGeom prst="rect">
            <a:avLst/>
          </a:prstGeom>
        </p:spPr>
        <p:txBody>
          <a:bodyPr lIns="0" tIns="0" rIns="0" bIns="0" rtlCol="0" anchor="t">
            <a:spAutoFit/>
          </a:bodyPr>
          <a:lstStyle/>
          <a:p>
            <a:pPr algn="ctr">
              <a:lnSpc>
                <a:spcPts val="4759"/>
              </a:lnSpc>
            </a:pPr>
            <a:r>
              <a:rPr lang="en-US" sz="3399" dirty="0">
                <a:solidFill>
                  <a:srgbClr val="FFFFFF"/>
                </a:solidFill>
                <a:latin typeface="Canva Sans 1"/>
              </a:rPr>
              <a:t>2. time module:</a:t>
            </a:r>
          </a:p>
        </p:txBody>
      </p:sp>
      <p:sp>
        <p:nvSpPr>
          <p:cNvPr id="9" name="TextBox 9"/>
          <p:cNvSpPr txBox="1"/>
          <p:nvPr/>
        </p:nvSpPr>
        <p:spPr>
          <a:xfrm>
            <a:off x="4671815" y="7095346"/>
            <a:ext cx="12413955" cy="976630"/>
          </a:xfrm>
          <a:prstGeom prst="rect">
            <a:avLst/>
          </a:prstGeom>
        </p:spPr>
        <p:txBody>
          <a:bodyPr lIns="0" tIns="0" rIns="0" bIns="0" rtlCol="0" anchor="t">
            <a:spAutoFit/>
          </a:bodyPr>
          <a:lstStyle/>
          <a:p>
            <a:pPr>
              <a:lnSpc>
                <a:spcPts val="3920"/>
              </a:lnSpc>
            </a:pPr>
            <a:r>
              <a:rPr lang="en-US" sz="2400" dirty="0">
                <a:solidFill>
                  <a:srgbClr val="FFFFFF"/>
                </a:solidFill>
                <a:latin typeface="Canva Sans 1"/>
              </a:rPr>
              <a:t>It allows you to work with time intervals, sleep for specific durations, and measure time intervals between events</a:t>
            </a:r>
          </a:p>
        </p:txBody>
      </p:sp>
      <p:sp>
        <p:nvSpPr>
          <p:cNvPr id="10" name="TextBox 10"/>
          <p:cNvSpPr txBox="1"/>
          <p:nvPr/>
        </p:nvSpPr>
        <p:spPr>
          <a:xfrm>
            <a:off x="543010" y="8204373"/>
            <a:ext cx="3744201" cy="1180465"/>
          </a:xfrm>
          <a:prstGeom prst="rect">
            <a:avLst/>
          </a:prstGeom>
        </p:spPr>
        <p:txBody>
          <a:bodyPr lIns="0" tIns="0" rIns="0" bIns="0" rtlCol="0" anchor="t">
            <a:spAutoFit/>
          </a:bodyPr>
          <a:lstStyle/>
          <a:p>
            <a:pPr algn="ctr">
              <a:lnSpc>
                <a:spcPts val="4759"/>
              </a:lnSpc>
            </a:pPr>
            <a:r>
              <a:rPr lang="en-US" sz="3399" dirty="0">
                <a:solidFill>
                  <a:srgbClr val="FFFFFF"/>
                </a:solidFill>
                <a:latin typeface="Canva Sans 1"/>
              </a:rPr>
              <a:t> 3. </a:t>
            </a:r>
            <a:r>
              <a:rPr lang="en-US" sz="3399" dirty="0" err="1">
                <a:solidFill>
                  <a:srgbClr val="FFFFFF"/>
                </a:solidFill>
                <a:latin typeface="Canva Sans 1"/>
              </a:rPr>
              <a:t>os</a:t>
            </a:r>
            <a:r>
              <a:rPr lang="en-US" sz="3399" dirty="0">
                <a:solidFill>
                  <a:srgbClr val="FFFFFF"/>
                </a:solidFill>
                <a:latin typeface="Canva Sans 1"/>
              </a:rPr>
              <a:t> module:</a:t>
            </a:r>
          </a:p>
          <a:p>
            <a:pPr algn="ctr">
              <a:lnSpc>
                <a:spcPts val="4759"/>
              </a:lnSpc>
            </a:pPr>
            <a:endParaRPr lang="en-US" sz="3399" dirty="0">
              <a:solidFill>
                <a:srgbClr val="FFFFFF"/>
              </a:solidFill>
              <a:latin typeface="Canva Sans 1"/>
            </a:endParaRPr>
          </a:p>
        </p:txBody>
      </p:sp>
      <p:sp>
        <p:nvSpPr>
          <p:cNvPr id="11" name="TextBox 11"/>
          <p:cNvSpPr txBox="1"/>
          <p:nvPr/>
        </p:nvSpPr>
        <p:spPr>
          <a:xfrm>
            <a:off x="4611645" y="8306291"/>
            <a:ext cx="12413955" cy="976630"/>
          </a:xfrm>
          <a:prstGeom prst="rect">
            <a:avLst/>
          </a:prstGeom>
        </p:spPr>
        <p:txBody>
          <a:bodyPr lIns="0" tIns="0" rIns="0" bIns="0" rtlCol="0" anchor="t">
            <a:spAutoFit/>
          </a:bodyPr>
          <a:lstStyle/>
          <a:p>
            <a:pPr>
              <a:lnSpc>
                <a:spcPts val="3920"/>
              </a:lnSpc>
            </a:pPr>
            <a:r>
              <a:rPr lang="en-US" sz="2400" dirty="0">
                <a:solidFill>
                  <a:srgbClr val="FFFFFF"/>
                </a:solidFill>
                <a:latin typeface="Canva Sans 1"/>
              </a:rPr>
              <a:t>It allows you to execute system-level commands, retrieve environment variables, and perform various system-related tasks. In this code</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anim calcmode="lin" valueType="num">
                                      <p:cBhvr>
                                        <p:cTn id="33" dur="1000" fill="hold"/>
                                        <p:tgtEl>
                                          <p:spTgt spid="6"/>
                                        </p:tgtEl>
                                        <p:attrNameLst>
                                          <p:attrName>ppt_x</p:attrName>
                                        </p:attrNameLst>
                                      </p:cBhvr>
                                      <p:tavLst>
                                        <p:tav tm="0">
                                          <p:val>
                                            <p:strVal val="#ppt_x"/>
                                          </p:val>
                                        </p:tav>
                                        <p:tav tm="100000">
                                          <p:val>
                                            <p:strVal val="#ppt_x"/>
                                          </p:val>
                                        </p:tav>
                                      </p:tavLst>
                                    </p:anim>
                                    <p:anim calcmode="lin" valueType="num">
                                      <p:cBhvr>
                                        <p:cTn id="34" dur="1000" fill="hold"/>
                                        <p:tgtEl>
                                          <p:spTgt spid="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1000"/>
                                        <p:tgtEl>
                                          <p:spTgt spid="5"/>
                                        </p:tgtEl>
                                      </p:cBhvr>
                                    </p:animEffect>
                                    <p:anim calcmode="lin" valueType="num">
                                      <p:cBhvr>
                                        <p:cTn id="38" dur="1000" fill="hold"/>
                                        <p:tgtEl>
                                          <p:spTgt spid="5"/>
                                        </p:tgtEl>
                                        <p:attrNameLst>
                                          <p:attrName>ppt_x</p:attrName>
                                        </p:attrNameLst>
                                      </p:cBhvr>
                                      <p:tavLst>
                                        <p:tav tm="0">
                                          <p:val>
                                            <p:strVal val="#ppt_x"/>
                                          </p:val>
                                        </p:tav>
                                        <p:tav tm="100000">
                                          <p:val>
                                            <p:strVal val="#ppt_x"/>
                                          </p:val>
                                        </p:tav>
                                      </p:tavLst>
                                    </p:anim>
                                    <p:anim calcmode="lin" valueType="num">
                                      <p:cBhvr>
                                        <p:cTn id="39" dur="1000" fill="hold"/>
                                        <p:tgtEl>
                                          <p:spTgt spid="5"/>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1000"/>
                                        <p:tgtEl>
                                          <p:spTgt spid="4"/>
                                        </p:tgtEl>
                                      </p:cBhvr>
                                    </p:animEffect>
                                    <p:anim calcmode="lin" valueType="num">
                                      <p:cBhvr>
                                        <p:cTn id="43" dur="1000" fill="hold"/>
                                        <p:tgtEl>
                                          <p:spTgt spid="4"/>
                                        </p:tgtEl>
                                        <p:attrNameLst>
                                          <p:attrName>ppt_x</p:attrName>
                                        </p:attrNameLst>
                                      </p:cBhvr>
                                      <p:tavLst>
                                        <p:tav tm="0">
                                          <p:val>
                                            <p:strVal val="#ppt_x"/>
                                          </p:val>
                                        </p:tav>
                                        <p:tav tm="100000">
                                          <p:val>
                                            <p:strVal val="#ppt_x"/>
                                          </p:val>
                                        </p:tav>
                                      </p:tavLst>
                                    </p:anim>
                                    <p:anim calcmode="lin" valueType="num">
                                      <p:cBhvr>
                                        <p:cTn id="4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888" b="-8888"/>
            </a:stretch>
          </a:blipFill>
        </p:spPr>
        <p:txBody>
          <a:bodyPr/>
          <a:lstStyle/>
          <a:p>
            <a:endParaRPr lang="en-IN"/>
          </a:p>
        </p:txBody>
      </p:sp>
      <p:sp>
        <p:nvSpPr>
          <p:cNvPr id="3" name="TextBox 3"/>
          <p:cNvSpPr txBox="1"/>
          <p:nvPr/>
        </p:nvSpPr>
        <p:spPr>
          <a:xfrm>
            <a:off x="1222899" y="964685"/>
            <a:ext cx="2095176" cy="769238"/>
          </a:xfrm>
          <a:prstGeom prst="rect">
            <a:avLst/>
          </a:prstGeom>
        </p:spPr>
        <p:txBody>
          <a:bodyPr lIns="0" tIns="0" rIns="0" bIns="0" rtlCol="0" anchor="t">
            <a:spAutoFit/>
          </a:bodyPr>
          <a:lstStyle/>
          <a:p>
            <a:pPr algn="ctr">
              <a:lnSpc>
                <a:spcPts val="5900"/>
              </a:lnSpc>
            </a:pPr>
            <a:r>
              <a:rPr lang="en-US" sz="5363" spc="171">
                <a:solidFill>
                  <a:srgbClr val="FFFFFF"/>
                </a:solidFill>
                <a:latin typeface="Open Sauce Medium"/>
              </a:rPr>
              <a:t>03</a:t>
            </a:r>
          </a:p>
        </p:txBody>
      </p:sp>
      <p:sp>
        <p:nvSpPr>
          <p:cNvPr id="4" name="TextBox 4"/>
          <p:cNvSpPr txBox="1"/>
          <p:nvPr/>
        </p:nvSpPr>
        <p:spPr>
          <a:xfrm>
            <a:off x="1320245" y="1966591"/>
            <a:ext cx="1939373" cy="735411"/>
          </a:xfrm>
          <a:prstGeom prst="rect">
            <a:avLst/>
          </a:prstGeom>
        </p:spPr>
        <p:txBody>
          <a:bodyPr lIns="0" tIns="0" rIns="0" bIns="0" rtlCol="0" anchor="t">
            <a:spAutoFit/>
          </a:bodyPr>
          <a:lstStyle/>
          <a:p>
            <a:pPr algn="ctr">
              <a:lnSpc>
                <a:spcPts val="2990"/>
              </a:lnSpc>
            </a:pPr>
            <a:r>
              <a:rPr lang="en-US" sz="2034">
                <a:solidFill>
                  <a:srgbClr val="FFFFFF"/>
                </a:solidFill>
                <a:latin typeface="Open Sauce Light"/>
              </a:rPr>
              <a:t>Description and algorithm</a:t>
            </a:r>
          </a:p>
        </p:txBody>
      </p:sp>
      <p:sp>
        <p:nvSpPr>
          <p:cNvPr id="5" name="Freeform 5"/>
          <p:cNvSpPr/>
          <p:nvPr/>
        </p:nvSpPr>
        <p:spPr>
          <a:xfrm>
            <a:off x="1028700" y="699219"/>
            <a:ext cx="2483574" cy="2987759"/>
          </a:xfrm>
          <a:custGeom>
            <a:avLst/>
            <a:gdLst/>
            <a:ahLst/>
            <a:cxnLst/>
            <a:rect l="l" t="t" r="r" b="b"/>
            <a:pathLst>
              <a:path w="2483574" h="2987759">
                <a:moveTo>
                  <a:pt x="0" y="0"/>
                </a:moveTo>
                <a:lnTo>
                  <a:pt x="2483574" y="0"/>
                </a:lnTo>
                <a:lnTo>
                  <a:pt x="2483574" y="2987758"/>
                </a:lnTo>
                <a:lnTo>
                  <a:pt x="0" y="2987758"/>
                </a:lnTo>
                <a:lnTo>
                  <a:pt x="0" y="0"/>
                </a:lnTo>
                <a:close/>
              </a:path>
            </a:pathLst>
          </a:custGeom>
          <a:blipFill>
            <a:blip r:embed="rId3"/>
            <a:stretch>
              <a:fillRect/>
            </a:stretch>
          </a:blipFill>
        </p:spPr>
        <p:txBody>
          <a:bodyPr/>
          <a:lstStyle/>
          <a:p>
            <a:endParaRPr lang="en-IN"/>
          </a:p>
        </p:txBody>
      </p:sp>
      <p:sp>
        <p:nvSpPr>
          <p:cNvPr id="6" name="TextBox 6"/>
          <p:cNvSpPr txBox="1"/>
          <p:nvPr/>
        </p:nvSpPr>
        <p:spPr>
          <a:xfrm>
            <a:off x="4600570" y="658486"/>
            <a:ext cx="3674787" cy="818024"/>
          </a:xfrm>
          <a:prstGeom prst="rect">
            <a:avLst/>
          </a:prstGeom>
        </p:spPr>
        <p:txBody>
          <a:bodyPr lIns="0" tIns="0" rIns="0" bIns="0" rtlCol="0" anchor="t">
            <a:spAutoFit/>
          </a:bodyPr>
          <a:lstStyle/>
          <a:p>
            <a:pPr algn="ctr">
              <a:lnSpc>
                <a:spcPts val="6732"/>
              </a:lnSpc>
            </a:pPr>
            <a:r>
              <a:rPr lang="en-US" sz="4808">
                <a:solidFill>
                  <a:srgbClr val="FFFFFF"/>
                </a:solidFill>
                <a:latin typeface="Canva Sans 1 Bold"/>
              </a:rPr>
              <a:t>Description:</a:t>
            </a:r>
          </a:p>
        </p:txBody>
      </p:sp>
      <p:sp>
        <p:nvSpPr>
          <p:cNvPr id="7" name="TextBox 7"/>
          <p:cNvSpPr txBox="1"/>
          <p:nvPr/>
        </p:nvSpPr>
        <p:spPr>
          <a:xfrm>
            <a:off x="4053222" y="1566859"/>
            <a:ext cx="13206078" cy="1717363"/>
          </a:xfrm>
          <a:prstGeom prst="rect">
            <a:avLst/>
          </a:prstGeom>
        </p:spPr>
        <p:txBody>
          <a:bodyPr lIns="0" tIns="0" rIns="0" bIns="0" rtlCol="0" anchor="t">
            <a:spAutoFit/>
          </a:bodyPr>
          <a:lstStyle/>
          <a:p>
            <a:pPr marL="532718" lvl="1" indent="-266359">
              <a:lnSpc>
                <a:spcPts val="3454"/>
              </a:lnSpc>
              <a:buFont typeface="Arial"/>
              <a:buChar char="•"/>
            </a:pPr>
            <a:r>
              <a:rPr lang="en-US" sz="2467" dirty="0">
                <a:solidFill>
                  <a:srgbClr val="FFFFFF"/>
                </a:solidFill>
                <a:latin typeface="Canva Sans 1"/>
              </a:rPr>
              <a:t> The program provides a simple command-line dashboard to display memory information, monitor memory usage of specific applications, and stop applications based on user input. It uses the psutil library to gather process and memory information from the system.</a:t>
            </a:r>
          </a:p>
        </p:txBody>
      </p:sp>
      <p:sp>
        <p:nvSpPr>
          <p:cNvPr id="8" name="TextBox 8"/>
          <p:cNvSpPr txBox="1"/>
          <p:nvPr/>
        </p:nvSpPr>
        <p:spPr>
          <a:xfrm>
            <a:off x="2286000" y="3986885"/>
            <a:ext cx="3148905" cy="803490"/>
          </a:xfrm>
          <a:prstGeom prst="rect">
            <a:avLst/>
          </a:prstGeom>
        </p:spPr>
        <p:txBody>
          <a:bodyPr wrap="square" lIns="0" tIns="0" rIns="0" bIns="0" rtlCol="0" anchor="t">
            <a:spAutoFit/>
          </a:bodyPr>
          <a:lstStyle/>
          <a:p>
            <a:pPr algn="ctr">
              <a:lnSpc>
                <a:spcPts val="6727"/>
              </a:lnSpc>
            </a:pPr>
            <a:r>
              <a:rPr lang="en-US" sz="4805" dirty="0">
                <a:solidFill>
                  <a:srgbClr val="FFFFFF"/>
                </a:solidFill>
                <a:latin typeface="Canva Sans 1 Bold"/>
              </a:rPr>
              <a:t>Algorithm:</a:t>
            </a:r>
          </a:p>
        </p:txBody>
      </p:sp>
      <p:sp>
        <p:nvSpPr>
          <p:cNvPr id="9" name="TextBox 9"/>
          <p:cNvSpPr txBox="1"/>
          <p:nvPr/>
        </p:nvSpPr>
        <p:spPr>
          <a:xfrm>
            <a:off x="2318716" y="4978889"/>
            <a:ext cx="14510085" cy="5194499"/>
          </a:xfrm>
          <a:prstGeom prst="rect">
            <a:avLst/>
          </a:prstGeom>
        </p:spPr>
        <p:txBody>
          <a:bodyPr wrap="square" lIns="0" tIns="0" rIns="0" bIns="0" rtlCol="0" anchor="t">
            <a:spAutoFit/>
          </a:bodyPr>
          <a:lstStyle/>
          <a:p>
            <a:pPr marL="503967" lvl="1" indent="-251984" algn="just">
              <a:lnSpc>
                <a:spcPts val="3641"/>
              </a:lnSpc>
              <a:buFont typeface="Arial"/>
              <a:buChar char="•"/>
            </a:pPr>
            <a:r>
              <a:rPr lang="en-US" sz="2400" dirty="0">
                <a:solidFill>
                  <a:srgbClr val="FFFFFF"/>
                </a:solidFill>
                <a:latin typeface="Canva Sans 1"/>
              </a:rPr>
              <a:t>Display a dashboard with the following options:</a:t>
            </a:r>
          </a:p>
          <a:p>
            <a:pPr marL="1007935" lvl="2" indent="-335978" algn="just">
              <a:lnSpc>
                <a:spcPts val="3641"/>
              </a:lnSpc>
              <a:buFont typeface="Arial"/>
              <a:buChar char="⚬"/>
            </a:pPr>
            <a:r>
              <a:rPr lang="en-US" sz="2400" dirty="0">
                <a:solidFill>
                  <a:srgbClr val="FFFFFF"/>
                </a:solidFill>
                <a:latin typeface="Canva Sans 1"/>
              </a:rPr>
              <a:t>Display memory information</a:t>
            </a:r>
          </a:p>
          <a:p>
            <a:pPr marL="1007935" lvl="2" indent="-335978" algn="just">
              <a:lnSpc>
                <a:spcPts val="3641"/>
              </a:lnSpc>
              <a:buFont typeface="Arial"/>
              <a:buChar char="⚬"/>
            </a:pPr>
            <a:r>
              <a:rPr lang="en-US" sz="2400" dirty="0">
                <a:solidFill>
                  <a:srgbClr val="FFFFFF"/>
                </a:solidFill>
                <a:latin typeface="Canva Sans 1"/>
              </a:rPr>
              <a:t>Monitor memory usage of a specific application</a:t>
            </a:r>
          </a:p>
          <a:p>
            <a:pPr marL="1007935" lvl="2" indent="-335978" algn="just">
              <a:lnSpc>
                <a:spcPts val="3641"/>
              </a:lnSpc>
              <a:buFont typeface="Arial"/>
              <a:buChar char="⚬"/>
            </a:pPr>
            <a:r>
              <a:rPr lang="en-US" sz="2400" dirty="0">
                <a:solidFill>
                  <a:srgbClr val="FFFFFF"/>
                </a:solidFill>
                <a:latin typeface="Canva Sans 1"/>
              </a:rPr>
              <a:t>Stop a specific application</a:t>
            </a:r>
          </a:p>
          <a:p>
            <a:pPr marL="1007935" lvl="2" indent="-335978" algn="just">
              <a:lnSpc>
                <a:spcPts val="3641"/>
              </a:lnSpc>
              <a:buFont typeface="Arial"/>
              <a:buChar char="⚬"/>
            </a:pPr>
            <a:r>
              <a:rPr lang="en-US" sz="2400" dirty="0">
                <a:solidFill>
                  <a:srgbClr val="FFFFFF"/>
                </a:solidFill>
                <a:latin typeface="Canva Sans 1"/>
              </a:rPr>
              <a:t>Exit</a:t>
            </a:r>
          </a:p>
          <a:p>
            <a:pPr marL="503967" lvl="1" indent="-251984" algn="just">
              <a:lnSpc>
                <a:spcPct val="150000"/>
              </a:lnSpc>
              <a:buFont typeface="Arial"/>
              <a:buChar char="•"/>
            </a:pPr>
            <a:r>
              <a:rPr lang="en-US" sz="2400" dirty="0">
                <a:solidFill>
                  <a:srgbClr val="FFFFFF"/>
                </a:solidFill>
                <a:latin typeface="Canva Sans 1"/>
              </a:rPr>
              <a:t>Get the user's choice from the dashboard.</a:t>
            </a:r>
          </a:p>
          <a:p>
            <a:pPr marL="503967" lvl="1" indent="-251984" algn="just">
              <a:lnSpc>
                <a:spcPct val="150000"/>
              </a:lnSpc>
              <a:buFont typeface="Arial"/>
              <a:buChar char="•"/>
            </a:pPr>
            <a:r>
              <a:rPr lang="en-US" sz="2400" dirty="0">
                <a:solidFill>
                  <a:srgbClr val="FFFFFF"/>
                </a:solidFill>
                <a:latin typeface="Canva Sans 1"/>
              </a:rPr>
              <a:t>If the user chooses to display memory information, then do the following:</a:t>
            </a:r>
          </a:p>
          <a:p>
            <a:pPr marL="1007935" lvl="2" indent="-335978" algn="just">
              <a:lnSpc>
                <a:spcPts val="3641"/>
              </a:lnSpc>
              <a:buFont typeface="Arial"/>
              <a:buChar char="⚬"/>
            </a:pPr>
            <a:r>
              <a:rPr lang="en-US" sz="2400" dirty="0">
                <a:solidFill>
                  <a:srgbClr val="FFFFFF"/>
                </a:solidFill>
                <a:latin typeface="Canva Sans 1"/>
              </a:rPr>
              <a:t>Get the total memory, available memory, used memory, and memory usage percentage from the operating system.</a:t>
            </a:r>
          </a:p>
          <a:p>
            <a:pPr marL="1007935" lvl="2" indent="-335978" algn="just">
              <a:lnSpc>
                <a:spcPts val="3641"/>
              </a:lnSpc>
              <a:buFont typeface="Arial"/>
              <a:buChar char="⚬"/>
            </a:pPr>
            <a:r>
              <a:rPr lang="en-US" sz="2400" dirty="0">
                <a:solidFill>
                  <a:srgbClr val="FFFFFF"/>
                </a:solidFill>
                <a:latin typeface="Canva Sans 1"/>
              </a:rPr>
              <a:t>Display the memory information to the user.</a:t>
            </a:r>
          </a:p>
          <a:p>
            <a:pPr algn="just">
              <a:lnSpc>
                <a:spcPts val="3641"/>
              </a:lnSpc>
            </a:pPr>
            <a:endParaRPr lang="en-US" sz="2334" dirty="0">
              <a:solidFill>
                <a:srgbClr val="FFFFFF"/>
              </a:solidFill>
              <a:latin typeface="Canva Sans 1"/>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888" b="-8888"/>
            </a:stretch>
          </a:blipFill>
        </p:spPr>
        <p:txBody>
          <a:bodyPr/>
          <a:lstStyle/>
          <a:p>
            <a:endParaRPr lang="en-IN"/>
          </a:p>
        </p:txBody>
      </p:sp>
      <p:sp>
        <p:nvSpPr>
          <p:cNvPr id="3" name="TextBox 3"/>
          <p:cNvSpPr txBox="1"/>
          <p:nvPr/>
        </p:nvSpPr>
        <p:spPr>
          <a:xfrm>
            <a:off x="1694028" y="952500"/>
            <a:ext cx="14899943" cy="8632699"/>
          </a:xfrm>
          <a:prstGeom prst="rect">
            <a:avLst/>
          </a:prstGeom>
        </p:spPr>
        <p:txBody>
          <a:bodyPr lIns="0" tIns="0" rIns="0" bIns="0" rtlCol="0" anchor="t">
            <a:spAutoFit/>
          </a:bodyPr>
          <a:lstStyle/>
          <a:p>
            <a:pPr>
              <a:lnSpc>
                <a:spcPts val="3841"/>
              </a:lnSpc>
            </a:pPr>
            <a:r>
              <a:rPr lang="en-US" sz="2544" dirty="0">
                <a:solidFill>
                  <a:srgbClr val="FFFFFF"/>
                </a:solidFill>
                <a:latin typeface="Canva Sans 1"/>
              </a:rPr>
              <a:t>4. If the user chooses to monitor memory usage of a specific application, then do the following:</a:t>
            </a:r>
          </a:p>
          <a:p>
            <a:pPr marL="1098509" lvl="2" indent="-366170">
              <a:lnSpc>
                <a:spcPts val="3841"/>
              </a:lnSpc>
              <a:buFont typeface="Arial"/>
              <a:buChar char="⚬"/>
            </a:pPr>
            <a:r>
              <a:rPr lang="en-US" sz="2544" dirty="0">
                <a:solidFill>
                  <a:srgbClr val="FFFFFF"/>
                </a:solidFill>
                <a:latin typeface="Canva Sans 1"/>
              </a:rPr>
              <a:t>Get the name of the application from the user.</a:t>
            </a:r>
          </a:p>
          <a:p>
            <a:pPr marL="1098509" lvl="2" indent="-366170">
              <a:lnSpc>
                <a:spcPts val="3841"/>
              </a:lnSpc>
              <a:buFont typeface="Arial"/>
              <a:buChar char="⚬"/>
            </a:pPr>
            <a:r>
              <a:rPr lang="en-US" sz="2544" dirty="0">
                <a:solidFill>
                  <a:srgbClr val="FFFFFF"/>
                </a:solidFill>
                <a:latin typeface="Canva Sans 1"/>
              </a:rPr>
              <a:t>Get the list of all running processes from the operating system.</a:t>
            </a:r>
          </a:p>
          <a:p>
            <a:pPr marL="1098509" lvl="2" indent="-366170">
              <a:lnSpc>
                <a:spcPts val="3841"/>
              </a:lnSpc>
              <a:buFont typeface="Arial"/>
              <a:buChar char="⚬"/>
            </a:pPr>
            <a:r>
              <a:rPr lang="en-US" sz="2544" dirty="0">
                <a:solidFill>
                  <a:srgbClr val="FFFFFF"/>
                </a:solidFill>
                <a:latin typeface="Canva Sans 1"/>
              </a:rPr>
              <a:t>Find all processes that have the specified application name.</a:t>
            </a:r>
          </a:p>
          <a:p>
            <a:pPr marL="1098509" lvl="2" indent="-366170">
              <a:lnSpc>
                <a:spcPts val="3841"/>
              </a:lnSpc>
              <a:buFont typeface="Arial"/>
              <a:buChar char="⚬"/>
            </a:pPr>
            <a:r>
              <a:rPr lang="en-US" sz="2544" dirty="0">
                <a:solidFill>
                  <a:srgbClr val="FFFFFF"/>
                </a:solidFill>
                <a:latin typeface="Canva Sans 1"/>
              </a:rPr>
              <a:t>Get the total memory usage of all the processes that have the specified application name.</a:t>
            </a:r>
          </a:p>
          <a:p>
            <a:pPr marL="1098509" lvl="2" indent="-366170">
              <a:lnSpc>
                <a:spcPts val="3841"/>
              </a:lnSpc>
              <a:buFont typeface="Arial"/>
              <a:buChar char="⚬"/>
            </a:pPr>
            <a:r>
              <a:rPr lang="en-US" sz="2544" dirty="0">
                <a:solidFill>
                  <a:srgbClr val="FFFFFF"/>
                </a:solidFill>
                <a:latin typeface="Canva Sans 1"/>
              </a:rPr>
              <a:t>Display the memory usage of the application to the user.</a:t>
            </a:r>
          </a:p>
          <a:p>
            <a:pPr>
              <a:lnSpc>
                <a:spcPts val="3841"/>
              </a:lnSpc>
            </a:pPr>
            <a:endParaRPr lang="en-US" sz="2544" dirty="0">
              <a:solidFill>
                <a:srgbClr val="FFFFFF"/>
              </a:solidFill>
              <a:latin typeface="Canva Sans 1"/>
            </a:endParaRPr>
          </a:p>
          <a:p>
            <a:pPr>
              <a:lnSpc>
                <a:spcPts val="3841"/>
              </a:lnSpc>
            </a:pPr>
            <a:r>
              <a:rPr lang="en-US" sz="2544" dirty="0">
                <a:solidFill>
                  <a:srgbClr val="FFFFFF"/>
                </a:solidFill>
                <a:latin typeface="Canva Sans 1"/>
              </a:rPr>
              <a:t>5. If the user chooses to stop a specific application, then do the following:</a:t>
            </a:r>
          </a:p>
          <a:p>
            <a:pPr marL="1098509" lvl="2" indent="-366170">
              <a:lnSpc>
                <a:spcPts val="3841"/>
              </a:lnSpc>
              <a:buFont typeface="Arial"/>
              <a:buChar char="⚬"/>
            </a:pPr>
            <a:r>
              <a:rPr lang="en-US" sz="2544" dirty="0">
                <a:solidFill>
                  <a:srgbClr val="FFFFFF"/>
                </a:solidFill>
                <a:latin typeface="Canva Sans 1"/>
              </a:rPr>
              <a:t>Get the name of the application from the user.</a:t>
            </a:r>
          </a:p>
          <a:p>
            <a:pPr marL="1098509" lvl="2" indent="-366170">
              <a:lnSpc>
                <a:spcPts val="3841"/>
              </a:lnSpc>
              <a:buFont typeface="Arial"/>
              <a:buChar char="⚬"/>
            </a:pPr>
            <a:r>
              <a:rPr lang="en-US" sz="2544" dirty="0">
                <a:solidFill>
                  <a:srgbClr val="FFFFFF"/>
                </a:solidFill>
                <a:latin typeface="Canva Sans 1"/>
              </a:rPr>
              <a:t>Get the list of all running processes from the operating system.</a:t>
            </a:r>
          </a:p>
          <a:p>
            <a:pPr marL="1098509" lvl="2" indent="-366170">
              <a:lnSpc>
                <a:spcPts val="3841"/>
              </a:lnSpc>
              <a:buFont typeface="Arial"/>
              <a:buChar char="⚬"/>
            </a:pPr>
            <a:r>
              <a:rPr lang="en-US" sz="2544" dirty="0">
                <a:solidFill>
                  <a:srgbClr val="FFFFFF"/>
                </a:solidFill>
                <a:latin typeface="Canva Sans 1"/>
              </a:rPr>
              <a:t>Find the process that has the specified application name.</a:t>
            </a:r>
          </a:p>
          <a:p>
            <a:pPr marL="1098509" lvl="2" indent="-366170">
              <a:lnSpc>
                <a:spcPts val="3841"/>
              </a:lnSpc>
              <a:buFont typeface="Arial"/>
              <a:buChar char="⚬"/>
            </a:pPr>
            <a:r>
              <a:rPr lang="en-US" sz="2544" dirty="0">
                <a:solidFill>
                  <a:srgbClr val="FFFFFF"/>
                </a:solidFill>
                <a:latin typeface="Canva Sans 1"/>
              </a:rPr>
              <a:t>Stop the process.</a:t>
            </a:r>
          </a:p>
          <a:p>
            <a:pPr marL="1098509" lvl="2" indent="-366170">
              <a:lnSpc>
                <a:spcPts val="3841"/>
              </a:lnSpc>
              <a:buFont typeface="Arial"/>
              <a:buChar char="⚬"/>
            </a:pPr>
            <a:r>
              <a:rPr lang="en-US" sz="2544" dirty="0">
                <a:solidFill>
                  <a:srgbClr val="FFFFFF"/>
                </a:solidFill>
                <a:latin typeface="Canva Sans 1"/>
              </a:rPr>
              <a:t>Display a message to the user that the application has been stopped.</a:t>
            </a:r>
          </a:p>
          <a:p>
            <a:pPr>
              <a:lnSpc>
                <a:spcPts val="3841"/>
              </a:lnSpc>
            </a:pPr>
            <a:endParaRPr lang="en-US" sz="2544" dirty="0">
              <a:solidFill>
                <a:srgbClr val="FFFFFF"/>
              </a:solidFill>
              <a:latin typeface="Canva Sans 1"/>
            </a:endParaRPr>
          </a:p>
          <a:p>
            <a:pPr>
              <a:lnSpc>
                <a:spcPts val="3841"/>
              </a:lnSpc>
            </a:pPr>
            <a:r>
              <a:rPr lang="en-US" sz="2544" dirty="0">
                <a:solidFill>
                  <a:srgbClr val="FFFFFF"/>
                </a:solidFill>
                <a:latin typeface="Canva Sans 1"/>
              </a:rPr>
              <a:t>6. If the user chooses to exit, then do the following:</a:t>
            </a:r>
          </a:p>
          <a:p>
            <a:pPr marL="1098509" lvl="2" indent="-366170">
              <a:lnSpc>
                <a:spcPts val="3841"/>
              </a:lnSpc>
              <a:buFont typeface="Arial"/>
              <a:buChar char="⚬"/>
            </a:pPr>
            <a:r>
              <a:rPr lang="en-US" sz="2544" dirty="0">
                <a:solidFill>
                  <a:srgbClr val="FFFFFF"/>
                </a:solidFill>
                <a:latin typeface="Canva Sans 1"/>
              </a:rPr>
              <a:t>Exit the program.</a:t>
            </a:r>
          </a:p>
          <a:p>
            <a:pPr>
              <a:lnSpc>
                <a:spcPts val="3841"/>
              </a:lnSpc>
            </a:pPr>
            <a:endParaRPr lang="en-US" sz="2544" dirty="0">
              <a:solidFill>
                <a:srgbClr val="FFFFFF"/>
              </a:solidFill>
              <a:latin typeface="Canva Sans 1"/>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888" b="-8888"/>
            </a:stretch>
          </a:blipFill>
        </p:spPr>
        <p:txBody>
          <a:bodyPr/>
          <a:lstStyle/>
          <a:p>
            <a:endParaRPr lang="en-IN"/>
          </a:p>
        </p:txBody>
      </p:sp>
      <p:sp>
        <p:nvSpPr>
          <p:cNvPr id="4" name="TextBox 4"/>
          <p:cNvSpPr txBox="1"/>
          <p:nvPr/>
        </p:nvSpPr>
        <p:spPr>
          <a:xfrm>
            <a:off x="1520741" y="1158321"/>
            <a:ext cx="2135837" cy="794615"/>
          </a:xfrm>
          <a:prstGeom prst="rect">
            <a:avLst/>
          </a:prstGeom>
        </p:spPr>
        <p:txBody>
          <a:bodyPr lIns="0" tIns="0" rIns="0" bIns="0" rtlCol="0" anchor="t">
            <a:spAutoFit/>
          </a:bodyPr>
          <a:lstStyle/>
          <a:p>
            <a:pPr algn="ctr">
              <a:lnSpc>
                <a:spcPts val="6014"/>
              </a:lnSpc>
            </a:pPr>
            <a:r>
              <a:rPr lang="en-US" sz="5467" spc="174">
                <a:solidFill>
                  <a:srgbClr val="FFFFFF"/>
                </a:solidFill>
                <a:latin typeface="Open Sauce Medium"/>
              </a:rPr>
              <a:t>04</a:t>
            </a:r>
          </a:p>
        </p:txBody>
      </p:sp>
      <p:sp>
        <p:nvSpPr>
          <p:cNvPr id="5" name="TextBox 5"/>
          <p:cNvSpPr txBox="1"/>
          <p:nvPr/>
        </p:nvSpPr>
        <p:spPr>
          <a:xfrm>
            <a:off x="1585594" y="1867211"/>
            <a:ext cx="2006130" cy="883158"/>
          </a:xfrm>
          <a:prstGeom prst="rect">
            <a:avLst/>
          </a:prstGeom>
        </p:spPr>
        <p:txBody>
          <a:bodyPr lIns="0" tIns="0" rIns="0" bIns="0" rtlCol="0" anchor="t">
            <a:spAutoFit/>
          </a:bodyPr>
          <a:lstStyle/>
          <a:p>
            <a:pPr algn="ctr">
              <a:lnSpc>
                <a:spcPts val="3380"/>
              </a:lnSpc>
            </a:pPr>
            <a:r>
              <a:rPr lang="en-US" sz="2299">
                <a:solidFill>
                  <a:srgbClr val="FFFFFF"/>
                </a:solidFill>
                <a:latin typeface="Arial"/>
              </a:rPr>
              <a:t>Result Snippets</a:t>
            </a:r>
          </a:p>
        </p:txBody>
      </p:sp>
      <p:sp>
        <p:nvSpPr>
          <p:cNvPr id="6" name="Freeform 6"/>
          <p:cNvSpPr/>
          <p:nvPr/>
        </p:nvSpPr>
        <p:spPr>
          <a:xfrm>
            <a:off x="1520741" y="802951"/>
            <a:ext cx="2186759" cy="2630687"/>
          </a:xfrm>
          <a:custGeom>
            <a:avLst/>
            <a:gdLst/>
            <a:ahLst/>
            <a:cxnLst/>
            <a:rect l="l" t="t" r="r" b="b"/>
            <a:pathLst>
              <a:path w="2186759" h="2630687">
                <a:moveTo>
                  <a:pt x="0" y="0"/>
                </a:moveTo>
                <a:lnTo>
                  <a:pt x="2186759" y="0"/>
                </a:lnTo>
                <a:lnTo>
                  <a:pt x="2186759" y="2630687"/>
                </a:lnTo>
                <a:lnTo>
                  <a:pt x="0" y="2630687"/>
                </a:lnTo>
                <a:lnTo>
                  <a:pt x="0" y="0"/>
                </a:lnTo>
                <a:close/>
              </a:path>
            </a:pathLst>
          </a:custGeom>
          <a:blipFill>
            <a:blip r:embed="rId3"/>
            <a:stretch>
              <a:fillRect/>
            </a:stretch>
          </a:blipFill>
        </p:spPr>
        <p:txBody>
          <a:bodyPr/>
          <a:lstStyle/>
          <a:p>
            <a:endParaRPr lang="en-IN"/>
          </a:p>
        </p:txBody>
      </p:sp>
      <p:sp>
        <p:nvSpPr>
          <p:cNvPr id="7" name="Freeform 7"/>
          <p:cNvSpPr/>
          <p:nvPr/>
        </p:nvSpPr>
        <p:spPr>
          <a:xfrm>
            <a:off x="7592266" y="728000"/>
            <a:ext cx="4493836" cy="848212"/>
          </a:xfrm>
          <a:custGeom>
            <a:avLst/>
            <a:gdLst/>
            <a:ahLst/>
            <a:cxnLst/>
            <a:rect l="l" t="t" r="r" b="b"/>
            <a:pathLst>
              <a:path w="4493836" h="848212">
                <a:moveTo>
                  <a:pt x="0" y="0"/>
                </a:moveTo>
                <a:lnTo>
                  <a:pt x="4493836" y="0"/>
                </a:lnTo>
                <a:lnTo>
                  <a:pt x="4493836" y="848211"/>
                </a:lnTo>
                <a:lnTo>
                  <a:pt x="0" y="848211"/>
                </a:lnTo>
                <a:lnTo>
                  <a:pt x="0" y="0"/>
                </a:lnTo>
                <a:close/>
              </a:path>
            </a:pathLst>
          </a:custGeom>
          <a:blipFill>
            <a:blip r:embed="rId4"/>
            <a:stretch>
              <a:fillRect/>
            </a:stretch>
          </a:blipFill>
        </p:spPr>
        <p:txBody>
          <a:bodyPr/>
          <a:lstStyle/>
          <a:p>
            <a:endParaRPr lang="en-IN"/>
          </a:p>
        </p:txBody>
      </p:sp>
      <p:sp>
        <p:nvSpPr>
          <p:cNvPr id="8" name="TextBox 8"/>
          <p:cNvSpPr txBox="1"/>
          <p:nvPr/>
        </p:nvSpPr>
        <p:spPr>
          <a:xfrm>
            <a:off x="8268768" y="632750"/>
            <a:ext cx="3140832" cy="898975"/>
          </a:xfrm>
          <a:prstGeom prst="rect">
            <a:avLst/>
          </a:prstGeom>
        </p:spPr>
        <p:txBody>
          <a:bodyPr lIns="0" tIns="0" rIns="0" bIns="0" rtlCol="0" anchor="t">
            <a:spAutoFit/>
          </a:bodyPr>
          <a:lstStyle/>
          <a:p>
            <a:pPr algn="ctr">
              <a:lnSpc>
                <a:spcPts val="7389"/>
              </a:lnSpc>
            </a:pPr>
            <a:r>
              <a:rPr lang="en-US" sz="5278">
                <a:solidFill>
                  <a:srgbClr val="FFFFFF"/>
                </a:solidFill>
                <a:latin typeface="Canva Sans 2 Bold"/>
              </a:rPr>
              <a:t>Results</a:t>
            </a:r>
          </a:p>
        </p:txBody>
      </p:sp>
      <p:sp>
        <p:nvSpPr>
          <p:cNvPr id="9" name="TextBox 9"/>
          <p:cNvSpPr txBox="1"/>
          <p:nvPr/>
        </p:nvSpPr>
        <p:spPr>
          <a:xfrm>
            <a:off x="5107435" y="2164475"/>
            <a:ext cx="9021245" cy="572069"/>
          </a:xfrm>
          <a:prstGeom prst="rect">
            <a:avLst/>
          </a:prstGeom>
        </p:spPr>
        <p:txBody>
          <a:bodyPr lIns="0" tIns="0" rIns="0" bIns="0" rtlCol="0" anchor="t">
            <a:spAutoFit/>
          </a:bodyPr>
          <a:lstStyle/>
          <a:p>
            <a:pPr>
              <a:lnSpc>
                <a:spcPts val="4649"/>
              </a:lnSpc>
            </a:pPr>
            <a:r>
              <a:rPr lang="en-US" sz="3320" dirty="0">
                <a:solidFill>
                  <a:srgbClr val="FFFFFF"/>
                </a:solidFill>
                <a:latin typeface="Canva Sans 1"/>
              </a:rPr>
              <a:t>Choosing option 1:</a:t>
            </a:r>
          </a:p>
        </p:txBody>
      </p:sp>
      <p:pic>
        <p:nvPicPr>
          <p:cNvPr id="11" name="Picture 10" descr="A screenshot of a computer&#10;&#10;Description automatically generated">
            <a:extLst>
              <a:ext uri="{FF2B5EF4-FFF2-40B4-BE49-F238E27FC236}">
                <a16:creationId xmlns:a16="http://schemas.microsoft.com/office/drawing/2014/main" id="{A3EFF6B1-0CBE-E5DC-11AE-66DD14A27C2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36932" y="3110881"/>
            <a:ext cx="8706024" cy="6583412"/>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1_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160</TotalTime>
  <Words>1201</Words>
  <Application>Microsoft Office PowerPoint</Application>
  <PresentationFormat>Custom</PresentationFormat>
  <Paragraphs>119</Paragraphs>
  <Slides>15</Slides>
  <Notes>0</Notes>
  <HiddenSlides>0</HiddenSlides>
  <MMClips>0</MMClips>
  <ScaleCrop>false</ScaleCrop>
  <HeadingPairs>
    <vt:vector size="6" baseType="variant">
      <vt:variant>
        <vt:lpstr>Fonts Used</vt:lpstr>
      </vt:variant>
      <vt:variant>
        <vt:i4>16</vt:i4>
      </vt:variant>
      <vt:variant>
        <vt:lpstr>Theme</vt:lpstr>
      </vt:variant>
      <vt:variant>
        <vt:i4>2</vt:i4>
      </vt:variant>
      <vt:variant>
        <vt:lpstr>Slide Titles</vt:lpstr>
      </vt:variant>
      <vt:variant>
        <vt:i4>15</vt:i4>
      </vt:variant>
    </vt:vector>
  </HeadingPairs>
  <TitlesOfParts>
    <vt:vector size="33" baseType="lpstr">
      <vt:lpstr>Open Sauce Bold</vt:lpstr>
      <vt:lpstr>Horta Bold</vt:lpstr>
      <vt:lpstr>Asap Bold</vt:lpstr>
      <vt:lpstr>Days</vt:lpstr>
      <vt:lpstr>Canva Sans 2 Bold</vt:lpstr>
      <vt:lpstr>Canva Sans 1 Bold</vt:lpstr>
      <vt:lpstr>Arial Bold</vt:lpstr>
      <vt:lpstr>Now Bold</vt:lpstr>
      <vt:lpstr>Arial</vt:lpstr>
      <vt:lpstr>Century Gothic</vt:lpstr>
      <vt:lpstr>DM Sans Italics</vt:lpstr>
      <vt:lpstr>Canva Sans 1</vt:lpstr>
      <vt:lpstr>Canva Sans 1 Semi-Bold</vt:lpstr>
      <vt:lpstr>Open Sauce Medium</vt:lpstr>
      <vt:lpstr>Open Sauce Light</vt:lpstr>
      <vt:lpstr>Wingdings 3</vt:lpstr>
      <vt:lpstr>Ion Boardroom</vt:lpstr>
      <vt:lpstr>1_Ion Boardroom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and Red Tech Programming Presentation</dc:title>
  <dc:creator>Akash L</dc:creator>
  <cp:lastModifiedBy>Akash L</cp:lastModifiedBy>
  <cp:revision>7</cp:revision>
  <dcterms:created xsi:type="dcterms:W3CDTF">2006-08-16T00:00:00Z</dcterms:created>
  <dcterms:modified xsi:type="dcterms:W3CDTF">2023-08-30T04:22:10Z</dcterms:modified>
  <dc:identifier>DAFjcPQ_sRA</dc:identifier>
</cp:coreProperties>
</file>