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56D20D-781A-4EBC-96B8-55EF92E4CA51}"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D9C1F-9012-400E-8D03-4DDABBD0D335}"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4518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D356D20D-781A-4EBC-96B8-55EF92E4CA51}" type="datetimeFigureOut">
              <a:rPr lang="en-US" smtClean="0"/>
              <a:t>7/12/2024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CD9C1F-9012-400E-8D03-4DDABBD0D335}" type="slidenum">
              <a:rPr lang="en-US" smtClean="0"/>
              <a:t>‹#›</a:t>
            </a:fld>
            <a:endParaRPr lang="en-US"/>
          </a:p>
        </p:txBody>
      </p:sp>
    </p:spTree>
    <p:extLst>
      <p:ext uri="{BB962C8B-B14F-4D97-AF65-F5344CB8AC3E}">
        <p14:creationId xmlns:p14="http://schemas.microsoft.com/office/powerpoint/2010/main" val="2685135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56D20D-781A-4EBC-96B8-55EF92E4CA51}"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D9C1F-9012-400E-8D03-4DDABBD0D335}" type="slidenum">
              <a:rPr lang="en-US" smtClean="0"/>
              <a:t>‹#›</a:t>
            </a:fld>
            <a:endParaRPr lang="en-US"/>
          </a:p>
        </p:txBody>
      </p:sp>
    </p:spTree>
    <p:extLst>
      <p:ext uri="{BB962C8B-B14F-4D97-AF65-F5344CB8AC3E}">
        <p14:creationId xmlns:p14="http://schemas.microsoft.com/office/powerpoint/2010/main" val="102863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56D20D-781A-4EBC-96B8-55EF92E4CA51}"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D9C1F-9012-400E-8D03-4DDABBD0D335}"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69639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56D20D-781A-4EBC-96B8-55EF92E4CA51}"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D9C1F-9012-400E-8D03-4DDABBD0D335}" type="slidenum">
              <a:rPr lang="en-US" smtClean="0"/>
              <a:t>‹#›</a:t>
            </a:fld>
            <a:endParaRPr lang="en-US"/>
          </a:p>
        </p:txBody>
      </p:sp>
    </p:spTree>
    <p:extLst>
      <p:ext uri="{BB962C8B-B14F-4D97-AF65-F5344CB8AC3E}">
        <p14:creationId xmlns:p14="http://schemas.microsoft.com/office/powerpoint/2010/main" val="1446192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56D20D-781A-4EBC-96B8-55EF92E4CA51}"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D9C1F-9012-400E-8D03-4DDABBD0D335}"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47005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56D20D-781A-4EBC-96B8-55EF92E4CA51}"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D9C1F-9012-400E-8D03-4DDABBD0D335}" type="slidenum">
              <a:rPr lang="en-US" smtClean="0"/>
              <a:t>‹#›</a:t>
            </a:fld>
            <a:endParaRPr lang="en-US"/>
          </a:p>
        </p:txBody>
      </p:sp>
    </p:spTree>
    <p:extLst>
      <p:ext uri="{BB962C8B-B14F-4D97-AF65-F5344CB8AC3E}">
        <p14:creationId xmlns:p14="http://schemas.microsoft.com/office/powerpoint/2010/main" val="3166762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56D20D-781A-4EBC-96B8-55EF92E4CA51}"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D9C1F-9012-400E-8D03-4DDABBD0D335}" type="slidenum">
              <a:rPr lang="en-US" smtClean="0"/>
              <a:t>‹#›</a:t>
            </a:fld>
            <a:endParaRPr lang="en-US"/>
          </a:p>
        </p:txBody>
      </p:sp>
    </p:spTree>
    <p:extLst>
      <p:ext uri="{BB962C8B-B14F-4D97-AF65-F5344CB8AC3E}">
        <p14:creationId xmlns:p14="http://schemas.microsoft.com/office/powerpoint/2010/main" val="444605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56D20D-781A-4EBC-96B8-55EF92E4CA51}"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D9C1F-9012-400E-8D03-4DDABBD0D335}" type="slidenum">
              <a:rPr lang="en-US" smtClean="0"/>
              <a:t>‹#›</a:t>
            </a:fld>
            <a:endParaRPr lang="en-US"/>
          </a:p>
        </p:txBody>
      </p:sp>
    </p:spTree>
    <p:extLst>
      <p:ext uri="{BB962C8B-B14F-4D97-AF65-F5344CB8AC3E}">
        <p14:creationId xmlns:p14="http://schemas.microsoft.com/office/powerpoint/2010/main" val="162199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56D20D-781A-4EBC-96B8-55EF92E4CA51}"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D9C1F-9012-400E-8D03-4DDABBD0D335}" type="slidenum">
              <a:rPr lang="en-US" smtClean="0"/>
              <a:t>‹#›</a:t>
            </a:fld>
            <a:endParaRPr lang="en-US"/>
          </a:p>
        </p:txBody>
      </p:sp>
    </p:spTree>
    <p:extLst>
      <p:ext uri="{BB962C8B-B14F-4D97-AF65-F5344CB8AC3E}">
        <p14:creationId xmlns:p14="http://schemas.microsoft.com/office/powerpoint/2010/main" val="691784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56D20D-781A-4EBC-96B8-55EF92E4CA51}"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D9C1F-9012-400E-8D03-4DDABBD0D335}" type="slidenum">
              <a:rPr lang="en-US" smtClean="0"/>
              <a:t>‹#›</a:t>
            </a:fld>
            <a:endParaRPr lang="en-US"/>
          </a:p>
        </p:txBody>
      </p:sp>
    </p:spTree>
    <p:extLst>
      <p:ext uri="{BB962C8B-B14F-4D97-AF65-F5344CB8AC3E}">
        <p14:creationId xmlns:p14="http://schemas.microsoft.com/office/powerpoint/2010/main" val="469399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56D20D-781A-4EBC-96B8-55EF92E4CA51}"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D9C1F-9012-400E-8D03-4DDABBD0D335}" type="slidenum">
              <a:rPr lang="en-US" smtClean="0"/>
              <a:t>‹#›</a:t>
            </a:fld>
            <a:endParaRPr lang="en-US"/>
          </a:p>
        </p:txBody>
      </p:sp>
    </p:spTree>
    <p:extLst>
      <p:ext uri="{BB962C8B-B14F-4D97-AF65-F5344CB8AC3E}">
        <p14:creationId xmlns:p14="http://schemas.microsoft.com/office/powerpoint/2010/main" val="323560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56D20D-781A-4EBC-96B8-55EF92E4CA51}" type="datetimeFigureOut">
              <a:rPr lang="en-US" smtClean="0"/>
              <a:t>7/12/2024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CD9C1F-9012-400E-8D03-4DDABBD0D335}" type="slidenum">
              <a:rPr lang="en-US" smtClean="0"/>
              <a:t>‹#›</a:t>
            </a:fld>
            <a:endParaRPr lang="en-US"/>
          </a:p>
        </p:txBody>
      </p:sp>
    </p:spTree>
    <p:extLst>
      <p:ext uri="{BB962C8B-B14F-4D97-AF65-F5344CB8AC3E}">
        <p14:creationId xmlns:p14="http://schemas.microsoft.com/office/powerpoint/2010/main" val="3189755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56D20D-781A-4EBC-96B8-55EF92E4CA51}" type="datetimeFigureOut">
              <a:rPr lang="en-US" smtClean="0"/>
              <a:t>7/12/2024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CD9C1F-9012-400E-8D03-4DDABBD0D335}" type="slidenum">
              <a:rPr lang="en-US" smtClean="0"/>
              <a:t>‹#›</a:t>
            </a:fld>
            <a:endParaRPr lang="en-US"/>
          </a:p>
        </p:txBody>
      </p:sp>
    </p:spTree>
    <p:extLst>
      <p:ext uri="{BB962C8B-B14F-4D97-AF65-F5344CB8AC3E}">
        <p14:creationId xmlns:p14="http://schemas.microsoft.com/office/powerpoint/2010/main" val="1299544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56D20D-781A-4EBC-96B8-55EF92E4CA51}" type="datetimeFigureOut">
              <a:rPr lang="en-US" smtClean="0"/>
              <a:t>7/12/2024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CD9C1F-9012-400E-8D03-4DDABBD0D335}" type="slidenum">
              <a:rPr lang="en-US" smtClean="0"/>
              <a:t>‹#›</a:t>
            </a:fld>
            <a:endParaRPr lang="en-US"/>
          </a:p>
        </p:txBody>
      </p:sp>
    </p:spTree>
    <p:extLst>
      <p:ext uri="{BB962C8B-B14F-4D97-AF65-F5344CB8AC3E}">
        <p14:creationId xmlns:p14="http://schemas.microsoft.com/office/powerpoint/2010/main" val="102050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56D20D-781A-4EBC-96B8-55EF92E4CA51}"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D9C1F-9012-400E-8D03-4DDABBD0D335}" type="slidenum">
              <a:rPr lang="en-US" smtClean="0"/>
              <a:t>‹#›</a:t>
            </a:fld>
            <a:endParaRPr lang="en-US"/>
          </a:p>
        </p:txBody>
      </p:sp>
    </p:spTree>
    <p:extLst>
      <p:ext uri="{BB962C8B-B14F-4D97-AF65-F5344CB8AC3E}">
        <p14:creationId xmlns:p14="http://schemas.microsoft.com/office/powerpoint/2010/main" val="178313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56D20D-781A-4EBC-96B8-55EF92E4CA51}"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D9C1F-9012-400E-8D03-4DDABBD0D335}" type="slidenum">
              <a:rPr lang="en-US" smtClean="0"/>
              <a:t>‹#›</a:t>
            </a:fld>
            <a:endParaRPr lang="en-US"/>
          </a:p>
        </p:txBody>
      </p:sp>
    </p:spTree>
    <p:extLst>
      <p:ext uri="{BB962C8B-B14F-4D97-AF65-F5344CB8AC3E}">
        <p14:creationId xmlns:p14="http://schemas.microsoft.com/office/powerpoint/2010/main" val="1562526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356D20D-781A-4EBC-96B8-55EF92E4CA51}" type="datetimeFigureOut">
              <a:rPr lang="en-US" smtClean="0"/>
              <a:t>7/12/2024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9CD9C1F-9012-400E-8D03-4DDABBD0D335}" type="slidenum">
              <a:rPr lang="en-US" smtClean="0"/>
              <a:t>‹#›</a:t>
            </a:fld>
            <a:endParaRPr lang="en-US"/>
          </a:p>
        </p:txBody>
      </p:sp>
    </p:spTree>
    <p:extLst>
      <p:ext uri="{BB962C8B-B14F-4D97-AF65-F5344CB8AC3E}">
        <p14:creationId xmlns:p14="http://schemas.microsoft.com/office/powerpoint/2010/main" val="4245286242"/>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ai.facebook.com/blog/large-language-model-llama-meta-ai/" TargetMode="External"/><Relationship Id="rId2" Type="http://schemas.openxmlformats.org/officeDocument/2006/relationships/hyperlink" Target="http://github.com/tatsu-lab/stanford_alpac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arxiv.org/pdf/2106.09685.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3419" y="690115"/>
            <a:ext cx="8512683" cy="457200"/>
          </a:xfrm>
        </p:spPr>
        <p:txBody>
          <a:bodyPr>
            <a:normAutofit fontScale="90000"/>
          </a:bodyPr>
          <a:lstStyle/>
          <a:p>
            <a:r>
              <a:rPr lang="en-US" dirty="0" smtClean="0"/>
              <a:t>IDEA SUBMISSION PPT</a:t>
            </a:r>
            <a:endParaRPr lang="en-US" dirty="0"/>
          </a:p>
        </p:txBody>
      </p:sp>
      <p:sp>
        <p:nvSpPr>
          <p:cNvPr id="3" name="Subtitle 2"/>
          <p:cNvSpPr>
            <a:spLocks noGrp="1"/>
          </p:cNvSpPr>
          <p:nvPr>
            <p:ph type="subTitle" idx="1"/>
          </p:nvPr>
        </p:nvSpPr>
        <p:spPr>
          <a:xfrm>
            <a:off x="7662982" y="5086071"/>
            <a:ext cx="3978033" cy="1357861"/>
          </a:xfrm>
        </p:spPr>
        <p:txBody>
          <a:bodyPr/>
          <a:lstStyle/>
          <a:p>
            <a:r>
              <a:rPr lang="en-US" dirty="0" smtClean="0">
                <a:solidFill>
                  <a:schemeClr val="bg1"/>
                </a:solidFill>
              </a:rPr>
              <a:t>NAME: M.AKASH</a:t>
            </a:r>
          </a:p>
          <a:p>
            <a:r>
              <a:rPr lang="en-US" dirty="0" smtClean="0">
                <a:solidFill>
                  <a:schemeClr val="bg1"/>
                </a:solidFill>
              </a:rPr>
              <a:t>REG NO: 3502210507</a:t>
            </a:r>
          </a:p>
          <a:p>
            <a:r>
              <a:rPr lang="en-US" dirty="0" smtClean="0">
                <a:solidFill>
                  <a:schemeClr val="bg1"/>
                </a:solidFill>
              </a:rPr>
              <a:t>GOLLEGE:CSE-A, AVIT</a:t>
            </a:r>
            <a:endParaRPr lang="en-US" dirty="0">
              <a:solidFill>
                <a:schemeClr val="bg1"/>
              </a:solidFill>
            </a:endParaRPr>
          </a:p>
        </p:txBody>
      </p:sp>
    </p:spTree>
    <p:extLst>
      <p:ext uri="{BB962C8B-B14F-4D97-AF65-F5344CB8AC3E}">
        <p14:creationId xmlns:p14="http://schemas.microsoft.com/office/powerpoint/2010/main" val="264822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720" y="266258"/>
            <a:ext cx="8534400" cy="894327"/>
          </a:xfrm>
        </p:spPr>
        <p:txBody>
          <a:bodyPr>
            <a:normAutofit fontScale="90000"/>
          </a:bodyPr>
          <a:lstStyle/>
          <a:p>
            <a:r>
              <a:rPr lang="en-US" dirty="0"/>
              <a:t>PROBLEM  STATEMENT :</a:t>
            </a:r>
            <a:br>
              <a:rPr lang="en-US" dirty="0"/>
            </a:br>
            <a:endParaRPr lang="en-US" dirty="0"/>
          </a:p>
        </p:txBody>
      </p:sp>
      <p:sp>
        <p:nvSpPr>
          <p:cNvPr id="3" name="Content Placeholder 2"/>
          <p:cNvSpPr>
            <a:spLocks noGrp="1"/>
          </p:cNvSpPr>
          <p:nvPr>
            <p:ph idx="1"/>
          </p:nvPr>
        </p:nvSpPr>
        <p:spPr>
          <a:xfrm>
            <a:off x="789720" y="1642503"/>
            <a:ext cx="8519872" cy="4844561"/>
          </a:xfrm>
        </p:spPr>
        <p:txBody>
          <a:bodyPr>
            <a:normAutofit fontScale="92500" lnSpcReduction="10000"/>
          </a:bodyPr>
          <a:lstStyle/>
          <a:p>
            <a:pPr marL="0" indent="0">
              <a:buNone/>
            </a:pPr>
            <a:r>
              <a:rPr lang="en-US" dirty="0" smtClean="0">
                <a:solidFill>
                  <a:schemeClr val="tx1"/>
                </a:solidFill>
              </a:rPr>
              <a:t>Introduction to Gen A.I and simple LLM , Inference on CPU and fine-tuning of LLM Model to create a custom </a:t>
            </a:r>
            <a:r>
              <a:rPr lang="en-US" dirty="0" err="1" smtClean="0">
                <a:solidFill>
                  <a:schemeClr val="tx1"/>
                </a:solidFill>
              </a:rPr>
              <a:t>chatbot</a:t>
            </a:r>
            <a:r>
              <a:rPr lang="en-US" dirty="0" smtClean="0">
                <a:solidFill>
                  <a:schemeClr val="tx1"/>
                </a:solidFill>
              </a:rPr>
              <a:t>  </a:t>
            </a:r>
          </a:p>
          <a:p>
            <a:pPr marL="0" indent="0">
              <a:buNone/>
            </a:pPr>
            <a:endParaRPr lang="en-US" dirty="0" smtClean="0"/>
          </a:p>
          <a:p>
            <a:pPr marL="0" indent="0">
              <a:buNone/>
            </a:pPr>
            <a:endParaRPr lang="en-US" dirty="0" smtClean="0"/>
          </a:p>
          <a:p>
            <a:pPr marL="0" indent="0">
              <a:buNone/>
            </a:pPr>
            <a:r>
              <a:rPr lang="en-US" dirty="0" smtClean="0"/>
              <a:t>This </a:t>
            </a:r>
            <a:r>
              <a:rPr lang="en-US" dirty="0"/>
              <a:t>problem statement is designed to introduce beginners to the exciting field of Generative Artificial Intelligence (</a:t>
            </a:r>
            <a:r>
              <a:rPr lang="en-US" dirty="0" smtClean="0"/>
              <a:t>Gen AI</a:t>
            </a:r>
            <a:r>
              <a:rPr lang="en-US" dirty="0"/>
              <a:t>) through a series of hands-on exercises. Participants will learn the basics of </a:t>
            </a:r>
            <a:r>
              <a:rPr lang="en-US" dirty="0" smtClean="0"/>
              <a:t>Gen AI</a:t>
            </a:r>
            <a:r>
              <a:rPr lang="en-US" dirty="0"/>
              <a:t>, perform simple Large Language Model (LLM) inference on a CPU, and explore the process of fine-tuning an LLM model to create a custom </a:t>
            </a:r>
            <a:r>
              <a:rPr lang="en-US" dirty="0" smtClean="0"/>
              <a:t>Chat bots</a:t>
            </a:r>
            <a:r>
              <a:rPr lang="en-US" dirty="0"/>
              <a:t>.</a:t>
            </a:r>
            <a:endParaRPr lang="en-US" dirty="0">
              <a:solidFill>
                <a:schemeClr val="tx1"/>
              </a:solidFill>
            </a:endParaRPr>
          </a:p>
          <a:p>
            <a:pPr marL="0" indent="0">
              <a:buNone/>
            </a:pPr>
            <a:endParaRPr lang="en-US" dirty="0" smtClean="0"/>
          </a:p>
          <a:p>
            <a:pPr marL="0" indent="0">
              <a:buNone/>
            </a:pPr>
            <a:r>
              <a:rPr lang="en-US" dirty="0"/>
              <a:t>LLMs are limited by the significant cost and time required to train or fine-tune them. This is due to their large model sizes and data </a:t>
            </a:r>
            <a:r>
              <a:rPr lang="en-US" dirty="0" err="1"/>
              <a:t>sets.</a:t>
            </a:r>
            <a:r>
              <a:rPr lang="en-US" dirty="0" err="1" smtClean="0"/>
              <a:t>In</a:t>
            </a:r>
            <a:r>
              <a:rPr lang="en-US" dirty="0" smtClean="0"/>
              <a:t> </a:t>
            </a:r>
            <a:r>
              <a:rPr lang="en-US" dirty="0"/>
              <a:t>this article, we will demonstrate how to easily train and fine-tune a custom </a:t>
            </a:r>
            <a:r>
              <a:rPr lang="en-US" dirty="0" smtClean="0"/>
              <a:t>chat bot </a:t>
            </a:r>
            <a:r>
              <a:rPr lang="en-US" dirty="0"/>
              <a:t>on readily available hardware.</a:t>
            </a:r>
            <a:endParaRPr lang="en-US" dirty="0">
              <a:solidFill>
                <a:schemeClr val="bg1">
                  <a:lumMod val="95000"/>
                  <a:lumOff val="5000"/>
                </a:schemeClr>
              </a:solidFill>
            </a:endParaRPr>
          </a:p>
          <a:p>
            <a:pPr marL="0" indent="0">
              <a:buNone/>
            </a:pPr>
            <a:endParaRPr lang="en-US" dirty="0" smtClean="0">
              <a:solidFill>
                <a:schemeClr val="bg1">
                  <a:lumMod val="95000"/>
                  <a:lumOff val="5000"/>
                </a:schemeClr>
              </a:solidFill>
            </a:endParaRPr>
          </a:p>
          <a:p>
            <a:pPr marL="0" indent="0">
              <a:buNone/>
            </a:pPr>
            <a:endParaRPr lang="en-US" dirty="0">
              <a:solidFill>
                <a:schemeClr val="bg1">
                  <a:lumMod val="95000"/>
                  <a:lumOff val="5000"/>
                </a:schemeClr>
              </a:solidFill>
            </a:endParaRPr>
          </a:p>
          <a:p>
            <a:pPr marL="0" indent="0">
              <a:buNone/>
            </a:pPr>
            <a:endParaRPr lang="en-US" dirty="0" smtClean="0">
              <a:solidFill>
                <a:schemeClr val="bg1">
                  <a:lumMod val="95000"/>
                  <a:lumOff val="5000"/>
                </a:schemeClr>
              </a:solidFill>
            </a:endParaRPr>
          </a:p>
          <a:p>
            <a:pPr marL="0" indent="0">
              <a:buNone/>
            </a:pPr>
            <a:endParaRPr lang="en-US" dirty="0">
              <a:solidFill>
                <a:schemeClr val="bg1">
                  <a:lumMod val="95000"/>
                  <a:lumOff val="5000"/>
                </a:schemeClr>
              </a:solidFill>
            </a:endParaRPr>
          </a:p>
        </p:txBody>
      </p:sp>
    </p:spTree>
    <p:extLst>
      <p:ext uri="{BB962C8B-B14F-4D97-AF65-F5344CB8AC3E}">
        <p14:creationId xmlns:p14="http://schemas.microsoft.com/office/powerpoint/2010/main" val="2274284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261" y="-258792"/>
            <a:ext cx="8534400" cy="1507067"/>
          </a:xfrm>
        </p:spPr>
        <p:txBody>
          <a:bodyPr/>
          <a:lstStyle/>
          <a:p>
            <a:r>
              <a:rPr lang="en-US" dirty="0" smtClean="0"/>
              <a:t>Unique idea brief :</a:t>
            </a:r>
            <a:endParaRPr lang="en-US" dirty="0"/>
          </a:p>
        </p:txBody>
      </p:sp>
      <p:sp>
        <p:nvSpPr>
          <p:cNvPr id="3" name="Content Placeholder 2"/>
          <p:cNvSpPr>
            <a:spLocks noGrp="1"/>
          </p:cNvSpPr>
          <p:nvPr>
            <p:ph idx="1"/>
          </p:nvPr>
        </p:nvSpPr>
        <p:spPr>
          <a:xfrm>
            <a:off x="745261" y="2248937"/>
            <a:ext cx="8534400" cy="3615267"/>
          </a:xfrm>
        </p:spPr>
        <p:txBody>
          <a:bodyPr>
            <a:normAutofit lnSpcReduction="10000"/>
          </a:bodyPr>
          <a:lstStyle/>
          <a:p>
            <a:pPr marL="0" indent="0">
              <a:buNone/>
            </a:pPr>
            <a:r>
              <a:rPr lang="en-US" dirty="0"/>
              <a:t> </a:t>
            </a:r>
            <a:r>
              <a:rPr lang="en-US" dirty="0">
                <a:hlinkClick r:id="rId2"/>
              </a:rPr>
              <a:t>Alpaca</a:t>
            </a:r>
            <a:r>
              <a:rPr lang="en-US" dirty="0"/>
              <a:t> is an instruction-following language model that is fine-tuned from Meta’s </a:t>
            </a:r>
            <a:r>
              <a:rPr lang="en-US" dirty="0" err="1">
                <a:hlinkClick r:id="rId3"/>
              </a:rPr>
              <a:t>LLaMA</a:t>
            </a:r>
            <a:r>
              <a:rPr lang="en-US" dirty="0"/>
              <a:t> model. Inspired by this project, we developed an enhanced methodology to create a custom, domain-specific </a:t>
            </a:r>
            <a:r>
              <a:rPr lang="en-US" dirty="0" err="1"/>
              <a:t>chatbot</a:t>
            </a:r>
            <a:r>
              <a:rPr lang="en-US" dirty="0"/>
              <a:t>. While there are several language models that </a:t>
            </a:r>
            <a:r>
              <a:rPr lang="en-US" dirty="0" smtClean="0"/>
              <a:t> one could  use  we selected </a:t>
            </a:r>
            <a:r>
              <a:rPr lang="en-US" dirty="0"/>
              <a:t>Alpaca because it is an open model</a:t>
            </a:r>
            <a:r>
              <a:rPr lang="en-US" dirty="0" smtClean="0"/>
              <a:t>.</a:t>
            </a:r>
          </a:p>
          <a:p>
            <a:pPr marL="0" indent="0">
              <a:buNone/>
            </a:pPr>
            <a:r>
              <a:rPr lang="en-US" dirty="0"/>
              <a:t>A Language Model (LM) is a statistical model that is trained to predict the next word in a sequence of words. A Simple Language Model (LLM) could refer to a basic or smaller version of a language model, typically used for tasks like text generation, machine translation, summarization, or answering questions based on given text.</a:t>
            </a:r>
            <a:endParaRPr lang="en-US" dirty="0" smtClean="0"/>
          </a:p>
          <a:p>
            <a:pPr marL="0" indent="0">
              <a:buNone/>
            </a:pPr>
            <a:endParaRPr lang="en-US" dirty="0"/>
          </a:p>
        </p:txBody>
      </p:sp>
    </p:spTree>
    <p:extLst>
      <p:ext uri="{BB962C8B-B14F-4D97-AF65-F5344CB8AC3E}">
        <p14:creationId xmlns:p14="http://schemas.microsoft.com/office/powerpoint/2010/main" val="3804555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024" y="0"/>
            <a:ext cx="8534400" cy="919605"/>
          </a:xfrm>
        </p:spPr>
        <p:txBody>
          <a:bodyPr>
            <a:normAutofit/>
          </a:bodyPr>
          <a:lstStyle/>
          <a:p>
            <a:r>
              <a:rPr lang="en-US" dirty="0" smtClean="0"/>
              <a:t> Features </a:t>
            </a:r>
            <a:r>
              <a:rPr lang="en-US" dirty="0"/>
              <a:t>Offered </a:t>
            </a:r>
          </a:p>
        </p:txBody>
      </p:sp>
      <p:sp>
        <p:nvSpPr>
          <p:cNvPr id="3" name="Content Placeholder 2"/>
          <p:cNvSpPr>
            <a:spLocks noGrp="1"/>
          </p:cNvSpPr>
          <p:nvPr>
            <p:ph idx="1"/>
          </p:nvPr>
        </p:nvSpPr>
        <p:spPr>
          <a:xfrm>
            <a:off x="653024" y="1592464"/>
            <a:ext cx="8534400" cy="4747951"/>
          </a:xfrm>
        </p:spPr>
        <p:txBody>
          <a:bodyPr>
            <a:normAutofit fontScale="92500" lnSpcReduction="10000"/>
          </a:bodyPr>
          <a:lstStyle/>
          <a:p>
            <a:r>
              <a:rPr lang="en-US" b="1" dirty="0"/>
              <a:t>Advantages and Considerations of CPU Inference</a:t>
            </a:r>
            <a:r>
              <a:rPr lang="en-US" b="1" dirty="0" smtClean="0"/>
              <a:t>:</a:t>
            </a:r>
          </a:p>
          <a:p>
            <a:pPr marL="0" indent="0">
              <a:buNone/>
            </a:pPr>
            <a:endParaRPr lang="en-US" b="1" dirty="0" smtClean="0"/>
          </a:p>
          <a:p>
            <a:r>
              <a:rPr lang="en-US" b="1" dirty="0"/>
              <a:t>Availability</a:t>
            </a:r>
            <a:r>
              <a:rPr lang="en-US" dirty="0"/>
              <a:t>: CPUs are present in virtually all computing devices, from servers to laptops and smartphones, making them highly accessible for deploying models.</a:t>
            </a:r>
          </a:p>
          <a:p>
            <a:r>
              <a:rPr lang="en-US" b="1" dirty="0"/>
              <a:t>Cost Efficiency</a:t>
            </a:r>
            <a:r>
              <a:rPr lang="en-US" dirty="0"/>
              <a:t>: Unlike GPUs or specialized hardware like TPUs, CPUs are generally more cost-effective for inference tasks, especially when handling moderate workloads.</a:t>
            </a:r>
          </a:p>
          <a:p>
            <a:r>
              <a:rPr lang="en-US" b="1" dirty="0"/>
              <a:t>Versatility</a:t>
            </a:r>
            <a:r>
              <a:rPr lang="en-US" dirty="0"/>
              <a:t>: CPUs are versatile and capable of handling a wide range of tasks beyond deep learning, making them suitable for systems requiring diverse computational capabilities.</a:t>
            </a:r>
          </a:p>
          <a:p>
            <a:r>
              <a:rPr lang="en-US" b="1" dirty="0"/>
              <a:t>Limitations</a:t>
            </a:r>
            <a:r>
              <a:rPr lang="en-US" dirty="0"/>
              <a:t>: CPUs are typically slower than GPUs for deep learning tasks due to their architecture, which can affect the speed of inference, especially with large models or complex computations.</a:t>
            </a:r>
          </a:p>
          <a:p>
            <a:endParaRPr lang="en-US" dirty="0"/>
          </a:p>
        </p:txBody>
      </p:sp>
    </p:spTree>
    <p:extLst>
      <p:ext uri="{BB962C8B-B14F-4D97-AF65-F5344CB8AC3E}">
        <p14:creationId xmlns:p14="http://schemas.microsoft.com/office/powerpoint/2010/main" val="3865530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442" y="-67734"/>
            <a:ext cx="8534400" cy="1507067"/>
          </a:xfrm>
        </p:spPr>
        <p:txBody>
          <a:bodyPr/>
          <a:lstStyle/>
          <a:p>
            <a:r>
              <a:rPr lang="en-US" dirty="0" err="1"/>
              <a:t>Processflow</a:t>
            </a:r>
            <a:r>
              <a:rPr lang="en-US" dirty="0"/>
              <a:t> </a:t>
            </a:r>
          </a:p>
        </p:txBody>
      </p:sp>
      <p:sp>
        <p:nvSpPr>
          <p:cNvPr id="3" name="Content Placeholder 2"/>
          <p:cNvSpPr>
            <a:spLocks noGrp="1"/>
          </p:cNvSpPr>
          <p:nvPr>
            <p:ph idx="1"/>
          </p:nvPr>
        </p:nvSpPr>
        <p:spPr>
          <a:xfrm>
            <a:off x="494432" y="1328467"/>
            <a:ext cx="8534400" cy="4804913"/>
          </a:xfrm>
        </p:spPr>
        <p:txBody>
          <a:bodyPr>
            <a:normAutofit fontScale="77500" lnSpcReduction="20000"/>
          </a:bodyPr>
          <a:lstStyle/>
          <a:p>
            <a:r>
              <a:rPr lang="en-US" dirty="0"/>
              <a:t>Fine-tuning involves taking a pre-trained language model </a:t>
            </a:r>
            <a:r>
              <a:rPr lang="en-US" dirty="0" smtClean="0"/>
              <a:t>and </a:t>
            </a:r>
            <a:r>
              <a:rPr lang="en-US" dirty="0"/>
              <a:t>adapting it to perform a specific task or better understand specific types of data. To create a custom </a:t>
            </a:r>
            <a:r>
              <a:rPr lang="en-US" dirty="0" err="1"/>
              <a:t>chatbot</a:t>
            </a:r>
            <a:r>
              <a:rPr lang="en-US" dirty="0"/>
              <a:t>:</a:t>
            </a:r>
          </a:p>
          <a:p>
            <a:r>
              <a:rPr lang="en-US" b="1" dirty="0"/>
              <a:t>Preparation</a:t>
            </a:r>
            <a:r>
              <a:rPr lang="en-US" dirty="0"/>
              <a:t>: Choose a pre-trained language model suitable for </a:t>
            </a:r>
            <a:r>
              <a:rPr lang="en-US" dirty="0" err="1"/>
              <a:t>chatbot</a:t>
            </a:r>
            <a:r>
              <a:rPr lang="en-US" dirty="0"/>
              <a:t> </a:t>
            </a:r>
            <a:r>
              <a:rPr lang="en-US" dirty="0" err="1" smtClean="0"/>
              <a:t>applicationS</a:t>
            </a:r>
            <a:endParaRPr lang="en-US" dirty="0"/>
          </a:p>
          <a:p>
            <a:r>
              <a:rPr lang="en-US" b="1" dirty="0"/>
              <a:t>Data Collection</a:t>
            </a:r>
            <a:r>
              <a:rPr lang="en-US" dirty="0"/>
              <a:t>: Gather a dataset of conversational data relevant to the domain or style of </a:t>
            </a:r>
            <a:r>
              <a:rPr lang="en-US" dirty="0" err="1"/>
              <a:t>chatbot</a:t>
            </a:r>
            <a:r>
              <a:rPr lang="en-US" dirty="0"/>
              <a:t> you want to create.</a:t>
            </a:r>
          </a:p>
          <a:p>
            <a:r>
              <a:rPr lang="en-US" b="1" dirty="0"/>
              <a:t>Fine-Tuning</a:t>
            </a:r>
            <a:r>
              <a:rPr lang="en-US" dirty="0"/>
              <a:t>: Fine-tune the pre-trained language model on your conversational dataset. This involves updating the model’s weights (parameters) with your data to adapt it to the nuances and style of the conversations it will engage in.</a:t>
            </a:r>
          </a:p>
          <a:p>
            <a:r>
              <a:rPr lang="en-US" b="1" dirty="0"/>
              <a:t>Evaluation</a:t>
            </a:r>
            <a:r>
              <a:rPr lang="en-US" dirty="0"/>
              <a:t>: Evaluate the fine-tuned model to ensure it performs well on your specific </a:t>
            </a:r>
            <a:r>
              <a:rPr lang="en-US" dirty="0" err="1"/>
              <a:t>chatbot</a:t>
            </a:r>
            <a:r>
              <a:rPr lang="en-US" dirty="0"/>
              <a:t> task. This may involve measuring metrics like response coherence, relevance, and engagement.</a:t>
            </a:r>
          </a:p>
          <a:p>
            <a:r>
              <a:rPr lang="en-US" b="1" dirty="0"/>
              <a:t>Deployment</a:t>
            </a:r>
            <a:r>
              <a:rPr lang="en-US" dirty="0"/>
              <a:t>: Once satisfied with performance, deploy your custom </a:t>
            </a:r>
            <a:r>
              <a:rPr lang="en-US" dirty="0" err="1"/>
              <a:t>chatbot</a:t>
            </a:r>
            <a:r>
              <a:rPr lang="en-US" dirty="0"/>
              <a:t> model to your chosen platform or integrate it into your application for users to interact with.</a:t>
            </a:r>
          </a:p>
          <a:p>
            <a:r>
              <a:rPr lang="en-US" dirty="0"/>
              <a:t>This process leverages the power of pre-trained language models while tailoring them to specific applications, enabling sophisticated conversational AI capabilities without starting from scratch.</a:t>
            </a:r>
          </a:p>
          <a:p>
            <a:endParaRPr lang="en-US" dirty="0"/>
          </a:p>
        </p:txBody>
      </p:sp>
    </p:spTree>
    <p:extLst>
      <p:ext uri="{BB962C8B-B14F-4D97-AF65-F5344CB8AC3E}">
        <p14:creationId xmlns:p14="http://schemas.microsoft.com/office/powerpoint/2010/main" val="139749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48246"/>
            <a:ext cx="8534400" cy="921430"/>
          </a:xfrm>
        </p:spPr>
        <p:txBody>
          <a:bodyPr/>
          <a:lstStyle/>
          <a:p>
            <a:r>
              <a:rPr lang="en-US" dirty="0"/>
              <a:t>Architecture Diagram </a:t>
            </a:r>
          </a:p>
        </p:txBody>
      </p:sp>
      <p:pic>
        <p:nvPicPr>
          <p:cNvPr id="1026" name="Picture 2" descr="Train Large Language Models &amp; Create Your Own Custom Chatb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7094" y="1733909"/>
            <a:ext cx="8521518" cy="3976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122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83076"/>
            <a:ext cx="8534400" cy="1507067"/>
          </a:xfrm>
        </p:spPr>
        <p:txBody>
          <a:bodyPr/>
          <a:lstStyle/>
          <a:p>
            <a:r>
              <a:rPr lang="en-US" dirty="0" smtClean="0"/>
              <a:t>Technologies used </a:t>
            </a:r>
            <a:endParaRPr lang="en-US" dirty="0"/>
          </a:p>
        </p:txBody>
      </p:sp>
      <p:sp>
        <p:nvSpPr>
          <p:cNvPr id="3" name="Content Placeholder 2"/>
          <p:cNvSpPr>
            <a:spLocks noGrp="1"/>
          </p:cNvSpPr>
          <p:nvPr>
            <p:ph idx="1"/>
          </p:nvPr>
        </p:nvSpPr>
        <p:spPr>
          <a:xfrm>
            <a:off x="684212" y="1035170"/>
            <a:ext cx="8534400" cy="4706509"/>
          </a:xfrm>
        </p:spPr>
        <p:txBody>
          <a:bodyPr/>
          <a:lstStyle/>
          <a:p>
            <a:r>
              <a:rPr lang="en-US" dirty="0"/>
              <a:t>We use the </a:t>
            </a:r>
            <a:r>
              <a:rPr lang="en-US" dirty="0">
                <a:hlinkClick r:id="rId2"/>
              </a:rPr>
              <a:t>Low-Rank Adaptation (</a:t>
            </a:r>
            <a:r>
              <a:rPr lang="en-US" dirty="0" err="1">
                <a:hlinkClick r:id="rId2"/>
              </a:rPr>
              <a:t>LoRA</a:t>
            </a:r>
            <a:r>
              <a:rPr lang="en-US" dirty="0">
                <a:hlinkClick r:id="rId2"/>
              </a:rPr>
              <a:t>)</a:t>
            </a:r>
            <a:r>
              <a:rPr lang="en-US" dirty="0"/>
              <a:t> approach to fine-tune the LLM efficiently, rather than fine-tuning the entire LLM with billions of parameters. </a:t>
            </a:r>
            <a:r>
              <a:rPr lang="en-US" dirty="0" err="1"/>
              <a:t>LoRA</a:t>
            </a:r>
            <a:r>
              <a:rPr lang="en-US" dirty="0"/>
              <a:t> freezes the </a:t>
            </a:r>
            <a:r>
              <a:rPr lang="en-US" dirty="0" err="1"/>
              <a:t>pretrained</a:t>
            </a:r>
            <a:r>
              <a:rPr lang="en-US" dirty="0"/>
              <a:t> model weights and injects trainable rank decomposition matrices into each layer of the transformer architecture, greatly reducing the number of trainable parameters for downstream tasks.</a:t>
            </a:r>
          </a:p>
          <a:p>
            <a:r>
              <a:rPr lang="en-US" dirty="0"/>
              <a:t>Besides the parameter-efficient fine-tuning, we can leverage hardware and software acceleration to speed up the fine-tuning process. </a:t>
            </a:r>
          </a:p>
          <a:p>
            <a:endParaRPr lang="en-US" dirty="0"/>
          </a:p>
        </p:txBody>
      </p:sp>
    </p:spTree>
    <p:extLst>
      <p:ext uri="{BB962C8B-B14F-4D97-AF65-F5344CB8AC3E}">
        <p14:creationId xmlns:p14="http://schemas.microsoft.com/office/powerpoint/2010/main" val="164401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7734"/>
            <a:ext cx="8534400" cy="1507067"/>
          </a:xfrm>
        </p:spPr>
        <p:txBody>
          <a:bodyPr/>
          <a:lstStyle/>
          <a:p>
            <a:r>
              <a:rPr lang="en-US" dirty="0" smtClean="0"/>
              <a:t> </a:t>
            </a:r>
            <a:r>
              <a:rPr lang="en-US" dirty="0"/>
              <a:t>contribution: </a:t>
            </a:r>
          </a:p>
        </p:txBody>
      </p:sp>
      <p:sp>
        <p:nvSpPr>
          <p:cNvPr id="3" name="Content Placeholder 2"/>
          <p:cNvSpPr>
            <a:spLocks noGrp="1"/>
          </p:cNvSpPr>
          <p:nvPr>
            <p:ph idx="1"/>
          </p:nvPr>
        </p:nvSpPr>
        <p:spPr>
          <a:xfrm>
            <a:off x="684212" y="1928004"/>
            <a:ext cx="8534400" cy="3615267"/>
          </a:xfrm>
        </p:spPr>
        <p:txBody>
          <a:bodyPr/>
          <a:lstStyle/>
          <a:p>
            <a:r>
              <a:rPr lang="en-US" dirty="0"/>
              <a:t>We can also enable instruction sample concatenation to further improve the fine-tuning process. The basic idea is that several tokenized sentences are concatenated into a longer and concentrated sentence as the training sample instead of having several training samples with different lengths. This helps maximize the underlying hardware efficiency.</a:t>
            </a:r>
          </a:p>
          <a:p>
            <a:r>
              <a:rPr lang="en-US" dirty="0"/>
              <a:t>All </a:t>
            </a:r>
            <a:r>
              <a:rPr lang="en-US" dirty="0" smtClean="0"/>
              <a:t>the </a:t>
            </a:r>
            <a:r>
              <a:rPr lang="en-US" dirty="0"/>
              <a:t>optimizations are on a single compute node. You can also perform </a:t>
            </a:r>
            <a:r>
              <a:rPr lang="en-US" dirty="0" err="1"/>
              <a:t>multinode</a:t>
            </a:r>
            <a:r>
              <a:rPr lang="en-US" dirty="0"/>
              <a:t> fine-tuning with distributed data parallelism during the fine-tuning process to harness more computing power.</a:t>
            </a:r>
          </a:p>
          <a:p>
            <a:endParaRPr lang="en-US" dirty="0"/>
          </a:p>
        </p:txBody>
      </p:sp>
    </p:spTree>
    <p:extLst>
      <p:ext uri="{BB962C8B-B14F-4D97-AF65-F5344CB8AC3E}">
        <p14:creationId xmlns:p14="http://schemas.microsoft.com/office/powerpoint/2010/main" val="3858340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7734"/>
            <a:ext cx="8534400" cy="1507067"/>
          </a:xfrm>
        </p:spPr>
        <p:txBody>
          <a:bodyPr/>
          <a:lstStyle/>
          <a:p>
            <a:r>
              <a:rPr lang="en-US" dirty="0" smtClean="0"/>
              <a:t>conclusion</a:t>
            </a:r>
            <a:endParaRPr lang="en-US" dirty="0"/>
          </a:p>
        </p:txBody>
      </p:sp>
      <p:sp>
        <p:nvSpPr>
          <p:cNvPr id="3" name="Content Placeholder 2"/>
          <p:cNvSpPr>
            <a:spLocks noGrp="1"/>
          </p:cNvSpPr>
          <p:nvPr>
            <p:ph idx="1"/>
          </p:nvPr>
        </p:nvSpPr>
        <p:spPr>
          <a:xfrm>
            <a:off x="753223" y="1439333"/>
            <a:ext cx="8534400" cy="3615267"/>
          </a:xfrm>
        </p:spPr>
        <p:txBody>
          <a:bodyPr/>
          <a:lstStyle/>
          <a:p>
            <a:r>
              <a:rPr lang="en-US" dirty="0"/>
              <a:t>Incorporating inference on CPU and fine-tuning techniques allows you to create efficient and customized </a:t>
            </a:r>
            <a:r>
              <a:rPr lang="en-US" dirty="0" err="1"/>
              <a:t>chatbot</a:t>
            </a:r>
            <a:r>
              <a:rPr lang="en-US" dirty="0"/>
              <a:t> solutions. By leveraging pre-trained language models and adapting them to your specific needs, you can develop </a:t>
            </a:r>
            <a:r>
              <a:rPr lang="en-US" dirty="0" err="1"/>
              <a:t>chatbots</a:t>
            </a:r>
            <a:r>
              <a:rPr lang="en-US" dirty="0"/>
              <a:t> that understand and generate human-like responses tailored to different domains and use cases.</a:t>
            </a:r>
          </a:p>
        </p:txBody>
      </p:sp>
    </p:spTree>
    <p:extLst>
      <p:ext uri="{BB962C8B-B14F-4D97-AF65-F5344CB8AC3E}">
        <p14:creationId xmlns:p14="http://schemas.microsoft.com/office/powerpoint/2010/main" val="425717113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124</TotalTime>
  <Words>606</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Slice</vt:lpstr>
      <vt:lpstr>IDEA SUBMISSION PPT</vt:lpstr>
      <vt:lpstr>PROBLEM  STATEMENT : </vt:lpstr>
      <vt:lpstr>Unique idea brief :</vt:lpstr>
      <vt:lpstr> Features Offered </vt:lpstr>
      <vt:lpstr>Processflow </vt:lpstr>
      <vt:lpstr>Architecture Diagram </vt:lpstr>
      <vt:lpstr>Technologies used </vt:lpstr>
      <vt:lpstr> contribution: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UNNATI_IDEA</dc:title>
  <dc:creator>NL-B3</dc:creator>
  <cp:lastModifiedBy>NL-B3</cp:lastModifiedBy>
  <cp:revision>14</cp:revision>
  <dcterms:created xsi:type="dcterms:W3CDTF">2024-07-12T07:04:02Z</dcterms:created>
  <dcterms:modified xsi:type="dcterms:W3CDTF">2024-07-12T09:08:39Z</dcterms:modified>
</cp:coreProperties>
</file>