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9" r:id="rId3"/>
    <p:sldId id="276" r:id="rId4"/>
    <p:sldId id="277" r:id="rId5"/>
    <p:sldId id="257" r:id="rId6"/>
    <p:sldId id="279" r:id="rId7"/>
    <p:sldId id="272" r:id="rId8"/>
    <p:sldId id="273" r:id="rId9"/>
    <p:sldId id="274" r:id="rId10"/>
    <p:sldId id="262" r:id="rId11"/>
    <p:sldId id="263" r:id="rId12"/>
    <p:sldId id="268" r:id="rId13"/>
    <p:sldId id="269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E391F-50DA-48C0-B35B-12780F007F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5AB6F0A-CE49-452D-AD33-886C553ACB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>
              <a:solidFill>
                <a:schemeClr val="accent6">
                  <a:lumMod val="50000"/>
                </a:schemeClr>
              </a:solidFill>
            </a:rPr>
            <a:t>Strategy Decision Making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6F78F301-6D7B-45B2-8790-FD5F7213141B}" type="parTrans" cxnId="{8A815F13-3789-4350-B2F7-8EEAE7C14CB1}">
      <dgm:prSet/>
      <dgm:spPr/>
      <dgm:t>
        <a:bodyPr/>
        <a:lstStyle/>
        <a:p>
          <a:endParaRPr lang="en-US"/>
        </a:p>
      </dgm:t>
    </dgm:pt>
    <dgm:pt modelId="{2BC300FD-9138-41DA-8C16-1165D8CC0C80}" type="sibTrans" cxnId="{8A815F13-3789-4350-B2F7-8EEAE7C14CB1}">
      <dgm:prSet/>
      <dgm:spPr/>
      <dgm:t>
        <a:bodyPr/>
        <a:lstStyle/>
        <a:p>
          <a:endParaRPr lang="en-US"/>
        </a:p>
      </dgm:t>
    </dgm:pt>
    <dgm:pt modelId="{88EEC96B-4B40-4B56-A17F-B60D46CE11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>
              <a:solidFill>
                <a:schemeClr val="accent6">
                  <a:lumMod val="50000"/>
                </a:schemeClr>
              </a:solidFill>
            </a:rPr>
            <a:t>Complexity of pharmaceutical data</a:t>
          </a:r>
          <a:endParaRPr lang="en-US">
            <a:solidFill>
              <a:schemeClr val="accent6">
                <a:lumMod val="50000"/>
              </a:schemeClr>
            </a:solidFill>
          </a:endParaRPr>
        </a:p>
      </dgm:t>
    </dgm:pt>
    <dgm:pt modelId="{D6B70D8A-65E8-485F-AAD8-CCCF69CFE7F8}" type="parTrans" cxnId="{542DA646-F21D-4CB4-8B4F-B24096BFF399}">
      <dgm:prSet/>
      <dgm:spPr/>
      <dgm:t>
        <a:bodyPr/>
        <a:lstStyle/>
        <a:p>
          <a:endParaRPr lang="en-US"/>
        </a:p>
      </dgm:t>
    </dgm:pt>
    <dgm:pt modelId="{20D90DE4-D6A0-4627-B87F-0C977223F12F}" type="sibTrans" cxnId="{542DA646-F21D-4CB4-8B4F-B24096BFF399}">
      <dgm:prSet/>
      <dgm:spPr/>
      <dgm:t>
        <a:bodyPr/>
        <a:lstStyle/>
        <a:p>
          <a:endParaRPr lang="en-US"/>
        </a:p>
      </dgm:t>
    </dgm:pt>
    <dgm:pt modelId="{009A8EC6-F51A-43BE-A713-9068C4F341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>
              <a:solidFill>
                <a:schemeClr val="accent6">
                  <a:lumMod val="50000"/>
                </a:schemeClr>
              </a:solidFill>
            </a:rPr>
            <a:t>User friendly interface</a:t>
          </a:r>
          <a:endParaRPr lang="en-US">
            <a:solidFill>
              <a:schemeClr val="accent6">
                <a:lumMod val="50000"/>
              </a:schemeClr>
            </a:solidFill>
          </a:endParaRPr>
        </a:p>
      </dgm:t>
    </dgm:pt>
    <dgm:pt modelId="{EF507A7F-2A61-466E-805C-32FF3ADAB742}" type="parTrans" cxnId="{DEFC8C97-300F-4911-A62D-EBCEEACF4E9F}">
      <dgm:prSet/>
      <dgm:spPr/>
      <dgm:t>
        <a:bodyPr/>
        <a:lstStyle/>
        <a:p>
          <a:endParaRPr lang="en-US"/>
        </a:p>
      </dgm:t>
    </dgm:pt>
    <dgm:pt modelId="{2F0053E8-B2B8-49AD-BEDE-EDD84ECD1F0B}" type="sibTrans" cxnId="{DEFC8C97-300F-4911-A62D-EBCEEACF4E9F}">
      <dgm:prSet/>
      <dgm:spPr/>
      <dgm:t>
        <a:bodyPr/>
        <a:lstStyle/>
        <a:p>
          <a:endParaRPr lang="en-US"/>
        </a:p>
      </dgm:t>
    </dgm:pt>
    <dgm:pt modelId="{F5DC7F65-4E03-4FF8-8919-F407317950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>
              <a:solidFill>
                <a:schemeClr val="accent6">
                  <a:lumMod val="50000"/>
                </a:schemeClr>
              </a:solidFill>
            </a:rPr>
            <a:t>Diverse analytical perspectives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5CFB0B02-EAE3-43E0-BCDF-82CD46F966AB}" type="parTrans" cxnId="{88DD3D24-9059-4B53-B80D-083FCDFD0659}">
      <dgm:prSet/>
      <dgm:spPr/>
      <dgm:t>
        <a:bodyPr/>
        <a:lstStyle/>
        <a:p>
          <a:endParaRPr lang="en-US"/>
        </a:p>
      </dgm:t>
    </dgm:pt>
    <dgm:pt modelId="{D319EDB0-0DB9-4953-B718-20E71497ECB6}" type="sibTrans" cxnId="{88DD3D24-9059-4B53-B80D-083FCDFD0659}">
      <dgm:prSet/>
      <dgm:spPr/>
      <dgm:t>
        <a:bodyPr/>
        <a:lstStyle/>
        <a:p>
          <a:endParaRPr lang="en-US"/>
        </a:p>
      </dgm:t>
    </dgm:pt>
    <dgm:pt modelId="{DEDDC48B-D2C2-45CD-B980-694C83859494}" type="pres">
      <dgm:prSet presAssocID="{E33E391F-50DA-48C0-B35B-12780F007F52}" presName="root" presStyleCnt="0">
        <dgm:presLayoutVars>
          <dgm:dir/>
          <dgm:resizeHandles val="exact"/>
        </dgm:presLayoutVars>
      </dgm:prSet>
      <dgm:spPr/>
    </dgm:pt>
    <dgm:pt modelId="{1BA0B453-ED9C-485C-8A91-2745CD496346}" type="pres">
      <dgm:prSet presAssocID="{D5AB6F0A-CE49-452D-AD33-886C553ACB7A}" presName="compNode" presStyleCnt="0"/>
      <dgm:spPr/>
    </dgm:pt>
    <dgm:pt modelId="{498FAA20-2FD4-4075-AAD7-1874BE0B96E2}" type="pres">
      <dgm:prSet presAssocID="{D5AB6F0A-CE49-452D-AD33-886C553ACB7A}" presName="iconBgRect" presStyleLbl="bgShp" presStyleIdx="0" presStyleCnt="4"/>
      <dgm:spPr/>
    </dgm:pt>
    <dgm:pt modelId="{C3230BFD-57E0-4EA5-8BA5-4447FDF8A926}" type="pres">
      <dgm:prSet presAssocID="{D5AB6F0A-CE49-452D-AD33-886C553ACB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5C9F3A-E019-4022-9D24-DDED6E7B47D5}" type="pres">
      <dgm:prSet presAssocID="{D5AB6F0A-CE49-452D-AD33-886C553ACB7A}" presName="spaceRect" presStyleCnt="0"/>
      <dgm:spPr/>
    </dgm:pt>
    <dgm:pt modelId="{11371429-BFA6-4090-B673-F3FEE0B30371}" type="pres">
      <dgm:prSet presAssocID="{D5AB6F0A-CE49-452D-AD33-886C553ACB7A}" presName="textRect" presStyleLbl="revTx" presStyleIdx="0" presStyleCnt="4">
        <dgm:presLayoutVars>
          <dgm:chMax val="1"/>
          <dgm:chPref val="1"/>
        </dgm:presLayoutVars>
      </dgm:prSet>
      <dgm:spPr/>
    </dgm:pt>
    <dgm:pt modelId="{0A574EC2-4946-41CE-AD80-368C378B3DDF}" type="pres">
      <dgm:prSet presAssocID="{2BC300FD-9138-41DA-8C16-1165D8CC0C80}" presName="sibTrans" presStyleCnt="0"/>
      <dgm:spPr/>
    </dgm:pt>
    <dgm:pt modelId="{4392A9EB-C270-4561-BC7B-296A09D2A988}" type="pres">
      <dgm:prSet presAssocID="{88EEC96B-4B40-4B56-A17F-B60D46CE1160}" presName="compNode" presStyleCnt="0"/>
      <dgm:spPr/>
    </dgm:pt>
    <dgm:pt modelId="{11699B57-AB47-48EF-A8DF-B979F87CB4B1}" type="pres">
      <dgm:prSet presAssocID="{88EEC96B-4B40-4B56-A17F-B60D46CE1160}" presName="iconBgRect" presStyleLbl="bgShp" presStyleIdx="1" presStyleCnt="4"/>
      <dgm:spPr/>
    </dgm:pt>
    <dgm:pt modelId="{16CBAEA3-3F04-4C54-8729-131DC0A65BA3}" type="pres">
      <dgm:prSet presAssocID="{88EEC96B-4B40-4B56-A17F-B60D46CE11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26841692-DF30-4D0E-A824-A3E163767BA4}" type="pres">
      <dgm:prSet presAssocID="{88EEC96B-4B40-4B56-A17F-B60D46CE1160}" presName="spaceRect" presStyleCnt="0"/>
      <dgm:spPr/>
    </dgm:pt>
    <dgm:pt modelId="{7BF526EE-24D6-4FC0-84A5-067FE8E3E3D1}" type="pres">
      <dgm:prSet presAssocID="{88EEC96B-4B40-4B56-A17F-B60D46CE1160}" presName="textRect" presStyleLbl="revTx" presStyleIdx="1" presStyleCnt="4">
        <dgm:presLayoutVars>
          <dgm:chMax val="1"/>
          <dgm:chPref val="1"/>
        </dgm:presLayoutVars>
      </dgm:prSet>
      <dgm:spPr/>
    </dgm:pt>
    <dgm:pt modelId="{FBDCFF81-CD75-4304-B5E5-DA3FB6FAA1AC}" type="pres">
      <dgm:prSet presAssocID="{20D90DE4-D6A0-4627-B87F-0C977223F12F}" presName="sibTrans" presStyleCnt="0"/>
      <dgm:spPr/>
    </dgm:pt>
    <dgm:pt modelId="{3ED30C6E-4E74-4A51-BE60-5EDF27B5363E}" type="pres">
      <dgm:prSet presAssocID="{009A8EC6-F51A-43BE-A713-9068C4F34154}" presName="compNode" presStyleCnt="0"/>
      <dgm:spPr/>
    </dgm:pt>
    <dgm:pt modelId="{EF193316-7262-4D6F-B949-445171B33E73}" type="pres">
      <dgm:prSet presAssocID="{009A8EC6-F51A-43BE-A713-9068C4F34154}" presName="iconBgRect" presStyleLbl="bgShp" presStyleIdx="2" presStyleCnt="4"/>
      <dgm:spPr/>
    </dgm:pt>
    <dgm:pt modelId="{C0DE1C3D-09E8-4699-B11F-56566F96E293}" type="pres">
      <dgm:prSet presAssocID="{009A8EC6-F51A-43BE-A713-9068C4F341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69691F7-FC9F-4FEA-A170-A138B384CEC7}" type="pres">
      <dgm:prSet presAssocID="{009A8EC6-F51A-43BE-A713-9068C4F34154}" presName="spaceRect" presStyleCnt="0"/>
      <dgm:spPr/>
    </dgm:pt>
    <dgm:pt modelId="{28CF7C47-2611-4AD0-BAEF-A1CF3FA6F82E}" type="pres">
      <dgm:prSet presAssocID="{009A8EC6-F51A-43BE-A713-9068C4F34154}" presName="textRect" presStyleLbl="revTx" presStyleIdx="2" presStyleCnt="4">
        <dgm:presLayoutVars>
          <dgm:chMax val="1"/>
          <dgm:chPref val="1"/>
        </dgm:presLayoutVars>
      </dgm:prSet>
      <dgm:spPr/>
    </dgm:pt>
    <dgm:pt modelId="{E87B49B1-49C6-4C70-B38A-2CD01A3C2804}" type="pres">
      <dgm:prSet presAssocID="{2F0053E8-B2B8-49AD-BEDE-EDD84ECD1F0B}" presName="sibTrans" presStyleCnt="0"/>
      <dgm:spPr/>
    </dgm:pt>
    <dgm:pt modelId="{D4762B16-3E87-4AF2-825D-966C7672DD4B}" type="pres">
      <dgm:prSet presAssocID="{F5DC7F65-4E03-4FF8-8919-F4073179500F}" presName="compNode" presStyleCnt="0"/>
      <dgm:spPr/>
    </dgm:pt>
    <dgm:pt modelId="{C5624166-468E-4430-89B5-3DFDBCFFBF12}" type="pres">
      <dgm:prSet presAssocID="{F5DC7F65-4E03-4FF8-8919-F4073179500F}" presName="iconBgRect" presStyleLbl="bgShp" presStyleIdx="3" presStyleCnt="4"/>
      <dgm:spPr/>
    </dgm:pt>
    <dgm:pt modelId="{5A6F5E2F-F552-4D1D-A5BC-7607D1782D75}" type="pres">
      <dgm:prSet presAssocID="{F5DC7F65-4E03-4FF8-8919-F407317950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7515B08-D579-42F1-98D3-EA7656DDAB64}" type="pres">
      <dgm:prSet presAssocID="{F5DC7F65-4E03-4FF8-8919-F4073179500F}" presName="spaceRect" presStyleCnt="0"/>
      <dgm:spPr/>
    </dgm:pt>
    <dgm:pt modelId="{25D687F8-C928-424B-81C2-8AF22053F1EC}" type="pres">
      <dgm:prSet presAssocID="{F5DC7F65-4E03-4FF8-8919-F407317950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A815F13-3789-4350-B2F7-8EEAE7C14CB1}" srcId="{E33E391F-50DA-48C0-B35B-12780F007F52}" destId="{D5AB6F0A-CE49-452D-AD33-886C553ACB7A}" srcOrd="0" destOrd="0" parTransId="{6F78F301-6D7B-45B2-8790-FD5F7213141B}" sibTransId="{2BC300FD-9138-41DA-8C16-1165D8CC0C80}"/>
    <dgm:cxn modelId="{88DD3D24-9059-4B53-B80D-083FCDFD0659}" srcId="{E33E391F-50DA-48C0-B35B-12780F007F52}" destId="{F5DC7F65-4E03-4FF8-8919-F4073179500F}" srcOrd="3" destOrd="0" parTransId="{5CFB0B02-EAE3-43E0-BCDF-82CD46F966AB}" sibTransId="{D319EDB0-0DB9-4953-B718-20E71497ECB6}"/>
    <dgm:cxn modelId="{542DA646-F21D-4CB4-8B4F-B24096BFF399}" srcId="{E33E391F-50DA-48C0-B35B-12780F007F52}" destId="{88EEC96B-4B40-4B56-A17F-B60D46CE1160}" srcOrd="1" destOrd="0" parTransId="{D6B70D8A-65E8-485F-AAD8-CCCF69CFE7F8}" sibTransId="{20D90DE4-D6A0-4627-B87F-0C977223F12F}"/>
    <dgm:cxn modelId="{F1C6AF49-AB6C-4E76-AC3A-9CE3A705C7AA}" type="presOf" srcId="{88EEC96B-4B40-4B56-A17F-B60D46CE1160}" destId="{7BF526EE-24D6-4FC0-84A5-067FE8E3E3D1}" srcOrd="0" destOrd="0" presId="urn:microsoft.com/office/officeart/2018/5/layout/IconCircleLabelList"/>
    <dgm:cxn modelId="{0F9C346B-576E-4514-83CC-22BA7D74B4FE}" type="presOf" srcId="{D5AB6F0A-CE49-452D-AD33-886C553ACB7A}" destId="{11371429-BFA6-4090-B673-F3FEE0B30371}" srcOrd="0" destOrd="0" presId="urn:microsoft.com/office/officeart/2018/5/layout/IconCircleLabelList"/>
    <dgm:cxn modelId="{3B87488D-D840-4567-BAEF-77DA957BF2BC}" type="presOf" srcId="{E33E391F-50DA-48C0-B35B-12780F007F52}" destId="{DEDDC48B-D2C2-45CD-B980-694C83859494}" srcOrd="0" destOrd="0" presId="urn:microsoft.com/office/officeart/2018/5/layout/IconCircleLabelList"/>
    <dgm:cxn modelId="{DEFC8C97-300F-4911-A62D-EBCEEACF4E9F}" srcId="{E33E391F-50DA-48C0-B35B-12780F007F52}" destId="{009A8EC6-F51A-43BE-A713-9068C4F34154}" srcOrd="2" destOrd="0" parTransId="{EF507A7F-2A61-466E-805C-32FF3ADAB742}" sibTransId="{2F0053E8-B2B8-49AD-BEDE-EDD84ECD1F0B}"/>
    <dgm:cxn modelId="{D42A3DA1-1819-4D5B-B8CB-E6B9F5E34D8E}" type="presOf" srcId="{009A8EC6-F51A-43BE-A713-9068C4F34154}" destId="{28CF7C47-2611-4AD0-BAEF-A1CF3FA6F82E}" srcOrd="0" destOrd="0" presId="urn:microsoft.com/office/officeart/2018/5/layout/IconCircleLabelList"/>
    <dgm:cxn modelId="{C5E71CA3-684F-4A56-9E23-32CC501AD65B}" type="presOf" srcId="{F5DC7F65-4E03-4FF8-8919-F4073179500F}" destId="{25D687F8-C928-424B-81C2-8AF22053F1EC}" srcOrd="0" destOrd="0" presId="urn:microsoft.com/office/officeart/2018/5/layout/IconCircleLabelList"/>
    <dgm:cxn modelId="{AD714B4C-F779-4B94-AEE9-64C4B1EBB095}" type="presParOf" srcId="{DEDDC48B-D2C2-45CD-B980-694C83859494}" destId="{1BA0B453-ED9C-485C-8A91-2745CD496346}" srcOrd="0" destOrd="0" presId="urn:microsoft.com/office/officeart/2018/5/layout/IconCircleLabelList"/>
    <dgm:cxn modelId="{ED4C7E64-CD11-48C5-AE1B-DF24CB30215C}" type="presParOf" srcId="{1BA0B453-ED9C-485C-8A91-2745CD496346}" destId="{498FAA20-2FD4-4075-AAD7-1874BE0B96E2}" srcOrd="0" destOrd="0" presId="urn:microsoft.com/office/officeart/2018/5/layout/IconCircleLabelList"/>
    <dgm:cxn modelId="{ED98C84C-2092-4B5B-BE2B-207853C73F34}" type="presParOf" srcId="{1BA0B453-ED9C-485C-8A91-2745CD496346}" destId="{C3230BFD-57E0-4EA5-8BA5-4447FDF8A926}" srcOrd="1" destOrd="0" presId="urn:microsoft.com/office/officeart/2018/5/layout/IconCircleLabelList"/>
    <dgm:cxn modelId="{1C34012D-88EA-4CAE-94D7-2F7622D6612F}" type="presParOf" srcId="{1BA0B453-ED9C-485C-8A91-2745CD496346}" destId="{495C9F3A-E019-4022-9D24-DDED6E7B47D5}" srcOrd="2" destOrd="0" presId="urn:microsoft.com/office/officeart/2018/5/layout/IconCircleLabelList"/>
    <dgm:cxn modelId="{69ECF1ED-189D-44B1-8D37-01E73E33061C}" type="presParOf" srcId="{1BA0B453-ED9C-485C-8A91-2745CD496346}" destId="{11371429-BFA6-4090-B673-F3FEE0B30371}" srcOrd="3" destOrd="0" presId="urn:microsoft.com/office/officeart/2018/5/layout/IconCircleLabelList"/>
    <dgm:cxn modelId="{26DCF56C-DB3B-4994-BB0C-C2FC1E83A7E4}" type="presParOf" srcId="{DEDDC48B-D2C2-45CD-B980-694C83859494}" destId="{0A574EC2-4946-41CE-AD80-368C378B3DDF}" srcOrd="1" destOrd="0" presId="urn:microsoft.com/office/officeart/2018/5/layout/IconCircleLabelList"/>
    <dgm:cxn modelId="{1793C8FB-C18D-4022-97BD-B88308675D94}" type="presParOf" srcId="{DEDDC48B-D2C2-45CD-B980-694C83859494}" destId="{4392A9EB-C270-4561-BC7B-296A09D2A988}" srcOrd="2" destOrd="0" presId="urn:microsoft.com/office/officeart/2018/5/layout/IconCircleLabelList"/>
    <dgm:cxn modelId="{9B241396-D91D-4A1B-AE0F-7F0EC58E42AA}" type="presParOf" srcId="{4392A9EB-C270-4561-BC7B-296A09D2A988}" destId="{11699B57-AB47-48EF-A8DF-B979F87CB4B1}" srcOrd="0" destOrd="0" presId="urn:microsoft.com/office/officeart/2018/5/layout/IconCircleLabelList"/>
    <dgm:cxn modelId="{CDEF1B59-A758-48C9-96B2-3E2A54879CB7}" type="presParOf" srcId="{4392A9EB-C270-4561-BC7B-296A09D2A988}" destId="{16CBAEA3-3F04-4C54-8729-131DC0A65BA3}" srcOrd="1" destOrd="0" presId="urn:microsoft.com/office/officeart/2018/5/layout/IconCircleLabelList"/>
    <dgm:cxn modelId="{2CAF9EC5-91CC-4C59-AC14-01805616BE90}" type="presParOf" srcId="{4392A9EB-C270-4561-BC7B-296A09D2A988}" destId="{26841692-DF30-4D0E-A824-A3E163767BA4}" srcOrd="2" destOrd="0" presId="urn:microsoft.com/office/officeart/2018/5/layout/IconCircleLabelList"/>
    <dgm:cxn modelId="{B7787189-3582-4AAF-8DEA-35CD244B5BDE}" type="presParOf" srcId="{4392A9EB-C270-4561-BC7B-296A09D2A988}" destId="{7BF526EE-24D6-4FC0-84A5-067FE8E3E3D1}" srcOrd="3" destOrd="0" presId="urn:microsoft.com/office/officeart/2018/5/layout/IconCircleLabelList"/>
    <dgm:cxn modelId="{E702EDB6-A2C3-4BDE-B350-CCE9DA9E33E5}" type="presParOf" srcId="{DEDDC48B-D2C2-45CD-B980-694C83859494}" destId="{FBDCFF81-CD75-4304-B5E5-DA3FB6FAA1AC}" srcOrd="3" destOrd="0" presId="urn:microsoft.com/office/officeart/2018/5/layout/IconCircleLabelList"/>
    <dgm:cxn modelId="{87BDBD83-704E-4CF0-859D-0AA4FAD3A60D}" type="presParOf" srcId="{DEDDC48B-D2C2-45CD-B980-694C83859494}" destId="{3ED30C6E-4E74-4A51-BE60-5EDF27B5363E}" srcOrd="4" destOrd="0" presId="urn:microsoft.com/office/officeart/2018/5/layout/IconCircleLabelList"/>
    <dgm:cxn modelId="{3F6F4D48-C58E-43EC-973D-1F23B45E7F2F}" type="presParOf" srcId="{3ED30C6E-4E74-4A51-BE60-5EDF27B5363E}" destId="{EF193316-7262-4D6F-B949-445171B33E73}" srcOrd="0" destOrd="0" presId="urn:microsoft.com/office/officeart/2018/5/layout/IconCircleLabelList"/>
    <dgm:cxn modelId="{70FF8E74-C287-45A0-A0D3-AF97F90E9822}" type="presParOf" srcId="{3ED30C6E-4E74-4A51-BE60-5EDF27B5363E}" destId="{C0DE1C3D-09E8-4699-B11F-56566F96E293}" srcOrd="1" destOrd="0" presId="urn:microsoft.com/office/officeart/2018/5/layout/IconCircleLabelList"/>
    <dgm:cxn modelId="{996B2DBA-1297-4EE3-B082-0E6B15D52BE3}" type="presParOf" srcId="{3ED30C6E-4E74-4A51-BE60-5EDF27B5363E}" destId="{069691F7-FC9F-4FEA-A170-A138B384CEC7}" srcOrd="2" destOrd="0" presId="urn:microsoft.com/office/officeart/2018/5/layout/IconCircleLabelList"/>
    <dgm:cxn modelId="{39C7BFB5-5BD5-44FE-A13F-B6F619733F02}" type="presParOf" srcId="{3ED30C6E-4E74-4A51-BE60-5EDF27B5363E}" destId="{28CF7C47-2611-4AD0-BAEF-A1CF3FA6F82E}" srcOrd="3" destOrd="0" presId="urn:microsoft.com/office/officeart/2018/5/layout/IconCircleLabelList"/>
    <dgm:cxn modelId="{7DB2A60A-7631-4FA0-981D-3DE3602C87EB}" type="presParOf" srcId="{DEDDC48B-D2C2-45CD-B980-694C83859494}" destId="{E87B49B1-49C6-4C70-B38A-2CD01A3C2804}" srcOrd="5" destOrd="0" presId="urn:microsoft.com/office/officeart/2018/5/layout/IconCircleLabelList"/>
    <dgm:cxn modelId="{C61EC73D-3902-4EE0-8DAF-04BC8DD2FBD6}" type="presParOf" srcId="{DEDDC48B-D2C2-45CD-B980-694C83859494}" destId="{D4762B16-3E87-4AF2-825D-966C7672DD4B}" srcOrd="6" destOrd="0" presId="urn:microsoft.com/office/officeart/2018/5/layout/IconCircleLabelList"/>
    <dgm:cxn modelId="{C912311D-E807-4533-8C7B-274B3E9CB9CC}" type="presParOf" srcId="{D4762B16-3E87-4AF2-825D-966C7672DD4B}" destId="{C5624166-468E-4430-89B5-3DFDBCFFBF12}" srcOrd="0" destOrd="0" presId="urn:microsoft.com/office/officeart/2018/5/layout/IconCircleLabelList"/>
    <dgm:cxn modelId="{38B4EAE0-B189-4633-A362-0E024BBF962B}" type="presParOf" srcId="{D4762B16-3E87-4AF2-825D-966C7672DD4B}" destId="{5A6F5E2F-F552-4D1D-A5BC-7607D1782D75}" srcOrd="1" destOrd="0" presId="urn:microsoft.com/office/officeart/2018/5/layout/IconCircleLabelList"/>
    <dgm:cxn modelId="{D65559D5-A169-45A9-B9B1-E945004AE9A6}" type="presParOf" srcId="{D4762B16-3E87-4AF2-825D-966C7672DD4B}" destId="{A7515B08-D579-42F1-98D3-EA7656DDAB64}" srcOrd="2" destOrd="0" presId="urn:microsoft.com/office/officeart/2018/5/layout/IconCircleLabelList"/>
    <dgm:cxn modelId="{D0210E1E-F741-469C-9B19-18AD00B39552}" type="presParOf" srcId="{D4762B16-3E87-4AF2-825D-966C7672DD4B}" destId="{25D687F8-C928-424B-81C2-8AF22053F1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E391F-50DA-48C0-B35B-12780F007F52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000CB45-2FF4-492F-B986-790065097108}">
      <dgm:prSet/>
      <dgm:spPr/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</a:rPr>
            <a:t>Market Research</a:t>
          </a:r>
        </a:p>
      </dgm:t>
    </dgm:pt>
    <dgm:pt modelId="{ECA9CA35-EF2B-4804-86D0-D958FA31A758}" type="parTrans" cxnId="{E2900287-62BA-40F6-8CFB-1BDFE995E50A}">
      <dgm:prSet/>
      <dgm:spPr/>
      <dgm:t>
        <a:bodyPr/>
        <a:lstStyle/>
        <a:p>
          <a:endParaRPr lang="en-IN"/>
        </a:p>
      </dgm:t>
    </dgm:pt>
    <dgm:pt modelId="{4C94B034-039F-4C53-9CAE-47C4B8DEB457}" type="sibTrans" cxnId="{E2900287-62BA-40F6-8CFB-1BDFE995E50A}">
      <dgm:prSet/>
      <dgm:spPr/>
      <dgm:t>
        <a:bodyPr/>
        <a:lstStyle/>
        <a:p>
          <a:endParaRPr lang="en-IN"/>
        </a:p>
      </dgm:t>
    </dgm:pt>
    <dgm:pt modelId="{00F94477-1392-41A5-ACF8-1F9052C061B6}">
      <dgm:prSet/>
      <dgm:spPr/>
      <dgm:t>
        <a:bodyPr/>
        <a:lstStyle/>
        <a:p>
          <a:r>
            <a:rPr lang="en-US" b="1" dirty="0"/>
            <a:t>Portfolio Management </a:t>
          </a:r>
        </a:p>
      </dgm:t>
    </dgm:pt>
    <dgm:pt modelId="{7A82A313-5461-45E9-BD24-BB0741F9DE0D}" type="parTrans" cxnId="{8FE31DF4-9327-4B15-9861-0E263F901D92}">
      <dgm:prSet/>
      <dgm:spPr/>
      <dgm:t>
        <a:bodyPr/>
        <a:lstStyle/>
        <a:p>
          <a:endParaRPr lang="en-IN"/>
        </a:p>
      </dgm:t>
    </dgm:pt>
    <dgm:pt modelId="{10905DD7-856C-4F1F-942D-8D7096E3EB76}" type="sibTrans" cxnId="{8FE31DF4-9327-4B15-9861-0E263F901D92}">
      <dgm:prSet/>
      <dgm:spPr/>
      <dgm:t>
        <a:bodyPr/>
        <a:lstStyle/>
        <a:p>
          <a:endParaRPr lang="en-IN"/>
        </a:p>
      </dgm:t>
    </dgm:pt>
    <dgm:pt modelId="{EE436367-2FFD-4DFA-ABAE-48DB3916E503}">
      <dgm:prSet/>
      <dgm:spPr/>
      <dgm:t>
        <a:bodyPr/>
        <a:lstStyle/>
        <a:p>
          <a:r>
            <a:rPr lang="en-US" b="1" dirty="0"/>
            <a:t>Global Expansion</a:t>
          </a:r>
        </a:p>
      </dgm:t>
    </dgm:pt>
    <dgm:pt modelId="{8D3BB5F0-85C6-4226-8AF4-9CC4013C8B00}" type="parTrans" cxnId="{C2552FFB-B519-4542-84A2-E15A992393E5}">
      <dgm:prSet/>
      <dgm:spPr/>
      <dgm:t>
        <a:bodyPr/>
        <a:lstStyle/>
        <a:p>
          <a:endParaRPr lang="en-IN"/>
        </a:p>
      </dgm:t>
    </dgm:pt>
    <dgm:pt modelId="{B050496C-6844-45B1-A7A0-7CFBF1026AFD}" type="sibTrans" cxnId="{C2552FFB-B519-4542-84A2-E15A992393E5}">
      <dgm:prSet/>
      <dgm:spPr/>
      <dgm:t>
        <a:bodyPr/>
        <a:lstStyle/>
        <a:p>
          <a:endParaRPr lang="en-IN"/>
        </a:p>
      </dgm:t>
    </dgm:pt>
    <dgm:pt modelId="{9C95EE60-3E06-4D46-9D0B-D97C7A6720BF}">
      <dgm:prSet/>
      <dgm:spPr/>
      <dgm:t>
        <a:bodyPr/>
        <a:lstStyle/>
        <a:p>
          <a:r>
            <a:rPr lang="en-US" b="1"/>
            <a:t>Supply Chain Optimization</a:t>
          </a:r>
        </a:p>
      </dgm:t>
    </dgm:pt>
    <dgm:pt modelId="{844746E9-630C-4E89-9D8B-1B1C0C17F227}" type="parTrans" cxnId="{FCEBB722-3CA9-4167-BA9D-F6CF972FA645}">
      <dgm:prSet/>
      <dgm:spPr/>
      <dgm:t>
        <a:bodyPr/>
        <a:lstStyle/>
        <a:p>
          <a:endParaRPr lang="en-IN"/>
        </a:p>
      </dgm:t>
    </dgm:pt>
    <dgm:pt modelId="{1B711CAE-B64A-4FF9-86EE-B63F35E3818F}" type="sibTrans" cxnId="{FCEBB722-3CA9-4167-BA9D-F6CF972FA645}">
      <dgm:prSet/>
      <dgm:spPr/>
      <dgm:t>
        <a:bodyPr/>
        <a:lstStyle/>
        <a:p>
          <a:endParaRPr lang="en-IN"/>
        </a:p>
      </dgm:t>
    </dgm:pt>
    <dgm:pt modelId="{7E981B80-4475-46F6-972F-2CE015742E6C}">
      <dgm:prSet/>
      <dgm:spPr/>
      <dgm:t>
        <a:bodyPr/>
        <a:lstStyle/>
        <a:p>
          <a:r>
            <a:rPr lang="en-US" b="1" dirty="0"/>
            <a:t>Risk Management</a:t>
          </a:r>
        </a:p>
      </dgm:t>
    </dgm:pt>
    <dgm:pt modelId="{597DEC06-4369-4DF9-A614-ECA2927F4DFC}" type="parTrans" cxnId="{3A53D8D0-975B-4910-9D5D-BEED2DA6FA95}">
      <dgm:prSet/>
      <dgm:spPr/>
      <dgm:t>
        <a:bodyPr/>
        <a:lstStyle/>
        <a:p>
          <a:endParaRPr lang="en-IN"/>
        </a:p>
      </dgm:t>
    </dgm:pt>
    <dgm:pt modelId="{C6F40E81-D356-4A1E-BB69-CAC704CD6FA6}" type="sibTrans" cxnId="{3A53D8D0-975B-4910-9D5D-BEED2DA6FA95}">
      <dgm:prSet/>
      <dgm:spPr/>
      <dgm:t>
        <a:bodyPr/>
        <a:lstStyle/>
        <a:p>
          <a:endParaRPr lang="en-IN"/>
        </a:p>
      </dgm:t>
    </dgm:pt>
    <dgm:pt modelId="{8402B5E7-822B-41C9-9209-86C7DB026901}" type="pres">
      <dgm:prSet presAssocID="{E33E391F-50DA-48C0-B35B-12780F007F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54AD9C-BDC1-445D-8EF8-2987B8202B6E}" type="pres">
      <dgm:prSet presAssocID="{2000CB45-2FF4-492F-B986-790065097108}" presName="vertOne" presStyleCnt="0"/>
      <dgm:spPr/>
    </dgm:pt>
    <dgm:pt modelId="{68E007D9-F6FF-4C02-A2A1-F63DDA3CFF5E}" type="pres">
      <dgm:prSet presAssocID="{2000CB45-2FF4-492F-B986-790065097108}" presName="txOne" presStyleLbl="node0" presStyleIdx="0" presStyleCnt="5">
        <dgm:presLayoutVars>
          <dgm:chPref val="3"/>
        </dgm:presLayoutVars>
      </dgm:prSet>
      <dgm:spPr/>
    </dgm:pt>
    <dgm:pt modelId="{7005A5CD-C552-45BD-9A6E-AEB0480D968E}" type="pres">
      <dgm:prSet presAssocID="{2000CB45-2FF4-492F-B986-790065097108}" presName="horzOne" presStyleCnt="0"/>
      <dgm:spPr/>
    </dgm:pt>
    <dgm:pt modelId="{FEDCCEF1-5712-46A5-9A6C-9A953173CB12}" type="pres">
      <dgm:prSet presAssocID="{4C94B034-039F-4C53-9CAE-47C4B8DEB457}" presName="sibSpaceOne" presStyleCnt="0"/>
      <dgm:spPr/>
    </dgm:pt>
    <dgm:pt modelId="{56FBB8F9-2604-486E-B52F-64A5CEA7D3BC}" type="pres">
      <dgm:prSet presAssocID="{00F94477-1392-41A5-ACF8-1F9052C061B6}" presName="vertOne" presStyleCnt="0"/>
      <dgm:spPr/>
    </dgm:pt>
    <dgm:pt modelId="{4F91D4D9-03D5-4931-BCA1-CEF6373C32EC}" type="pres">
      <dgm:prSet presAssocID="{00F94477-1392-41A5-ACF8-1F9052C061B6}" presName="txOne" presStyleLbl="node0" presStyleIdx="1" presStyleCnt="5">
        <dgm:presLayoutVars>
          <dgm:chPref val="3"/>
        </dgm:presLayoutVars>
      </dgm:prSet>
      <dgm:spPr/>
    </dgm:pt>
    <dgm:pt modelId="{E43A93A7-80D9-4815-BC82-DFDABE0DF8D6}" type="pres">
      <dgm:prSet presAssocID="{00F94477-1392-41A5-ACF8-1F9052C061B6}" presName="horzOne" presStyleCnt="0"/>
      <dgm:spPr/>
    </dgm:pt>
    <dgm:pt modelId="{62B3D72C-41E7-492A-9760-28968AFC237B}" type="pres">
      <dgm:prSet presAssocID="{10905DD7-856C-4F1F-942D-8D7096E3EB76}" presName="sibSpaceOne" presStyleCnt="0"/>
      <dgm:spPr/>
    </dgm:pt>
    <dgm:pt modelId="{D9344D4E-A951-48AB-8360-2E0225B18A4B}" type="pres">
      <dgm:prSet presAssocID="{EE436367-2FFD-4DFA-ABAE-48DB3916E503}" presName="vertOne" presStyleCnt="0"/>
      <dgm:spPr/>
    </dgm:pt>
    <dgm:pt modelId="{85AEC812-88CC-47E9-89A0-299146BA3E39}" type="pres">
      <dgm:prSet presAssocID="{EE436367-2FFD-4DFA-ABAE-48DB3916E503}" presName="txOne" presStyleLbl="node0" presStyleIdx="2" presStyleCnt="5">
        <dgm:presLayoutVars>
          <dgm:chPref val="3"/>
        </dgm:presLayoutVars>
      </dgm:prSet>
      <dgm:spPr/>
    </dgm:pt>
    <dgm:pt modelId="{77272755-ABB1-4D17-81AB-EE7DAE945C1D}" type="pres">
      <dgm:prSet presAssocID="{EE436367-2FFD-4DFA-ABAE-48DB3916E503}" presName="horzOne" presStyleCnt="0"/>
      <dgm:spPr/>
    </dgm:pt>
    <dgm:pt modelId="{926B9EBF-4673-4CE6-86FD-B3386C543A5E}" type="pres">
      <dgm:prSet presAssocID="{B050496C-6844-45B1-A7A0-7CFBF1026AFD}" presName="sibSpaceOne" presStyleCnt="0"/>
      <dgm:spPr/>
    </dgm:pt>
    <dgm:pt modelId="{5D1E3534-329C-4565-A099-2C36E114F27C}" type="pres">
      <dgm:prSet presAssocID="{9C95EE60-3E06-4D46-9D0B-D97C7A6720BF}" presName="vertOne" presStyleCnt="0"/>
      <dgm:spPr/>
    </dgm:pt>
    <dgm:pt modelId="{0622C49E-2F4F-4627-A688-92B326F046DA}" type="pres">
      <dgm:prSet presAssocID="{9C95EE60-3E06-4D46-9D0B-D97C7A6720BF}" presName="txOne" presStyleLbl="node0" presStyleIdx="3" presStyleCnt="5">
        <dgm:presLayoutVars>
          <dgm:chPref val="3"/>
        </dgm:presLayoutVars>
      </dgm:prSet>
      <dgm:spPr/>
    </dgm:pt>
    <dgm:pt modelId="{0C153DF0-4CA6-4991-BB11-8AB5F5BF9283}" type="pres">
      <dgm:prSet presAssocID="{9C95EE60-3E06-4D46-9D0B-D97C7A6720BF}" presName="horzOne" presStyleCnt="0"/>
      <dgm:spPr/>
    </dgm:pt>
    <dgm:pt modelId="{A1DF262D-F3CE-4664-AAB8-966A67074B9E}" type="pres">
      <dgm:prSet presAssocID="{1B711CAE-B64A-4FF9-86EE-B63F35E3818F}" presName="sibSpaceOne" presStyleCnt="0"/>
      <dgm:spPr/>
    </dgm:pt>
    <dgm:pt modelId="{148BBB54-6DDF-4ACA-8031-951E8024F9AD}" type="pres">
      <dgm:prSet presAssocID="{7E981B80-4475-46F6-972F-2CE015742E6C}" presName="vertOne" presStyleCnt="0"/>
      <dgm:spPr/>
    </dgm:pt>
    <dgm:pt modelId="{D5173AF6-936E-4FBF-9455-8EE2C4AF6798}" type="pres">
      <dgm:prSet presAssocID="{7E981B80-4475-46F6-972F-2CE015742E6C}" presName="txOne" presStyleLbl="node0" presStyleIdx="4" presStyleCnt="5">
        <dgm:presLayoutVars>
          <dgm:chPref val="3"/>
        </dgm:presLayoutVars>
      </dgm:prSet>
      <dgm:spPr/>
    </dgm:pt>
    <dgm:pt modelId="{00C2865C-B5D4-4A94-A931-BFFCC3F80AF6}" type="pres">
      <dgm:prSet presAssocID="{7E981B80-4475-46F6-972F-2CE015742E6C}" presName="horzOne" presStyleCnt="0"/>
      <dgm:spPr/>
    </dgm:pt>
  </dgm:ptLst>
  <dgm:cxnLst>
    <dgm:cxn modelId="{36D90E06-9BF4-4D59-94E3-E6A1C65E2A27}" type="presOf" srcId="{2000CB45-2FF4-492F-B986-790065097108}" destId="{68E007D9-F6FF-4C02-A2A1-F63DDA3CFF5E}" srcOrd="0" destOrd="0" presId="urn:microsoft.com/office/officeart/2005/8/layout/hierarchy4"/>
    <dgm:cxn modelId="{FCEBB722-3CA9-4167-BA9D-F6CF972FA645}" srcId="{E33E391F-50DA-48C0-B35B-12780F007F52}" destId="{9C95EE60-3E06-4D46-9D0B-D97C7A6720BF}" srcOrd="3" destOrd="0" parTransId="{844746E9-630C-4E89-9D8B-1B1C0C17F227}" sibTransId="{1B711CAE-B64A-4FF9-86EE-B63F35E3818F}"/>
    <dgm:cxn modelId="{F676FD53-F89A-4225-98EF-25432921B6E5}" type="presOf" srcId="{E33E391F-50DA-48C0-B35B-12780F007F52}" destId="{8402B5E7-822B-41C9-9209-86C7DB026901}" srcOrd="0" destOrd="0" presId="urn:microsoft.com/office/officeart/2005/8/layout/hierarchy4"/>
    <dgm:cxn modelId="{E2900287-62BA-40F6-8CFB-1BDFE995E50A}" srcId="{E33E391F-50DA-48C0-B35B-12780F007F52}" destId="{2000CB45-2FF4-492F-B986-790065097108}" srcOrd="0" destOrd="0" parTransId="{ECA9CA35-EF2B-4804-86D0-D958FA31A758}" sibTransId="{4C94B034-039F-4C53-9CAE-47C4B8DEB457}"/>
    <dgm:cxn modelId="{85D2EA9D-1A88-485C-9848-91A267F560CA}" type="presOf" srcId="{9C95EE60-3E06-4D46-9D0B-D97C7A6720BF}" destId="{0622C49E-2F4F-4627-A688-92B326F046DA}" srcOrd="0" destOrd="0" presId="urn:microsoft.com/office/officeart/2005/8/layout/hierarchy4"/>
    <dgm:cxn modelId="{BC5E8CB3-6CE3-4A2E-AE09-3DA3233F7EFA}" type="presOf" srcId="{EE436367-2FFD-4DFA-ABAE-48DB3916E503}" destId="{85AEC812-88CC-47E9-89A0-299146BA3E39}" srcOrd="0" destOrd="0" presId="urn:microsoft.com/office/officeart/2005/8/layout/hierarchy4"/>
    <dgm:cxn modelId="{024124C3-BBB8-485B-A653-BAE848E4092D}" type="presOf" srcId="{00F94477-1392-41A5-ACF8-1F9052C061B6}" destId="{4F91D4D9-03D5-4931-BCA1-CEF6373C32EC}" srcOrd="0" destOrd="0" presId="urn:microsoft.com/office/officeart/2005/8/layout/hierarchy4"/>
    <dgm:cxn modelId="{3A53D8D0-975B-4910-9D5D-BEED2DA6FA95}" srcId="{E33E391F-50DA-48C0-B35B-12780F007F52}" destId="{7E981B80-4475-46F6-972F-2CE015742E6C}" srcOrd="4" destOrd="0" parTransId="{597DEC06-4369-4DF9-A614-ECA2927F4DFC}" sibTransId="{C6F40E81-D356-4A1E-BB69-CAC704CD6FA6}"/>
    <dgm:cxn modelId="{8FE31DF4-9327-4B15-9861-0E263F901D92}" srcId="{E33E391F-50DA-48C0-B35B-12780F007F52}" destId="{00F94477-1392-41A5-ACF8-1F9052C061B6}" srcOrd="1" destOrd="0" parTransId="{7A82A313-5461-45E9-BD24-BB0741F9DE0D}" sibTransId="{10905DD7-856C-4F1F-942D-8D7096E3EB76}"/>
    <dgm:cxn modelId="{C2552FFB-B519-4542-84A2-E15A992393E5}" srcId="{E33E391F-50DA-48C0-B35B-12780F007F52}" destId="{EE436367-2FFD-4DFA-ABAE-48DB3916E503}" srcOrd="2" destOrd="0" parTransId="{8D3BB5F0-85C6-4226-8AF4-9CC4013C8B00}" sibTransId="{B050496C-6844-45B1-A7A0-7CFBF1026AFD}"/>
    <dgm:cxn modelId="{2628DDFC-1582-4F21-9DA9-FCFD31E26E40}" type="presOf" srcId="{7E981B80-4475-46F6-972F-2CE015742E6C}" destId="{D5173AF6-936E-4FBF-9455-8EE2C4AF6798}" srcOrd="0" destOrd="0" presId="urn:microsoft.com/office/officeart/2005/8/layout/hierarchy4"/>
    <dgm:cxn modelId="{822590AB-D3C7-4812-92CD-60BE0D4D95CD}" type="presParOf" srcId="{8402B5E7-822B-41C9-9209-86C7DB026901}" destId="{9154AD9C-BDC1-445D-8EF8-2987B8202B6E}" srcOrd="0" destOrd="0" presId="urn:microsoft.com/office/officeart/2005/8/layout/hierarchy4"/>
    <dgm:cxn modelId="{22678C84-8F24-47B5-8EEC-64024C9105A6}" type="presParOf" srcId="{9154AD9C-BDC1-445D-8EF8-2987B8202B6E}" destId="{68E007D9-F6FF-4C02-A2A1-F63DDA3CFF5E}" srcOrd="0" destOrd="0" presId="urn:microsoft.com/office/officeart/2005/8/layout/hierarchy4"/>
    <dgm:cxn modelId="{137CB55C-A991-4543-9D4E-4FB26898EB4A}" type="presParOf" srcId="{9154AD9C-BDC1-445D-8EF8-2987B8202B6E}" destId="{7005A5CD-C552-45BD-9A6E-AEB0480D968E}" srcOrd="1" destOrd="0" presId="urn:microsoft.com/office/officeart/2005/8/layout/hierarchy4"/>
    <dgm:cxn modelId="{654E5EAA-233F-46EA-8E71-19D77F7DDE0E}" type="presParOf" srcId="{8402B5E7-822B-41C9-9209-86C7DB026901}" destId="{FEDCCEF1-5712-46A5-9A6C-9A953173CB12}" srcOrd="1" destOrd="0" presId="urn:microsoft.com/office/officeart/2005/8/layout/hierarchy4"/>
    <dgm:cxn modelId="{70246954-4DE5-48AC-BE9A-0E0D45CF7615}" type="presParOf" srcId="{8402B5E7-822B-41C9-9209-86C7DB026901}" destId="{56FBB8F9-2604-486E-B52F-64A5CEA7D3BC}" srcOrd="2" destOrd="0" presId="urn:microsoft.com/office/officeart/2005/8/layout/hierarchy4"/>
    <dgm:cxn modelId="{C2AECBFC-4878-4F33-B78A-54B28C8C98F0}" type="presParOf" srcId="{56FBB8F9-2604-486E-B52F-64A5CEA7D3BC}" destId="{4F91D4D9-03D5-4931-BCA1-CEF6373C32EC}" srcOrd="0" destOrd="0" presId="urn:microsoft.com/office/officeart/2005/8/layout/hierarchy4"/>
    <dgm:cxn modelId="{7CE5DE72-0D3D-4094-9004-211DCAF5918F}" type="presParOf" srcId="{56FBB8F9-2604-486E-B52F-64A5CEA7D3BC}" destId="{E43A93A7-80D9-4815-BC82-DFDABE0DF8D6}" srcOrd="1" destOrd="0" presId="urn:microsoft.com/office/officeart/2005/8/layout/hierarchy4"/>
    <dgm:cxn modelId="{BEAD5977-816B-4C6B-82C6-B514207AF521}" type="presParOf" srcId="{8402B5E7-822B-41C9-9209-86C7DB026901}" destId="{62B3D72C-41E7-492A-9760-28968AFC237B}" srcOrd="3" destOrd="0" presId="urn:microsoft.com/office/officeart/2005/8/layout/hierarchy4"/>
    <dgm:cxn modelId="{19F5F22B-35D4-48BF-8311-38E7EC3B1DB8}" type="presParOf" srcId="{8402B5E7-822B-41C9-9209-86C7DB026901}" destId="{D9344D4E-A951-48AB-8360-2E0225B18A4B}" srcOrd="4" destOrd="0" presId="urn:microsoft.com/office/officeart/2005/8/layout/hierarchy4"/>
    <dgm:cxn modelId="{8838508B-12B5-4F6D-9A73-D2C2456B22E5}" type="presParOf" srcId="{D9344D4E-A951-48AB-8360-2E0225B18A4B}" destId="{85AEC812-88CC-47E9-89A0-299146BA3E39}" srcOrd="0" destOrd="0" presId="urn:microsoft.com/office/officeart/2005/8/layout/hierarchy4"/>
    <dgm:cxn modelId="{404B5AFC-38B1-4584-AB18-530EB2812307}" type="presParOf" srcId="{D9344D4E-A951-48AB-8360-2E0225B18A4B}" destId="{77272755-ABB1-4D17-81AB-EE7DAE945C1D}" srcOrd="1" destOrd="0" presId="urn:microsoft.com/office/officeart/2005/8/layout/hierarchy4"/>
    <dgm:cxn modelId="{13E3B4EC-710A-4D67-97E9-BC8E2766BF28}" type="presParOf" srcId="{8402B5E7-822B-41C9-9209-86C7DB026901}" destId="{926B9EBF-4673-4CE6-86FD-B3386C543A5E}" srcOrd="5" destOrd="0" presId="urn:microsoft.com/office/officeart/2005/8/layout/hierarchy4"/>
    <dgm:cxn modelId="{DDA709B5-C84F-4B05-B97D-64F01353D191}" type="presParOf" srcId="{8402B5E7-822B-41C9-9209-86C7DB026901}" destId="{5D1E3534-329C-4565-A099-2C36E114F27C}" srcOrd="6" destOrd="0" presId="urn:microsoft.com/office/officeart/2005/8/layout/hierarchy4"/>
    <dgm:cxn modelId="{897F347D-CCB0-4481-9637-EB29DF6971BB}" type="presParOf" srcId="{5D1E3534-329C-4565-A099-2C36E114F27C}" destId="{0622C49E-2F4F-4627-A688-92B326F046DA}" srcOrd="0" destOrd="0" presId="urn:microsoft.com/office/officeart/2005/8/layout/hierarchy4"/>
    <dgm:cxn modelId="{B45352E2-867F-4AF9-8E4F-25D4CA5A45F4}" type="presParOf" srcId="{5D1E3534-329C-4565-A099-2C36E114F27C}" destId="{0C153DF0-4CA6-4991-BB11-8AB5F5BF9283}" srcOrd="1" destOrd="0" presId="urn:microsoft.com/office/officeart/2005/8/layout/hierarchy4"/>
    <dgm:cxn modelId="{2FD0036B-1EC0-42CC-AFF1-ED63E21402BA}" type="presParOf" srcId="{8402B5E7-822B-41C9-9209-86C7DB026901}" destId="{A1DF262D-F3CE-4664-AAB8-966A67074B9E}" srcOrd="7" destOrd="0" presId="urn:microsoft.com/office/officeart/2005/8/layout/hierarchy4"/>
    <dgm:cxn modelId="{E3FBA358-7378-45F0-BD8A-BE53780FF0F7}" type="presParOf" srcId="{8402B5E7-822B-41C9-9209-86C7DB026901}" destId="{148BBB54-6DDF-4ACA-8031-951E8024F9AD}" srcOrd="8" destOrd="0" presId="urn:microsoft.com/office/officeart/2005/8/layout/hierarchy4"/>
    <dgm:cxn modelId="{209EB929-57FD-4DB2-AA45-53D6246712D5}" type="presParOf" srcId="{148BBB54-6DDF-4ACA-8031-951E8024F9AD}" destId="{D5173AF6-936E-4FBF-9455-8EE2C4AF6798}" srcOrd="0" destOrd="0" presId="urn:microsoft.com/office/officeart/2005/8/layout/hierarchy4"/>
    <dgm:cxn modelId="{C13A0315-C4A7-49D7-8E18-1266A49A7C58}" type="presParOf" srcId="{148BBB54-6DDF-4ACA-8031-951E8024F9AD}" destId="{00C2865C-B5D4-4A94-A931-BFFCC3F80A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FAA20-2FD4-4075-AAD7-1874BE0B96E2}">
      <dsp:nvSpPr>
        <dsp:cNvPr id="0" name=""/>
        <dsp:cNvSpPr/>
      </dsp:nvSpPr>
      <dsp:spPr>
        <a:xfrm>
          <a:off x="601934" y="783788"/>
          <a:ext cx="1450009" cy="14500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30BFD-57E0-4EA5-8BA5-4447FDF8A926}">
      <dsp:nvSpPr>
        <dsp:cNvPr id="0" name=""/>
        <dsp:cNvSpPr/>
      </dsp:nvSpPr>
      <dsp:spPr>
        <a:xfrm>
          <a:off x="91095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71429-BFA6-4090-B673-F3FEE0B30371}">
      <dsp:nvSpPr>
        <dsp:cNvPr id="0" name=""/>
        <dsp:cNvSpPr/>
      </dsp:nvSpPr>
      <dsp:spPr>
        <a:xfrm>
          <a:off x="138406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kern="1200" dirty="0">
              <a:solidFill>
                <a:schemeClr val="accent6">
                  <a:lumMod val="50000"/>
                </a:schemeClr>
              </a:solidFill>
            </a:rPr>
            <a:t>Strategy Decision Making</a:t>
          </a:r>
          <a:endParaRPr lang="en-US" sz="15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8406" y="2685440"/>
        <a:ext cx="2377064" cy="720000"/>
      </dsp:txXfrm>
    </dsp:sp>
    <dsp:sp modelId="{11699B57-AB47-48EF-A8DF-B979F87CB4B1}">
      <dsp:nvSpPr>
        <dsp:cNvPr id="0" name=""/>
        <dsp:cNvSpPr/>
      </dsp:nvSpPr>
      <dsp:spPr>
        <a:xfrm>
          <a:off x="3394984" y="783788"/>
          <a:ext cx="1450009" cy="14500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BAEA3-3F04-4C54-8729-131DC0A65BA3}">
      <dsp:nvSpPr>
        <dsp:cNvPr id="0" name=""/>
        <dsp:cNvSpPr/>
      </dsp:nvSpPr>
      <dsp:spPr>
        <a:xfrm>
          <a:off x="370400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526EE-24D6-4FC0-84A5-067FE8E3E3D1}">
      <dsp:nvSpPr>
        <dsp:cNvPr id="0" name=""/>
        <dsp:cNvSpPr/>
      </dsp:nvSpPr>
      <dsp:spPr>
        <a:xfrm>
          <a:off x="293145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kern="1200">
              <a:solidFill>
                <a:schemeClr val="accent6">
                  <a:lumMod val="50000"/>
                </a:schemeClr>
              </a:solidFill>
            </a:rPr>
            <a:t>Complexity of pharmaceutical data</a:t>
          </a:r>
          <a:endParaRPr lang="en-US" sz="1500" kern="1200">
            <a:solidFill>
              <a:schemeClr val="accent6">
                <a:lumMod val="50000"/>
              </a:schemeClr>
            </a:solidFill>
          </a:endParaRPr>
        </a:p>
      </dsp:txBody>
      <dsp:txXfrm>
        <a:off x="2931457" y="2685440"/>
        <a:ext cx="2377064" cy="720000"/>
      </dsp:txXfrm>
    </dsp:sp>
    <dsp:sp modelId="{EF193316-7262-4D6F-B949-445171B33E73}">
      <dsp:nvSpPr>
        <dsp:cNvPr id="0" name=""/>
        <dsp:cNvSpPr/>
      </dsp:nvSpPr>
      <dsp:spPr>
        <a:xfrm>
          <a:off x="6188035" y="783788"/>
          <a:ext cx="1450009" cy="14500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E1C3D-09E8-4699-B11F-56566F96E293}">
      <dsp:nvSpPr>
        <dsp:cNvPr id="0" name=""/>
        <dsp:cNvSpPr/>
      </dsp:nvSpPr>
      <dsp:spPr>
        <a:xfrm>
          <a:off x="6497053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F7C47-2611-4AD0-BAEF-A1CF3FA6F82E}">
      <dsp:nvSpPr>
        <dsp:cNvPr id="0" name=""/>
        <dsp:cNvSpPr/>
      </dsp:nvSpPr>
      <dsp:spPr>
        <a:xfrm>
          <a:off x="572450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kern="1200">
              <a:solidFill>
                <a:schemeClr val="accent6">
                  <a:lumMod val="50000"/>
                </a:schemeClr>
              </a:solidFill>
            </a:rPr>
            <a:t>User friendly interface</a:t>
          </a:r>
          <a:endParaRPr lang="en-US" sz="1500" kern="1200">
            <a:solidFill>
              <a:schemeClr val="accent6">
                <a:lumMod val="50000"/>
              </a:schemeClr>
            </a:solidFill>
          </a:endParaRPr>
        </a:p>
      </dsp:txBody>
      <dsp:txXfrm>
        <a:off x="5724507" y="2685440"/>
        <a:ext cx="2377064" cy="720000"/>
      </dsp:txXfrm>
    </dsp:sp>
    <dsp:sp modelId="{C5624166-468E-4430-89B5-3DFDBCFFBF12}">
      <dsp:nvSpPr>
        <dsp:cNvPr id="0" name=""/>
        <dsp:cNvSpPr/>
      </dsp:nvSpPr>
      <dsp:spPr>
        <a:xfrm>
          <a:off x="8981085" y="783788"/>
          <a:ext cx="1450009" cy="14500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F5E2F-F552-4D1D-A5BC-7607D1782D75}">
      <dsp:nvSpPr>
        <dsp:cNvPr id="0" name=""/>
        <dsp:cNvSpPr/>
      </dsp:nvSpPr>
      <dsp:spPr>
        <a:xfrm>
          <a:off x="9290104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687F8-C928-424B-81C2-8AF22053F1EC}">
      <dsp:nvSpPr>
        <dsp:cNvPr id="0" name=""/>
        <dsp:cNvSpPr/>
      </dsp:nvSpPr>
      <dsp:spPr>
        <a:xfrm>
          <a:off x="8517558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kern="1200" dirty="0">
              <a:solidFill>
                <a:schemeClr val="accent6">
                  <a:lumMod val="50000"/>
                </a:schemeClr>
              </a:solidFill>
            </a:rPr>
            <a:t>Diverse analytical perspectives</a:t>
          </a:r>
          <a:endParaRPr lang="en-US" sz="15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8517558" y="2685440"/>
        <a:ext cx="237706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007D9-F6FF-4C02-A2A1-F63DDA3CFF5E}">
      <dsp:nvSpPr>
        <dsp:cNvPr id="0" name=""/>
        <dsp:cNvSpPr/>
      </dsp:nvSpPr>
      <dsp:spPr>
        <a:xfrm>
          <a:off x="725" y="0"/>
          <a:ext cx="1284247" cy="1101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accent6">
                  <a:lumMod val="50000"/>
                </a:schemeClr>
              </a:solidFill>
            </a:rPr>
            <a:t>Market Research</a:t>
          </a:r>
        </a:p>
      </dsp:txBody>
      <dsp:txXfrm>
        <a:off x="32978" y="32253"/>
        <a:ext cx="1219741" cy="1036707"/>
      </dsp:txXfrm>
    </dsp:sp>
    <dsp:sp modelId="{4F91D4D9-03D5-4931-BCA1-CEF6373C32EC}">
      <dsp:nvSpPr>
        <dsp:cNvPr id="0" name=""/>
        <dsp:cNvSpPr/>
      </dsp:nvSpPr>
      <dsp:spPr>
        <a:xfrm>
          <a:off x="1500726" y="0"/>
          <a:ext cx="1284247" cy="1101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Portfolio Management </a:t>
          </a:r>
        </a:p>
      </dsp:txBody>
      <dsp:txXfrm>
        <a:off x="1532979" y="32253"/>
        <a:ext cx="1219741" cy="1036707"/>
      </dsp:txXfrm>
    </dsp:sp>
    <dsp:sp modelId="{85AEC812-88CC-47E9-89A0-299146BA3E39}">
      <dsp:nvSpPr>
        <dsp:cNvPr id="0" name=""/>
        <dsp:cNvSpPr/>
      </dsp:nvSpPr>
      <dsp:spPr>
        <a:xfrm>
          <a:off x="3000727" y="0"/>
          <a:ext cx="1284247" cy="1101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Global Expansion</a:t>
          </a:r>
        </a:p>
      </dsp:txBody>
      <dsp:txXfrm>
        <a:off x="3032980" y="32253"/>
        <a:ext cx="1219741" cy="1036707"/>
      </dsp:txXfrm>
    </dsp:sp>
    <dsp:sp modelId="{0622C49E-2F4F-4627-A688-92B326F046DA}">
      <dsp:nvSpPr>
        <dsp:cNvPr id="0" name=""/>
        <dsp:cNvSpPr/>
      </dsp:nvSpPr>
      <dsp:spPr>
        <a:xfrm>
          <a:off x="4500728" y="0"/>
          <a:ext cx="1284247" cy="1101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Supply Chain Optimization</a:t>
          </a:r>
        </a:p>
      </dsp:txBody>
      <dsp:txXfrm>
        <a:off x="4532981" y="32253"/>
        <a:ext cx="1219741" cy="1036707"/>
      </dsp:txXfrm>
    </dsp:sp>
    <dsp:sp modelId="{D5173AF6-936E-4FBF-9455-8EE2C4AF6798}">
      <dsp:nvSpPr>
        <dsp:cNvPr id="0" name=""/>
        <dsp:cNvSpPr/>
      </dsp:nvSpPr>
      <dsp:spPr>
        <a:xfrm>
          <a:off x="6000728" y="0"/>
          <a:ext cx="1284247" cy="1101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Risk Management</a:t>
          </a:r>
        </a:p>
      </dsp:txBody>
      <dsp:txXfrm>
        <a:off x="6032981" y="32253"/>
        <a:ext cx="1219741" cy="103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November 21,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441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C7350-90FF-EC27-92D0-FB6A69C8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2" y="1106245"/>
            <a:ext cx="6496230" cy="3731225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sz="3700" spc="750" dirty="0">
                <a:solidFill>
                  <a:schemeClr val="accent6">
                    <a:lumMod val="50000"/>
                  </a:schemeClr>
                </a:solidFill>
              </a:rPr>
              <a:t>Pharma Success: Dashboard-Driven </a:t>
            </a:r>
            <a:br>
              <a:rPr lang="en-US" sz="3700" spc="75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700" spc="750" dirty="0">
                <a:solidFill>
                  <a:schemeClr val="accent6">
                    <a:lumMod val="50000"/>
                  </a:schemeClr>
                </a:solidFill>
              </a:rPr>
              <a:t>Strategy</a:t>
            </a:r>
            <a:br>
              <a:rPr lang="en-US" sz="3700" spc="750" dirty="0">
                <a:solidFill>
                  <a:schemeClr val="bg1"/>
                </a:solidFill>
              </a:rPr>
            </a:br>
            <a:br>
              <a:rPr lang="en-US" sz="3700" spc="750" dirty="0">
                <a:solidFill>
                  <a:schemeClr val="bg1"/>
                </a:solidFill>
              </a:rPr>
            </a:br>
            <a:r>
              <a:rPr lang="en-US" sz="1200" spc="750" dirty="0">
                <a:solidFill>
                  <a:schemeClr val="accent6">
                    <a:lumMod val="50000"/>
                  </a:schemeClr>
                </a:solidFill>
              </a:rPr>
              <a:t>AKASH LALWANI</a:t>
            </a:r>
            <a:br>
              <a:rPr lang="en-US" sz="1200" spc="75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200" spc="750" dirty="0">
                <a:solidFill>
                  <a:schemeClr val="accent6">
                    <a:lumMod val="50000"/>
                  </a:schemeClr>
                </a:solidFill>
              </a:rPr>
              <a:t>Gaurav Jangid</a:t>
            </a:r>
            <a:br>
              <a:rPr lang="en-US" sz="3700" spc="750" dirty="0">
                <a:solidFill>
                  <a:schemeClr val="bg1"/>
                </a:solidFill>
              </a:rPr>
            </a:br>
            <a:endParaRPr lang="en-US" sz="3700" spc="750" dirty="0">
              <a:solidFill>
                <a:schemeClr val="bg1"/>
              </a:solidFill>
            </a:endParaRPr>
          </a:p>
        </p:txBody>
      </p:sp>
      <p:pic>
        <p:nvPicPr>
          <p:cNvPr id="31" name="Picture 30" descr="Close-up unopened pill packets">
            <a:extLst>
              <a:ext uri="{FF2B5EF4-FFF2-40B4-BE49-F238E27FC236}">
                <a16:creationId xmlns:a16="http://schemas.microsoft.com/office/drawing/2014/main" id="{B07F6A3E-278D-56DF-D044-E7D4C2AFE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9" r="26535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919F-3215-E781-9270-74FADE9F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335105"/>
            <a:ext cx="5176684" cy="388582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Identification of peak sales month</a:t>
            </a:r>
          </a:p>
          <a:p>
            <a:pPr>
              <a:lnSpc>
                <a:spcPct val="110000"/>
              </a:lnSpc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Analysis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Peak sales months- July and October</a:t>
            </a:r>
          </a:p>
          <a:p>
            <a:pPr>
              <a:lnSpc>
                <a:spcPct val="110000"/>
              </a:lnSpc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Recommendations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-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Plan marketing campaigns or promotions during high-sales months.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 Adjust inventory levels and production schedules to meet increased demand during specific seasons.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Scope of investments in off seasonal month.</a:t>
            </a:r>
            <a:endParaRPr lang="en-US" sz="16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>
              <a:lnSpc>
                <a:spcPct val="110000"/>
              </a:lnSpc>
            </a:pP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BB23595D-137F-E053-206C-94B2532A3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36" b="-2"/>
          <a:stretch/>
        </p:blipFill>
        <p:spPr>
          <a:xfrm>
            <a:off x="597801" y="1335105"/>
            <a:ext cx="5090161" cy="401950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0119-5E6E-BC3E-2133-F62E787D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08" y="1408428"/>
            <a:ext cx="4911392" cy="3583940"/>
          </a:xfrm>
        </p:spPr>
        <p:txBody>
          <a:bodyPr anchor="t">
            <a:noAutofit/>
          </a:bodyPr>
          <a:lstStyle/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Identifying Product Popularity in different Categories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Analysis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–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Aspirin is more popular than ibuprofen.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In Antibiotics both products have almost same demand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Recommendation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Allocate resources and marketing efforts strategically.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Focus on promoting products that are popular in their respective categories.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Scope of improvement for unpopular products.</a:t>
            </a:r>
            <a:endParaRPr lang="en-US" sz="16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Consider cross-promotions to boost sales of related products</a:t>
            </a:r>
          </a:p>
          <a:p>
            <a:pPr marL="0" indent="0">
              <a:buNone/>
            </a:pPr>
            <a:endParaRPr lang="en-IN" sz="1600" b="1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 descr="A chart of different colored bars&#10;&#10;Description automatically generated">
            <a:extLst>
              <a:ext uri="{FF2B5EF4-FFF2-40B4-BE49-F238E27FC236}">
                <a16:creationId xmlns:a16="http://schemas.microsoft.com/office/drawing/2014/main" id="{CEA39A01-FEDC-343B-B60C-F62EFB45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4" y="1408428"/>
            <a:ext cx="5090161" cy="35758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orange pie chart&#10;&#10;Description automatically generated">
            <a:extLst>
              <a:ext uri="{FF2B5EF4-FFF2-40B4-BE49-F238E27FC236}">
                <a16:creationId xmlns:a16="http://schemas.microsoft.com/office/drawing/2014/main" id="{F3850BC4-5984-3039-30CE-283D38ED1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" y="1452695"/>
            <a:ext cx="4975667" cy="34954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0D1A39-0F78-47B5-19E5-454FDB9B965E}"/>
              </a:ext>
            </a:extLst>
          </p:cNvPr>
          <p:cNvSpPr txBox="1">
            <a:spLocks/>
          </p:cNvSpPr>
          <p:nvPr/>
        </p:nvSpPr>
        <p:spPr>
          <a:xfrm>
            <a:off x="6495995" y="1364161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Identifying Gender distribution of Customers</a:t>
            </a:r>
          </a:p>
          <a:p>
            <a:pPr>
              <a:lnSpc>
                <a:spcPct val="110000"/>
              </a:lnSpc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 Analysis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– 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No significant difference in demand w.r.t gender</a:t>
            </a:r>
          </a:p>
          <a:p>
            <a:pPr>
              <a:lnSpc>
                <a:spcPct val="110000"/>
              </a:lnSpc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Recommendation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Scope to introduce gender-specific product to command premium pricing.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b="1" dirty="0">
              <a:solidFill>
                <a:schemeClr val="accent6">
                  <a:lumMod val="50000"/>
                </a:schemeClr>
              </a:solidFill>
              <a:latin typeface="Söhne"/>
            </a:endParaRPr>
          </a:p>
          <a:p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4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E4AB72-1C42-427F-801C-32A12FD69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5E790-722E-23DA-B25E-92B999E6B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" y="1294439"/>
            <a:ext cx="5636029" cy="39593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C257D2-6895-4677-996F-1A5FBB7F7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6400800"/>
            <a:ext cx="12191999" cy="457198"/>
          </a:xfrm>
          <a:prstGeom prst="rect">
            <a:avLst/>
          </a:prstGeom>
          <a:gradFill>
            <a:gsLst>
              <a:gs pos="0">
                <a:schemeClr val="accent5">
                  <a:alpha val="8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8FF51-22A9-49F6-8C79-1FFC470CA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0"/>
            <a:ext cx="8153396" cy="457200"/>
          </a:xfrm>
          <a:prstGeom prst="rect">
            <a:avLst/>
          </a:prstGeom>
          <a:gradFill>
            <a:gsLst>
              <a:gs pos="0">
                <a:schemeClr val="accent6">
                  <a:alpha val="61000"/>
                </a:schemeClr>
              </a:gs>
              <a:gs pos="99000">
                <a:schemeClr val="accent2">
                  <a:alpha val="77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AC9218-8234-4BBC-25E0-F45788090871}"/>
              </a:ext>
            </a:extLst>
          </p:cNvPr>
          <p:cNvSpPr txBox="1">
            <a:spLocks/>
          </p:cNvSpPr>
          <p:nvPr/>
        </p:nvSpPr>
        <p:spPr>
          <a:xfrm>
            <a:off x="6604150" y="1294439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Analyzing gender-specific preferences within each category.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 Analysis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–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Categories like antibiotics and vitamins medicines are more popular among male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Sales distribution is almost equal w.r.t. category in females.</a:t>
            </a:r>
          </a:p>
          <a:p>
            <a:pPr>
              <a:lnSpc>
                <a:spcPct val="110000"/>
              </a:lnSpc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Recommendation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Adjust product positioning and messaging based on gender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 Develop products or marketing campaigns that specifically target the preferences of each gender within a category.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b="1" dirty="0">
              <a:solidFill>
                <a:schemeClr val="accent6">
                  <a:lumMod val="50000"/>
                </a:schemeClr>
              </a:solidFill>
              <a:latin typeface="Söhne"/>
            </a:endParaRPr>
          </a:p>
          <a:p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1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0119-5E6E-BC3E-2133-F62E787D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28" y="3555215"/>
            <a:ext cx="11515725" cy="229400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Sales variation across different age groups for different categories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Analysis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–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Pain Relief sales are high between age group 20-30.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Vitamins sales are high between age group 55-60.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Recommendation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–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Scope of customizing product offerings to cater to the preferences and needs of specific age groups.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Scope of launching age-specific formulations or packaging.</a:t>
            </a:r>
          </a:p>
          <a:p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21F41A1-331E-42B8-CAE4-A2BD3FE0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392214"/>
            <a:ext cx="9556956" cy="30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e chart with numbers and a diagram&#10;&#10;Description automatically generated">
            <a:extLst>
              <a:ext uri="{FF2B5EF4-FFF2-40B4-BE49-F238E27FC236}">
                <a16:creationId xmlns:a16="http://schemas.microsoft.com/office/drawing/2014/main" id="{5640AAA1-0ED8-7A6C-F592-B30C819C3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1" y="1143403"/>
            <a:ext cx="5423105" cy="380973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A3A3B89-785D-0568-ADFF-E1DF949CC315}"/>
              </a:ext>
            </a:extLst>
          </p:cNvPr>
          <p:cNvSpPr txBox="1">
            <a:spLocks/>
          </p:cNvSpPr>
          <p:nvPr/>
        </p:nvSpPr>
        <p:spPr>
          <a:xfrm>
            <a:off x="6268375" y="1143403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Determining geographical areas contributing the most to overall sales.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 Analysis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–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Sales distribution is almost equal w.r.t country.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Recommendation</a:t>
            </a:r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 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Optimize distribution channels and inventory management based on regional demand.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Tailor marketing and promotional activities to cater to the preferences and needs of customers in specific countries.</a:t>
            </a:r>
            <a:endParaRPr lang="en-IN" sz="1600" b="1" dirty="0">
              <a:solidFill>
                <a:schemeClr val="accent6">
                  <a:lumMod val="50000"/>
                </a:schemeClr>
              </a:solidFill>
              <a:latin typeface="Söhne"/>
            </a:endParaRPr>
          </a:p>
          <a:p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6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4A312-4877-C15B-7ECF-05EF8F79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8" y="1171805"/>
            <a:ext cx="3374448" cy="62048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F6D1-C999-2DD7-88F2-32F708DA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1600" b="1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sz="16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"Dashboard-driven insights optimize pharmaceutical strategy through real-time data analysis, guiding decisions in sales trends, product distribution, demographics, global expansion, R&amp;D, pricing, supply chain, personalized medicine, and risk management for enhanced strategic development."</a:t>
            </a:r>
            <a:endParaRPr lang="en-IN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4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3BAE7-13F2-BE4F-564E-037ECFB8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IN" sz="3300" dirty="0">
                <a:solidFill>
                  <a:schemeClr val="accent6">
                    <a:lumMod val="50000"/>
                  </a:schemeClr>
                </a:solidFill>
              </a:rPr>
              <a:t>Rationale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657832-2EF3-8FB0-DA04-2EFDCAB71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392801"/>
              </p:ext>
            </p:extLst>
          </p:nvPr>
        </p:nvGraphicFramePr>
        <p:xfrm>
          <a:off x="579485" y="1953597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7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69394-71EE-6473-8518-31CE6581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IN" sz="3300" dirty="0">
                <a:solidFill>
                  <a:schemeClr val="accent6">
                    <a:lumMod val="50000"/>
                  </a:schemeClr>
                </a:solidFill>
              </a:rPr>
              <a:t>Presentation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CFCA-0E08-7F84-F265-B0FDEA99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424" y="2237480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Strategy Development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Objectives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Pharmaceutical Sales Dataset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Link to the Dashboard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Dashboard Insights 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Conclusion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Code</a:t>
            </a: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" name="Graphic 16" descr="Teacher">
            <a:extLst>
              <a:ext uri="{FF2B5EF4-FFF2-40B4-BE49-F238E27FC236}">
                <a16:creationId xmlns:a16="http://schemas.microsoft.com/office/drawing/2014/main" id="{C07BFE56-9E8F-1521-8FB0-5A19A85BF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C7350-90FF-EC27-92D0-FB6A69C8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40" y="1005687"/>
            <a:ext cx="6292690" cy="299257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  <a:t>What </a:t>
            </a:r>
            <a:b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b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  <a:t>strategy Development?</a:t>
            </a:r>
            <a:r>
              <a:rPr lang="en-US" sz="4000" dirty="0">
                <a:solidFill>
                  <a:srgbClr val="0F0F0F"/>
                </a:solidFill>
                <a:latin typeface="Söhne"/>
              </a:rPr>
              <a:t> </a:t>
            </a:r>
            <a:br>
              <a:rPr lang="en-US" sz="4000" spc="750" dirty="0">
                <a:solidFill>
                  <a:schemeClr val="bg1"/>
                </a:solidFill>
              </a:rPr>
            </a:br>
            <a:endParaRPr lang="en-US" sz="4000" spc="750" dirty="0">
              <a:solidFill>
                <a:schemeClr val="bg1"/>
              </a:solidFill>
            </a:endParaRPr>
          </a:p>
        </p:txBody>
      </p:sp>
      <p:pic>
        <p:nvPicPr>
          <p:cNvPr id="31" name="Picture 30" descr="Close-up unopened pill packets">
            <a:extLst>
              <a:ext uri="{FF2B5EF4-FFF2-40B4-BE49-F238E27FC236}">
                <a16:creationId xmlns:a16="http://schemas.microsoft.com/office/drawing/2014/main" id="{B07F6A3E-278D-56DF-D044-E7D4C2AFE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9" r="26535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15A0-4681-FB06-7B97-91B7FA62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6" y="1248697"/>
            <a:ext cx="6395259" cy="3470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“S</a:t>
            </a: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trategy development refers to the process of formulating and implementing plans and actions that enable a pharmaceutical company to achieve its objectives, stay competitive, and succeed in a dynamic and complex environment “</a:t>
            </a:r>
            <a:br>
              <a:rPr lang="en-US" sz="1600" b="0" dirty="0">
                <a:solidFill>
                  <a:schemeClr val="accent6">
                    <a:lumMod val="50000"/>
                  </a:schemeClr>
                </a:solidFill>
                <a:latin typeface="Söhne"/>
              </a:rPr>
            </a:b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A3D09E9B-5F72-EE5A-82BD-65FC1B67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5" r="21140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3A8C87B-2822-22FC-2E80-7680ED606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908427"/>
              </p:ext>
            </p:extLst>
          </p:nvPr>
        </p:nvGraphicFramePr>
        <p:xfrm>
          <a:off x="363795" y="3618271"/>
          <a:ext cx="7285702" cy="110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1">
            <a:extLst>
              <a:ext uri="{FF2B5EF4-FFF2-40B4-BE49-F238E27FC236}">
                <a16:creationId xmlns:a16="http://schemas.microsoft.com/office/drawing/2014/main" id="{57CDC3AA-CB25-F175-6F4B-FD3BE23C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13" y="2691416"/>
            <a:ext cx="8435473" cy="59255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Components of strategy development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3DD1C6-0798-3E62-21D9-E2EFE94C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6">
                    <a:lumMod val="50000"/>
                  </a:schemeClr>
                </a:solidFill>
              </a:rPr>
              <a:t>Objectives</a:t>
            </a:r>
            <a:endParaRPr lang="en-IN" sz="3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67456-983A-D8CA-64D5-7334584C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Understand the complexity of Pharmaceutical Dataset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Develop a user-friendly Dashboard using R shiny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Identifying trends and patterns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Give recommendations based on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0119-5E6E-BC3E-2133-F62E787D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70" y="759325"/>
            <a:ext cx="4376057" cy="395020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Pharmaceutical Sales Data Table:</a:t>
            </a: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Insight for Strategy: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Detailed information on individual sales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Use Case: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Investigate specific transactions for anomalies or patterns. Identify successful product launches or underperforming products. Use transaction-level details for targeted decision-making.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EC8D6-AC2B-4E16-D651-80CFB3BE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15" y="1238250"/>
            <a:ext cx="11277769" cy="4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D86B-75CE-DA75-BA49-09715D5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  <a:t>Link to the </a:t>
            </a:r>
            <a:b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EC1D-23CF-A0FB-B236-2AAE47DE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34" y="3388177"/>
            <a:ext cx="8138765" cy="756919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16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Pharmaceutical Sales Dashboard</a:t>
            </a:r>
            <a:endParaRPr lang="en-US" sz="1600" b="1" cap="all" spc="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3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D86B-75CE-DA75-BA49-09715D5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49" y="719240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spc="750" dirty="0">
                <a:solidFill>
                  <a:schemeClr val="accent6">
                    <a:lumMod val="50000"/>
                  </a:schemeClr>
                </a:solidFill>
              </a:rPr>
              <a:t>Insights from Dashboard and its application in strategy development</a:t>
            </a:r>
          </a:p>
        </p:txBody>
      </p:sp>
    </p:spTree>
    <p:extLst>
      <p:ext uri="{BB962C8B-B14F-4D97-AF65-F5344CB8AC3E}">
        <p14:creationId xmlns:p14="http://schemas.microsoft.com/office/powerpoint/2010/main" val="19703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1136</TotalTime>
  <Words>549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Söhne</vt:lpstr>
      <vt:lpstr>GradientRiseVTI</vt:lpstr>
      <vt:lpstr>Pharma Success: Dashboard-Driven  Strategy  AKASH LALWANI Gaurav Jangid </vt:lpstr>
      <vt:lpstr>Rationale</vt:lpstr>
      <vt:lpstr>Presentation flow</vt:lpstr>
      <vt:lpstr>What  is  strategy Development?  </vt:lpstr>
      <vt:lpstr>Components of strategy development</vt:lpstr>
      <vt:lpstr>Objectives</vt:lpstr>
      <vt:lpstr>PowerPoint Presentation</vt:lpstr>
      <vt:lpstr>Link to the  dashboard</vt:lpstr>
      <vt:lpstr>Insights from Dashboard and its application in strategy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Success: Dashboard-Driven Strategy“  -AKASH LALWANI -Gaurav Jangid </dc:title>
  <dc:creator>gaurav jangid</dc:creator>
  <cp:lastModifiedBy>gaurav jangid</cp:lastModifiedBy>
  <cp:revision>10</cp:revision>
  <dcterms:created xsi:type="dcterms:W3CDTF">2023-11-16T18:47:35Z</dcterms:created>
  <dcterms:modified xsi:type="dcterms:W3CDTF">2023-11-21T05:27:27Z</dcterms:modified>
</cp:coreProperties>
</file>