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0" r:id="rId13"/>
    <p:sldId id="261" r:id="rId14"/>
    <p:sldId id="262" r:id="rId15"/>
    <p:sldId id="264" r:id="rId16"/>
    <p:sldId id="265" r:id="rId17"/>
    <p:sldId id="26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B303F-868D-CD42-931B-CF30A7FC08E8}" v="172" dt="2019-11-19T23:58:42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akashlevy\Downloads\C-V%20Sweep%20%5bAl2O3_10nm(1)_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Representative</a:t>
            </a:r>
            <a:r>
              <a:rPr lang="en-US" baseline="0" dirty="0"/>
              <a:t> </a:t>
            </a:r>
            <a:r>
              <a:rPr lang="en-US" dirty="0"/>
              <a:t>C-V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kHz</c:v>
          </c:tx>
          <c:xVal>
            <c:numRef>
              <c:f>'C-V Sweep (Al2O3_10nm(1)_'!$B$253:$B$353</c:f>
              <c:numCache>
                <c:formatCode>General</c:formatCode>
                <c:ptCount val="101"/>
                <c:pt idx="0">
                  <c:v>-1</c:v>
                </c:pt>
                <c:pt idx="1">
                  <c:v>-0.98</c:v>
                </c:pt>
                <c:pt idx="2">
                  <c:v>-0.96</c:v>
                </c:pt>
                <c:pt idx="3">
                  <c:v>-0.94</c:v>
                </c:pt>
                <c:pt idx="4">
                  <c:v>-0.92</c:v>
                </c:pt>
                <c:pt idx="5">
                  <c:v>-0.9</c:v>
                </c:pt>
                <c:pt idx="6">
                  <c:v>-0.88</c:v>
                </c:pt>
                <c:pt idx="7">
                  <c:v>-0.86</c:v>
                </c:pt>
                <c:pt idx="8">
                  <c:v>-0.84</c:v>
                </c:pt>
                <c:pt idx="9">
                  <c:v>-0.82</c:v>
                </c:pt>
                <c:pt idx="10">
                  <c:v>-0.8</c:v>
                </c:pt>
                <c:pt idx="11">
                  <c:v>-0.78</c:v>
                </c:pt>
                <c:pt idx="12">
                  <c:v>-0.76</c:v>
                </c:pt>
                <c:pt idx="13">
                  <c:v>-0.74</c:v>
                </c:pt>
                <c:pt idx="14">
                  <c:v>-0.72</c:v>
                </c:pt>
                <c:pt idx="15">
                  <c:v>-0.7</c:v>
                </c:pt>
                <c:pt idx="16">
                  <c:v>-0.68</c:v>
                </c:pt>
                <c:pt idx="17">
                  <c:v>-0.66</c:v>
                </c:pt>
                <c:pt idx="18">
                  <c:v>-0.64</c:v>
                </c:pt>
                <c:pt idx="19">
                  <c:v>-0.62</c:v>
                </c:pt>
                <c:pt idx="20">
                  <c:v>-0.6</c:v>
                </c:pt>
                <c:pt idx="21">
                  <c:v>-0.57999999999999996</c:v>
                </c:pt>
                <c:pt idx="22">
                  <c:v>-0.56000000000000005</c:v>
                </c:pt>
                <c:pt idx="23">
                  <c:v>-0.54</c:v>
                </c:pt>
                <c:pt idx="24">
                  <c:v>-0.52</c:v>
                </c:pt>
                <c:pt idx="25">
                  <c:v>-0.5</c:v>
                </c:pt>
                <c:pt idx="26">
                  <c:v>-0.48</c:v>
                </c:pt>
                <c:pt idx="27">
                  <c:v>-0.46</c:v>
                </c:pt>
                <c:pt idx="28">
                  <c:v>-0.44</c:v>
                </c:pt>
                <c:pt idx="29">
                  <c:v>-0.42</c:v>
                </c:pt>
                <c:pt idx="30">
                  <c:v>-0.4</c:v>
                </c:pt>
                <c:pt idx="31">
                  <c:v>-0.38</c:v>
                </c:pt>
                <c:pt idx="32">
                  <c:v>-0.36</c:v>
                </c:pt>
                <c:pt idx="33">
                  <c:v>-0.34</c:v>
                </c:pt>
                <c:pt idx="34">
                  <c:v>-0.32</c:v>
                </c:pt>
                <c:pt idx="35">
                  <c:v>-0.3</c:v>
                </c:pt>
                <c:pt idx="36">
                  <c:v>-0.28000000000000003</c:v>
                </c:pt>
                <c:pt idx="37">
                  <c:v>-0.26</c:v>
                </c:pt>
                <c:pt idx="38">
                  <c:v>-0.24</c:v>
                </c:pt>
                <c:pt idx="39">
                  <c:v>-0.22</c:v>
                </c:pt>
                <c:pt idx="40">
                  <c:v>-0.2</c:v>
                </c:pt>
                <c:pt idx="41">
                  <c:v>-0.18</c:v>
                </c:pt>
                <c:pt idx="42">
                  <c:v>-0.16</c:v>
                </c:pt>
                <c:pt idx="43">
                  <c:v>-0.14000000000000001</c:v>
                </c:pt>
                <c:pt idx="44">
                  <c:v>-0.12</c:v>
                </c:pt>
                <c:pt idx="45">
                  <c:v>-0.1</c:v>
                </c:pt>
                <c:pt idx="46">
                  <c:v>-0.08</c:v>
                </c:pt>
                <c:pt idx="47">
                  <c:v>-0.06</c:v>
                </c:pt>
                <c:pt idx="48">
                  <c:v>-0.04</c:v>
                </c:pt>
                <c:pt idx="49">
                  <c:v>-0.02</c:v>
                </c:pt>
                <c:pt idx="50">
                  <c:v>0</c:v>
                </c:pt>
                <c:pt idx="51">
                  <c:v>0.02</c:v>
                </c:pt>
                <c:pt idx="52">
                  <c:v>0.04</c:v>
                </c:pt>
                <c:pt idx="53">
                  <c:v>0.06</c:v>
                </c:pt>
                <c:pt idx="54">
                  <c:v>0.08</c:v>
                </c:pt>
                <c:pt idx="55">
                  <c:v>0.1</c:v>
                </c:pt>
                <c:pt idx="56">
                  <c:v>0.12</c:v>
                </c:pt>
                <c:pt idx="57">
                  <c:v>0.14000000000000001</c:v>
                </c:pt>
                <c:pt idx="58">
                  <c:v>0.16</c:v>
                </c:pt>
                <c:pt idx="59">
                  <c:v>0.18</c:v>
                </c:pt>
                <c:pt idx="60">
                  <c:v>0.2</c:v>
                </c:pt>
                <c:pt idx="61">
                  <c:v>0.22</c:v>
                </c:pt>
                <c:pt idx="62">
                  <c:v>0.24</c:v>
                </c:pt>
                <c:pt idx="63">
                  <c:v>0.26</c:v>
                </c:pt>
                <c:pt idx="64">
                  <c:v>0.28000000000000003</c:v>
                </c:pt>
                <c:pt idx="65">
                  <c:v>0.3</c:v>
                </c:pt>
                <c:pt idx="66">
                  <c:v>0.32</c:v>
                </c:pt>
                <c:pt idx="67">
                  <c:v>0.34</c:v>
                </c:pt>
                <c:pt idx="68">
                  <c:v>0.36</c:v>
                </c:pt>
                <c:pt idx="69">
                  <c:v>0.38</c:v>
                </c:pt>
                <c:pt idx="70">
                  <c:v>0.4</c:v>
                </c:pt>
                <c:pt idx="71">
                  <c:v>0.42</c:v>
                </c:pt>
                <c:pt idx="72">
                  <c:v>0.44</c:v>
                </c:pt>
                <c:pt idx="73">
                  <c:v>0.46</c:v>
                </c:pt>
                <c:pt idx="74">
                  <c:v>0.48</c:v>
                </c:pt>
                <c:pt idx="75">
                  <c:v>0.5</c:v>
                </c:pt>
                <c:pt idx="76">
                  <c:v>0.52</c:v>
                </c:pt>
                <c:pt idx="77">
                  <c:v>0.54</c:v>
                </c:pt>
                <c:pt idx="78">
                  <c:v>0.56000000000000005</c:v>
                </c:pt>
                <c:pt idx="79">
                  <c:v>0.57999999999999996</c:v>
                </c:pt>
                <c:pt idx="80">
                  <c:v>0.6</c:v>
                </c:pt>
                <c:pt idx="81">
                  <c:v>0.62</c:v>
                </c:pt>
                <c:pt idx="82">
                  <c:v>0.64</c:v>
                </c:pt>
                <c:pt idx="83">
                  <c:v>0.66</c:v>
                </c:pt>
                <c:pt idx="84">
                  <c:v>0.68</c:v>
                </c:pt>
                <c:pt idx="85">
                  <c:v>0.7</c:v>
                </c:pt>
                <c:pt idx="86">
                  <c:v>0.72</c:v>
                </c:pt>
                <c:pt idx="87">
                  <c:v>0.74</c:v>
                </c:pt>
                <c:pt idx="88">
                  <c:v>0.76</c:v>
                </c:pt>
                <c:pt idx="89">
                  <c:v>0.78</c:v>
                </c:pt>
                <c:pt idx="90">
                  <c:v>0.8</c:v>
                </c:pt>
                <c:pt idx="91">
                  <c:v>0.82</c:v>
                </c:pt>
                <c:pt idx="92">
                  <c:v>0.84</c:v>
                </c:pt>
                <c:pt idx="93">
                  <c:v>0.86</c:v>
                </c:pt>
                <c:pt idx="94">
                  <c:v>0.88</c:v>
                </c:pt>
                <c:pt idx="95">
                  <c:v>0.9</c:v>
                </c:pt>
                <c:pt idx="96">
                  <c:v>0.92</c:v>
                </c:pt>
                <c:pt idx="97">
                  <c:v>0.94</c:v>
                </c:pt>
                <c:pt idx="98">
                  <c:v>0.96</c:v>
                </c:pt>
                <c:pt idx="99">
                  <c:v>0.98</c:v>
                </c:pt>
                <c:pt idx="100">
                  <c:v>1</c:v>
                </c:pt>
              </c:numCache>
            </c:numRef>
          </c:xVal>
          <c:yVal>
            <c:numRef>
              <c:f>'C-V Sweep (Al2O3_10nm(1)_'!$C$253:$C$353</c:f>
              <c:numCache>
                <c:formatCode>0.00E+00</c:formatCode>
                <c:ptCount val="101"/>
                <c:pt idx="0">
                  <c:v>1.5842099999999999E-10</c:v>
                </c:pt>
                <c:pt idx="1">
                  <c:v>1.58302E-10</c:v>
                </c:pt>
                <c:pt idx="2">
                  <c:v>1.5822100000000001E-10</c:v>
                </c:pt>
                <c:pt idx="3">
                  <c:v>1.58079E-10</c:v>
                </c:pt>
                <c:pt idx="4">
                  <c:v>1.5799599999999999E-10</c:v>
                </c:pt>
                <c:pt idx="5">
                  <c:v>1.5790599999999999E-10</c:v>
                </c:pt>
                <c:pt idx="6">
                  <c:v>1.57807E-10</c:v>
                </c:pt>
                <c:pt idx="7">
                  <c:v>1.57717E-10</c:v>
                </c:pt>
                <c:pt idx="8">
                  <c:v>1.5757999999999999E-10</c:v>
                </c:pt>
                <c:pt idx="9">
                  <c:v>1.57473E-10</c:v>
                </c:pt>
                <c:pt idx="10">
                  <c:v>1.5738E-10</c:v>
                </c:pt>
                <c:pt idx="11">
                  <c:v>1.57298E-10</c:v>
                </c:pt>
                <c:pt idx="12">
                  <c:v>1.5719400000000001E-10</c:v>
                </c:pt>
                <c:pt idx="13">
                  <c:v>1.57078E-10</c:v>
                </c:pt>
                <c:pt idx="14">
                  <c:v>1.5698399999999999E-10</c:v>
                </c:pt>
                <c:pt idx="15">
                  <c:v>1.56921E-10</c:v>
                </c:pt>
                <c:pt idx="16">
                  <c:v>1.56822E-10</c:v>
                </c:pt>
                <c:pt idx="17">
                  <c:v>1.56765E-10</c:v>
                </c:pt>
                <c:pt idx="18">
                  <c:v>1.5663900000000001E-10</c:v>
                </c:pt>
                <c:pt idx="19">
                  <c:v>1.5654999999999999E-10</c:v>
                </c:pt>
                <c:pt idx="20">
                  <c:v>1.5644399999999999E-10</c:v>
                </c:pt>
                <c:pt idx="21">
                  <c:v>1.5637100000000001E-10</c:v>
                </c:pt>
                <c:pt idx="22">
                  <c:v>1.5628199999999999E-10</c:v>
                </c:pt>
                <c:pt idx="23">
                  <c:v>1.5616900000000001E-10</c:v>
                </c:pt>
                <c:pt idx="24">
                  <c:v>1.5613000000000001E-10</c:v>
                </c:pt>
                <c:pt idx="25">
                  <c:v>1.5600700000000001E-10</c:v>
                </c:pt>
                <c:pt idx="26">
                  <c:v>1.55891E-10</c:v>
                </c:pt>
                <c:pt idx="27">
                  <c:v>1.55831E-10</c:v>
                </c:pt>
                <c:pt idx="28">
                  <c:v>1.5571199999999999E-10</c:v>
                </c:pt>
                <c:pt idx="29">
                  <c:v>1.5563699999999999E-10</c:v>
                </c:pt>
                <c:pt idx="30">
                  <c:v>1.5556799999999999E-10</c:v>
                </c:pt>
                <c:pt idx="31">
                  <c:v>1.55478E-10</c:v>
                </c:pt>
                <c:pt idx="32">
                  <c:v>1.55397E-10</c:v>
                </c:pt>
                <c:pt idx="33">
                  <c:v>1.5528000000000001E-10</c:v>
                </c:pt>
                <c:pt idx="34">
                  <c:v>1.55219E-10</c:v>
                </c:pt>
                <c:pt idx="35">
                  <c:v>1.55159E-10</c:v>
                </c:pt>
                <c:pt idx="36">
                  <c:v>1.5506399999999999E-10</c:v>
                </c:pt>
                <c:pt idx="37">
                  <c:v>1.5495500000000001E-10</c:v>
                </c:pt>
                <c:pt idx="38">
                  <c:v>1.5486E-10</c:v>
                </c:pt>
                <c:pt idx="39">
                  <c:v>1.54785E-10</c:v>
                </c:pt>
                <c:pt idx="40">
                  <c:v>1.5470899999999999E-10</c:v>
                </c:pt>
                <c:pt idx="41">
                  <c:v>1.5460899999999999E-10</c:v>
                </c:pt>
                <c:pt idx="42">
                  <c:v>1.5451200000000001E-10</c:v>
                </c:pt>
                <c:pt idx="43">
                  <c:v>1.5447999999999999E-10</c:v>
                </c:pt>
                <c:pt idx="44">
                  <c:v>1.54403E-10</c:v>
                </c:pt>
                <c:pt idx="45">
                  <c:v>1.5427400000000001E-10</c:v>
                </c:pt>
                <c:pt idx="46">
                  <c:v>1.54204E-10</c:v>
                </c:pt>
                <c:pt idx="47">
                  <c:v>1.5414E-10</c:v>
                </c:pt>
                <c:pt idx="48">
                  <c:v>1.5401200000000001E-10</c:v>
                </c:pt>
                <c:pt idx="49">
                  <c:v>1.53966E-10</c:v>
                </c:pt>
                <c:pt idx="50">
                  <c:v>1.5390099999999999E-10</c:v>
                </c:pt>
                <c:pt idx="51">
                  <c:v>1.5383700000000001E-10</c:v>
                </c:pt>
                <c:pt idx="52">
                  <c:v>1.5373500000000001E-10</c:v>
                </c:pt>
                <c:pt idx="53">
                  <c:v>1.5364499999999999E-10</c:v>
                </c:pt>
                <c:pt idx="54">
                  <c:v>1.53559E-10</c:v>
                </c:pt>
                <c:pt idx="55">
                  <c:v>1.5347899999999999E-10</c:v>
                </c:pt>
                <c:pt idx="56">
                  <c:v>1.53405E-10</c:v>
                </c:pt>
                <c:pt idx="57">
                  <c:v>1.5334000000000001E-10</c:v>
                </c:pt>
                <c:pt idx="58">
                  <c:v>1.5324699999999999E-10</c:v>
                </c:pt>
                <c:pt idx="59">
                  <c:v>1.53206E-10</c:v>
                </c:pt>
                <c:pt idx="60">
                  <c:v>1.5312600000000001E-10</c:v>
                </c:pt>
                <c:pt idx="61">
                  <c:v>1.53026E-10</c:v>
                </c:pt>
                <c:pt idx="62">
                  <c:v>1.5294800000000001E-10</c:v>
                </c:pt>
                <c:pt idx="63">
                  <c:v>1.5287300000000001E-10</c:v>
                </c:pt>
                <c:pt idx="64">
                  <c:v>1.52799E-10</c:v>
                </c:pt>
                <c:pt idx="65">
                  <c:v>1.5273100000000001E-10</c:v>
                </c:pt>
                <c:pt idx="66">
                  <c:v>1.5264700000000001E-10</c:v>
                </c:pt>
                <c:pt idx="67">
                  <c:v>1.5255399999999999E-10</c:v>
                </c:pt>
                <c:pt idx="68">
                  <c:v>1.5252000000000001E-10</c:v>
                </c:pt>
                <c:pt idx="69">
                  <c:v>1.5240300000000001E-10</c:v>
                </c:pt>
                <c:pt idx="70">
                  <c:v>1.52332E-10</c:v>
                </c:pt>
                <c:pt idx="71">
                  <c:v>1.5225599999999999E-10</c:v>
                </c:pt>
                <c:pt idx="72">
                  <c:v>1.5219599999999999E-10</c:v>
                </c:pt>
                <c:pt idx="73">
                  <c:v>1.52103E-10</c:v>
                </c:pt>
                <c:pt idx="74">
                  <c:v>1.5203899999999999E-10</c:v>
                </c:pt>
                <c:pt idx="75">
                  <c:v>1.51968E-10</c:v>
                </c:pt>
                <c:pt idx="76">
                  <c:v>1.5190299999999999E-10</c:v>
                </c:pt>
                <c:pt idx="77">
                  <c:v>1.5183099999999999E-10</c:v>
                </c:pt>
                <c:pt idx="78">
                  <c:v>1.5175800000000001E-10</c:v>
                </c:pt>
                <c:pt idx="79">
                  <c:v>1.5168600000000001E-10</c:v>
                </c:pt>
                <c:pt idx="80">
                  <c:v>1.51621E-10</c:v>
                </c:pt>
                <c:pt idx="81">
                  <c:v>1.5154700000000001E-10</c:v>
                </c:pt>
                <c:pt idx="82">
                  <c:v>1.5148700000000001E-10</c:v>
                </c:pt>
                <c:pt idx="83">
                  <c:v>1.5139900000000001E-10</c:v>
                </c:pt>
                <c:pt idx="84">
                  <c:v>1.5130399999999999E-10</c:v>
                </c:pt>
                <c:pt idx="85">
                  <c:v>1.5124399999999999E-10</c:v>
                </c:pt>
                <c:pt idx="86">
                  <c:v>1.5118500000000001E-10</c:v>
                </c:pt>
                <c:pt idx="87">
                  <c:v>1.5110499999999999E-10</c:v>
                </c:pt>
                <c:pt idx="88">
                  <c:v>1.5101400000000001E-10</c:v>
                </c:pt>
                <c:pt idx="89">
                  <c:v>1.5094E-10</c:v>
                </c:pt>
                <c:pt idx="90">
                  <c:v>1.5092000000000001E-10</c:v>
                </c:pt>
                <c:pt idx="91">
                  <c:v>1.50829E-10</c:v>
                </c:pt>
                <c:pt idx="92">
                  <c:v>1.5075499999999999E-10</c:v>
                </c:pt>
                <c:pt idx="93">
                  <c:v>1.5067399999999999E-10</c:v>
                </c:pt>
                <c:pt idx="94">
                  <c:v>1.5059200000000001E-10</c:v>
                </c:pt>
                <c:pt idx="95">
                  <c:v>1.50552E-10</c:v>
                </c:pt>
                <c:pt idx="96">
                  <c:v>1.5045999999999999E-10</c:v>
                </c:pt>
                <c:pt idx="97">
                  <c:v>1.50398E-10</c:v>
                </c:pt>
                <c:pt idx="98">
                  <c:v>1.5030299999999999E-10</c:v>
                </c:pt>
                <c:pt idx="99">
                  <c:v>1.5027500000000001E-10</c:v>
                </c:pt>
                <c:pt idx="100">
                  <c:v>1.5018899999999999E-10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66-0844-B164-0E904E0CACF0}"/>
            </c:ext>
          </c:extLst>
        </c:ser>
        <c:ser>
          <c:idx val="1"/>
          <c:order val="1"/>
          <c:tx>
            <c:v>10 kHz</c:v>
          </c:tx>
          <c:xVal>
            <c:numRef>
              <c:f>'C-V Sweep (Al2O3_10nm(1)_'!$B$455:$B$555</c:f>
              <c:numCache>
                <c:formatCode>General</c:formatCode>
                <c:ptCount val="101"/>
                <c:pt idx="0">
                  <c:v>-1</c:v>
                </c:pt>
                <c:pt idx="1">
                  <c:v>-0.98</c:v>
                </c:pt>
                <c:pt idx="2">
                  <c:v>-0.96</c:v>
                </c:pt>
                <c:pt idx="3">
                  <c:v>-0.94</c:v>
                </c:pt>
                <c:pt idx="4">
                  <c:v>-0.92</c:v>
                </c:pt>
                <c:pt idx="5">
                  <c:v>-0.9</c:v>
                </c:pt>
                <c:pt idx="6">
                  <c:v>-0.88</c:v>
                </c:pt>
                <c:pt idx="7">
                  <c:v>-0.86</c:v>
                </c:pt>
                <c:pt idx="8">
                  <c:v>-0.84</c:v>
                </c:pt>
                <c:pt idx="9">
                  <c:v>-0.82</c:v>
                </c:pt>
                <c:pt idx="10">
                  <c:v>-0.8</c:v>
                </c:pt>
                <c:pt idx="11">
                  <c:v>-0.78</c:v>
                </c:pt>
                <c:pt idx="12">
                  <c:v>-0.76</c:v>
                </c:pt>
                <c:pt idx="13">
                  <c:v>-0.74</c:v>
                </c:pt>
                <c:pt idx="14">
                  <c:v>-0.72</c:v>
                </c:pt>
                <c:pt idx="15">
                  <c:v>-0.7</c:v>
                </c:pt>
                <c:pt idx="16">
                  <c:v>-0.68</c:v>
                </c:pt>
                <c:pt idx="17">
                  <c:v>-0.66</c:v>
                </c:pt>
                <c:pt idx="18">
                  <c:v>-0.64</c:v>
                </c:pt>
                <c:pt idx="19">
                  <c:v>-0.62</c:v>
                </c:pt>
                <c:pt idx="20">
                  <c:v>-0.6</c:v>
                </c:pt>
                <c:pt idx="21">
                  <c:v>-0.57999999999999996</c:v>
                </c:pt>
                <c:pt idx="22">
                  <c:v>-0.56000000000000005</c:v>
                </c:pt>
                <c:pt idx="23">
                  <c:v>-0.54</c:v>
                </c:pt>
                <c:pt idx="24">
                  <c:v>-0.52</c:v>
                </c:pt>
                <c:pt idx="25">
                  <c:v>-0.5</c:v>
                </c:pt>
                <c:pt idx="26">
                  <c:v>-0.48</c:v>
                </c:pt>
                <c:pt idx="27">
                  <c:v>-0.46</c:v>
                </c:pt>
                <c:pt idx="28">
                  <c:v>-0.44</c:v>
                </c:pt>
                <c:pt idx="29">
                  <c:v>-0.42</c:v>
                </c:pt>
                <c:pt idx="30">
                  <c:v>-0.4</c:v>
                </c:pt>
                <c:pt idx="31">
                  <c:v>-0.38</c:v>
                </c:pt>
                <c:pt idx="32">
                  <c:v>-0.36</c:v>
                </c:pt>
                <c:pt idx="33">
                  <c:v>-0.34</c:v>
                </c:pt>
                <c:pt idx="34">
                  <c:v>-0.32</c:v>
                </c:pt>
                <c:pt idx="35">
                  <c:v>-0.3</c:v>
                </c:pt>
                <c:pt idx="36">
                  <c:v>-0.28000000000000003</c:v>
                </c:pt>
                <c:pt idx="37">
                  <c:v>-0.26</c:v>
                </c:pt>
                <c:pt idx="38">
                  <c:v>-0.24</c:v>
                </c:pt>
                <c:pt idx="39">
                  <c:v>-0.22</c:v>
                </c:pt>
                <c:pt idx="40">
                  <c:v>-0.2</c:v>
                </c:pt>
                <c:pt idx="41">
                  <c:v>-0.18</c:v>
                </c:pt>
                <c:pt idx="42">
                  <c:v>-0.16</c:v>
                </c:pt>
                <c:pt idx="43">
                  <c:v>-0.14000000000000001</c:v>
                </c:pt>
                <c:pt idx="44">
                  <c:v>-0.12</c:v>
                </c:pt>
                <c:pt idx="45">
                  <c:v>-0.1</c:v>
                </c:pt>
                <c:pt idx="46">
                  <c:v>-0.08</c:v>
                </c:pt>
                <c:pt idx="47">
                  <c:v>-0.06</c:v>
                </c:pt>
                <c:pt idx="48">
                  <c:v>-0.04</c:v>
                </c:pt>
                <c:pt idx="49">
                  <c:v>-0.02</c:v>
                </c:pt>
                <c:pt idx="50">
                  <c:v>0</c:v>
                </c:pt>
                <c:pt idx="51">
                  <c:v>0.02</c:v>
                </c:pt>
                <c:pt idx="52">
                  <c:v>0.04</c:v>
                </c:pt>
                <c:pt idx="53">
                  <c:v>0.06</c:v>
                </c:pt>
                <c:pt idx="54">
                  <c:v>0.08</c:v>
                </c:pt>
                <c:pt idx="55">
                  <c:v>0.1</c:v>
                </c:pt>
                <c:pt idx="56">
                  <c:v>0.12</c:v>
                </c:pt>
                <c:pt idx="57">
                  <c:v>0.14000000000000001</c:v>
                </c:pt>
                <c:pt idx="58">
                  <c:v>0.16</c:v>
                </c:pt>
                <c:pt idx="59">
                  <c:v>0.18</c:v>
                </c:pt>
                <c:pt idx="60">
                  <c:v>0.2</c:v>
                </c:pt>
                <c:pt idx="61">
                  <c:v>0.22</c:v>
                </c:pt>
                <c:pt idx="62">
                  <c:v>0.24</c:v>
                </c:pt>
                <c:pt idx="63">
                  <c:v>0.26</c:v>
                </c:pt>
                <c:pt idx="64">
                  <c:v>0.28000000000000003</c:v>
                </c:pt>
                <c:pt idx="65">
                  <c:v>0.3</c:v>
                </c:pt>
                <c:pt idx="66">
                  <c:v>0.32</c:v>
                </c:pt>
                <c:pt idx="67">
                  <c:v>0.34</c:v>
                </c:pt>
                <c:pt idx="68">
                  <c:v>0.36</c:v>
                </c:pt>
                <c:pt idx="69">
                  <c:v>0.38</c:v>
                </c:pt>
                <c:pt idx="70">
                  <c:v>0.4</c:v>
                </c:pt>
                <c:pt idx="71">
                  <c:v>0.42</c:v>
                </c:pt>
                <c:pt idx="72">
                  <c:v>0.44</c:v>
                </c:pt>
                <c:pt idx="73">
                  <c:v>0.46</c:v>
                </c:pt>
                <c:pt idx="74">
                  <c:v>0.48</c:v>
                </c:pt>
                <c:pt idx="75">
                  <c:v>0.5</c:v>
                </c:pt>
                <c:pt idx="76">
                  <c:v>0.52</c:v>
                </c:pt>
                <c:pt idx="77">
                  <c:v>0.54</c:v>
                </c:pt>
                <c:pt idx="78">
                  <c:v>0.56000000000000005</c:v>
                </c:pt>
                <c:pt idx="79">
                  <c:v>0.57999999999999996</c:v>
                </c:pt>
                <c:pt idx="80">
                  <c:v>0.6</c:v>
                </c:pt>
                <c:pt idx="81">
                  <c:v>0.62</c:v>
                </c:pt>
                <c:pt idx="82">
                  <c:v>0.64</c:v>
                </c:pt>
                <c:pt idx="83">
                  <c:v>0.66</c:v>
                </c:pt>
                <c:pt idx="84">
                  <c:v>0.68</c:v>
                </c:pt>
                <c:pt idx="85">
                  <c:v>0.7</c:v>
                </c:pt>
                <c:pt idx="86">
                  <c:v>0.72</c:v>
                </c:pt>
                <c:pt idx="87">
                  <c:v>0.74</c:v>
                </c:pt>
                <c:pt idx="88">
                  <c:v>0.76</c:v>
                </c:pt>
                <c:pt idx="89">
                  <c:v>0.78</c:v>
                </c:pt>
                <c:pt idx="90">
                  <c:v>0.8</c:v>
                </c:pt>
                <c:pt idx="91">
                  <c:v>0.82</c:v>
                </c:pt>
                <c:pt idx="92">
                  <c:v>0.84</c:v>
                </c:pt>
                <c:pt idx="93">
                  <c:v>0.86</c:v>
                </c:pt>
                <c:pt idx="94">
                  <c:v>0.88</c:v>
                </c:pt>
                <c:pt idx="95">
                  <c:v>0.9</c:v>
                </c:pt>
                <c:pt idx="96">
                  <c:v>0.92</c:v>
                </c:pt>
                <c:pt idx="97">
                  <c:v>0.94</c:v>
                </c:pt>
                <c:pt idx="98">
                  <c:v>0.96</c:v>
                </c:pt>
                <c:pt idx="99">
                  <c:v>0.98</c:v>
                </c:pt>
                <c:pt idx="100">
                  <c:v>1</c:v>
                </c:pt>
              </c:numCache>
            </c:numRef>
          </c:xVal>
          <c:yVal>
            <c:numRef>
              <c:f>'C-V Sweep (Al2O3_10nm(1)_'!$C$455:$C$555</c:f>
              <c:numCache>
                <c:formatCode>0.00E+00</c:formatCode>
                <c:ptCount val="101"/>
                <c:pt idx="0">
                  <c:v>1.57341E-10</c:v>
                </c:pt>
                <c:pt idx="1">
                  <c:v>1.57301E-10</c:v>
                </c:pt>
                <c:pt idx="2">
                  <c:v>1.5720699999999999E-10</c:v>
                </c:pt>
                <c:pt idx="3">
                  <c:v>1.57115E-10</c:v>
                </c:pt>
                <c:pt idx="4">
                  <c:v>1.5704999999999999E-10</c:v>
                </c:pt>
                <c:pt idx="5">
                  <c:v>1.5693800000000001E-10</c:v>
                </c:pt>
                <c:pt idx="6">
                  <c:v>1.5684199999999999E-10</c:v>
                </c:pt>
                <c:pt idx="7">
                  <c:v>1.5675100000000001E-10</c:v>
                </c:pt>
                <c:pt idx="8">
                  <c:v>1.5672499999999999E-10</c:v>
                </c:pt>
                <c:pt idx="9">
                  <c:v>1.5662E-10</c:v>
                </c:pt>
                <c:pt idx="10">
                  <c:v>1.56509E-10</c:v>
                </c:pt>
                <c:pt idx="11">
                  <c:v>1.56458E-10</c:v>
                </c:pt>
                <c:pt idx="12">
                  <c:v>1.5636899999999999E-10</c:v>
                </c:pt>
                <c:pt idx="13">
                  <c:v>1.5631100000000001E-10</c:v>
                </c:pt>
                <c:pt idx="14">
                  <c:v>1.5618700000000001E-10</c:v>
                </c:pt>
                <c:pt idx="15">
                  <c:v>1.5610099999999999E-10</c:v>
                </c:pt>
                <c:pt idx="16">
                  <c:v>1.56024E-10</c:v>
                </c:pt>
                <c:pt idx="17">
                  <c:v>1.5596100000000001E-10</c:v>
                </c:pt>
                <c:pt idx="18">
                  <c:v>1.5585699999999999E-10</c:v>
                </c:pt>
                <c:pt idx="19">
                  <c:v>1.5575999999999999E-10</c:v>
                </c:pt>
                <c:pt idx="20">
                  <c:v>1.55689E-10</c:v>
                </c:pt>
                <c:pt idx="21">
                  <c:v>1.5566300000000001E-10</c:v>
                </c:pt>
                <c:pt idx="22">
                  <c:v>1.5557300000000001E-10</c:v>
                </c:pt>
                <c:pt idx="23">
                  <c:v>1.5548500000000001E-10</c:v>
                </c:pt>
                <c:pt idx="24">
                  <c:v>1.5539599999999999E-10</c:v>
                </c:pt>
                <c:pt idx="25">
                  <c:v>1.5530199999999999E-10</c:v>
                </c:pt>
                <c:pt idx="26">
                  <c:v>1.5525900000000001E-10</c:v>
                </c:pt>
                <c:pt idx="27">
                  <c:v>1.5516000000000001E-10</c:v>
                </c:pt>
                <c:pt idx="28">
                  <c:v>1.55047E-10</c:v>
                </c:pt>
                <c:pt idx="29">
                  <c:v>1.54975E-10</c:v>
                </c:pt>
                <c:pt idx="30">
                  <c:v>1.5491000000000001E-10</c:v>
                </c:pt>
                <c:pt idx="31">
                  <c:v>1.54812E-10</c:v>
                </c:pt>
                <c:pt idx="32">
                  <c:v>1.5473599999999999E-10</c:v>
                </c:pt>
                <c:pt idx="33">
                  <c:v>1.5465799999999999E-10</c:v>
                </c:pt>
                <c:pt idx="34">
                  <c:v>1.5457800000000001E-10</c:v>
                </c:pt>
                <c:pt idx="35">
                  <c:v>1.54505E-10</c:v>
                </c:pt>
                <c:pt idx="36">
                  <c:v>1.5441900000000001E-10</c:v>
                </c:pt>
                <c:pt idx="37">
                  <c:v>1.5438299999999999E-10</c:v>
                </c:pt>
                <c:pt idx="38">
                  <c:v>1.54288E-10</c:v>
                </c:pt>
                <c:pt idx="39">
                  <c:v>1.5421199999999999E-10</c:v>
                </c:pt>
                <c:pt idx="40">
                  <c:v>1.5411499999999999E-10</c:v>
                </c:pt>
                <c:pt idx="41">
                  <c:v>1.5406000000000001E-10</c:v>
                </c:pt>
                <c:pt idx="42">
                  <c:v>1.5397300000000001E-10</c:v>
                </c:pt>
                <c:pt idx="43">
                  <c:v>1.5390900000000001E-10</c:v>
                </c:pt>
                <c:pt idx="44">
                  <c:v>1.53827E-10</c:v>
                </c:pt>
                <c:pt idx="45">
                  <c:v>1.53737E-10</c:v>
                </c:pt>
                <c:pt idx="46">
                  <c:v>1.5365099999999999E-10</c:v>
                </c:pt>
                <c:pt idx="47">
                  <c:v>1.5356099999999999E-10</c:v>
                </c:pt>
                <c:pt idx="48">
                  <c:v>1.53501E-10</c:v>
                </c:pt>
                <c:pt idx="49">
                  <c:v>1.5340999999999999E-10</c:v>
                </c:pt>
                <c:pt idx="50">
                  <c:v>1.53339E-10</c:v>
                </c:pt>
                <c:pt idx="51">
                  <c:v>1.5324000000000001E-10</c:v>
                </c:pt>
                <c:pt idx="52">
                  <c:v>1.5317400000000001E-10</c:v>
                </c:pt>
                <c:pt idx="53">
                  <c:v>1.5310200000000001E-10</c:v>
                </c:pt>
                <c:pt idx="54">
                  <c:v>1.53032E-10</c:v>
                </c:pt>
                <c:pt idx="55">
                  <c:v>1.5297800000000001E-10</c:v>
                </c:pt>
                <c:pt idx="56">
                  <c:v>1.5287300000000001E-10</c:v>
                </c:pt>
                <c:pt idx="57">
                  <c:v>1.5282E-10</c:v>
                </c:pt>
                <c:pt idx="58">
                  <c:v>1.5275500000000001E-10</c:v>
                </c:pt>
                <c:pt idx="59">
                  <c:v>1.5268300000000001E-10</c:v>
                </c:pt>
                <c:pt idx="60">
                  <c:v>1.52628E-10</c:v>
                </c:pt>
                <c:pt idx="61">
                  <c:v>1.52519E-10</c:v>
                </c:pt>
                <c:pt idx="62">
                  <c:v>1.5240900000000001E-10</c:v>
                </c:pt>
                <c:pt idx="63">
                  <c:v>1.5239100000000001E-10</c:v>
                </c:pt>
                <c:pt idx="64">
                  <c:v>1.5227999999999999E-10</c:v>
                </c:pt>
                <c:pt idx="65">
                  <c:v>1.5219599999999999E-10</c:v>
                </c:pt>
                <c:pt idx="66">
                  <c:v>1.5216800000000001E-10</c:v>
                </c:pt>
                <c:pt idx="67">
                  <c:v>1.5207400000000001E-10</c:v>
                </c:pt>
                <c:pt idx="68">
                  <c:v>1.51974E-10</c:v>
                </c:pt>
                <c:pt idx="69">
                  <c:v>1.5193300000000001E-10</c:v>
                </c:pt>
                <c:pt idx="70">
                  <c:v>1.5182400000000001E-10</c:v>
                </c:pt>
                <c:pt idx="71">
                  <c:v>1.51787E-10</c:v>
                </c:pt>
                <c:pt idx="72">
                  <c:v>1.51703E-10</c:v>
                </c:pt>
                <c:pt idx="73">
                  <c:v>1.5165299999999999E-10</c:v>
                </c:pt>
                <c:pt idx="74">
                  <c:v>1.51552E-10</c:v>
                </c:pt>
                <c:pt idx="75">
                  <c:v>1.5147500000000001E-10</c:v>
                </c:pt>
                <c:pt idx="76">
                  <c:v>1.5142099999999999E-10</c:v>
                </c:pt>
                <c:pt idx="77">
                  <c:v>1.5134200000000001E-10</c:v>
                </c:pt>
                <c:pt idx="78">
                  <c:v>1.5127000000000001E-10</c:v>
                </c:pt>
                <c:pt idx="79">
                  <c:v>1.5119799999999999E-10</c:v>
                </c:pt>
                <c:pt idx="80">
                  <c:v>1.5111000000000001E-10</c:v>
                </c:pt>
                <c:pt idx="81">
                  <c:v>1.5102699999999999E-10</c:v>
                </c:pt>
                <c:pt idx="82">
                  <c:v>1.50976E-10</c:v>
                </c:pt>
                <c:pt idx="83">
                  <c:v>1.5090800000000001E-10</c:v>
                </c:pt>
                <c:pt idx="84">
                  <c:v>1.50844E-10</c:v>
                </c:pt>
                <c:pt idx="85">
                  <c:v>1.5074800000000001E-10</c:v>
                </c:pt>
                <c:pt idx="86">
                  <c:v>1.50681E-10</c:v>
                </c:pt>
                <c:pt idx="87">
                  <c:v>1.5063499999999999E-10</c:v>
                </c:pt>
                <c:pt idx="88">
                  <c:v>1.5050199999999999E-10</c:v>
                </c:pt>
                <c:pt idx="89">
                  <c:v>1.50467E-10</c:v>
                </c:pt>
                <c:pt idx="90">
                  <c:v>1.50389E-10</c:v>
                </c:pt>
                <c:pt idx="91">
                  <c:v>1.50353E-10</c:v>
                </c:pt>
                <c:pt idx="92">
                  <c:v>1.50283E-10</c:v>
                </c:pt>
                <c:pt idx="93">
                  <c:v>1.5019799999999999E-10</c:v>
                </c:pt>
                <c:pt idx="94">
                  <c:v>1.5013700000000001E-10</c:v>
                </c:pt>
                <c:pt idx="95">
                  <c:v>1.50054E-10</c:v>
                </c:pt>
                <c:pt idx="96">
                  <c:v>1.5000100000000001E-10</c:v>
                </c:pt>
                <c:pt idx="97">
                  <c:v>1.49928E-10</c:v>
                </c:pt>
                <c:pt idx="98">
                  <c:v>1.4983599999999999E-10</c:v>
                </c:pt>
                <c:pt idx="99">
                  <c:v>1.4977599999999999E-10</c:v>
                </c:pt>
                <c:pt idx="100">
                  <c:v>1.4971200000000001E-10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66-0844-B164-0E904E0CACF0}"/>
            </c:ext>
          </c:extLst>
        </c:ser>
        <c:ser>
          <c:idx val="2"/>
          <c:order val="2"/>
          <c:tx>
            <c:v>100 kHz</c:v>
          </c:tx>
          <c:xVal>
            <c:numRef>
              <c:f>'C-V Sweep (Al2O3_10nm(1)_'!$B$859:$B$959</c:f>
              <c:numCache>
                <c:formatCode>General</c:formatCode>
                <c:ptCount val="101"/>
                <c:pt idx="0">
                  <c:v>-1</c:v>
                </c:pt>
                <c:pt idx="1">
                  <c:v>-0.98</c:v>
                </c:pt>
                <c:pt idx="2">
                  <c:v>-0.96</c:v>
                </c:pt>
                <c:pt idx="3">
                  <c:v>-0.94</c:v>
                </c:pt>
                <c:pt idx="4">
                  <c:v>-0.92</c:v>
                </c:pt>
                <c:pt idx="5">
                  <c:v>-0.9</c:v>
                </c:pt>
                <c:pt idx="6">
                  <c:v>-0.88</c:v>
                </c:pt>
                <c:pt idx="7">
                  <c:v>-0.86</c:v>
                </c:pt>
                <c:pt idx="8">
                  <c:v>-0.84</c:v>
                </c:pt>
                <c:pt idx="9">
                  <c:v>-0.82</c:v>
                </c:pt>
                <c:pt idx="10">
                  <c:v>-0.8</c:v>
                </c:pt>
                <c:pt idx="11">
                  <c:v>-0.78</c:v>
                </c:pt>
                <c:pt idx="12">
                  <c:v>-0.76</c:v>
                </c:pt>
                <c:pt idx="13">
                  <c:v>-0.74</c:v>
                </c:pt>
                <c:pt idx="14">
                  <c:v>-0.72</c:v>
                </c:pt>
                <c:pt idx="15">
                  <c:v>-0.7</c:v>
                </c:pt>
                <c:pt idx="16">
                  <c:v>-0.68</c:v>
                </c:pt>
                <c:pt idx="17">
                  <c:v>-0.66</c:v>
                </c:pt>
                <c:pt idx="18">
                  <c:v>-0.64</c:v>
                </c:pt>
                <c:pt idx="19">
                  <c:v>-0.62</c:v>
                </c:pt>
                <c:pt idx="20">
                  <c:v>-0.6</c:v>
                </c:pt>
                <c:pt idx="21">
                  <c:v>-0.57999999999999996</c:v>
                </c:pt>
                <c:pt idx="22">
                  <c:v>-0.56000000000000005</c:v>
                </c:pt>
                <c:pt idx="23">
                  <c:v>-0.54</c:v>
                </c:pt>
                <c:pt idx="24">
                  <c:v>-0.52</c:v>
                </c:pt>
                <c:pt idx="25">
                  <c:v>-0.5</c:v>
                </c:pt>
                <c:pt idx="26">
                  <c:v>-0.48</c:v>
                </c:pt>
                <c:pt idx="27">
                  <c:v>-0.46</c:v>
                </c:pt>
                <c:pt idx="28">
                  <c:v>-0.44</c:v>
                </c:pt>
                <c:pt idx="29">
                  <c:v>-0.42</c:v>
                </c:pt>
                <c:pt idx="30">
                  <c:v>-0.4</c:v>
                </c:pt>
                <c:pt idx="31">
                  <c:v>-0.38</c:v>
                </c:pt>
                <c:pt idx="32">
                  <c:v>-0.36</c:v>
                </c:pt>
                <c:pt idx="33">
                  <c:v>-0.34</c:v>
                </c:pt>
                <c:pt idx="34">
                  <c:v>-0.32</c:v>
                </c:pt>
                <c:pt idx="35">
                  <c:v>-0.3</c:v>
                </c:pt>
                <c:pt idx="36">
                  <c:v>-0.28000000000000003</c:v>
                </c:pt>
                <c:pt idx="37">
                  <c:v>-0.26</c:v>
                </c:pt>
                <c:pt idx="38">
                  <c:v>-0.24</c:v>
                </c:pt>
                <c:pt idx="39">
                  <c:v>-0.22</c:v>
                </c:pt>
                <c:pt idx="40">
                  <c:v>-0.2</c:v>
                </c:pt>
                <c:pt idx="41">
                  <c:v>-0.18</c:v>
                </c:pt>
                <c:pt idx="42">
                  <c:v>-0.16</c:v>
                </c:pt>
                <c:pt idx="43">
                  <c:v>-0.14000000000000001</c:v>
                </c:pt>
                <c:pt idx="44">
                  <c:v>-0.12</c:v>
                </c:pt>
                <c:pt idx="45">
                  <c:v>-0.1</c:v>
                </c:pt>
                <c:pt idx="46">
                  <c:v>-0.08</c:v>
                </c:pt>
                <c:pt idx="47">
                  <c:v>-0.06</c:v>
                </c:pt>
                <c:pt idx="48">
                  <c:v>-0.04</c:v>
                </c:pt>
                <c:pt idx="49">
                  <c:v>-0.02</c:v>
                </c:pt>
                <c:pt idx="50">
                  <c:v>0</c:v>
                </c:pt>
                <c:pt idx="51">
                  <c:v>0.02</c:v>
                </c:pt>
                <c:pt idx="52">
                  <c:v>0.04</c:v>
                </c:pt>
                <c:pt idx="53">
                  <c:v>0.06</c:v>
                </c:pt>
                <c:pt idx="54">
                  <c:v>0.08</c:v>
                </c:pt>
                <c:pt idx="55">
                  <c:v>0.1</c:v>
                </c:pt>
                <c:pt idx="56">
                  <c:v>0.12</c:v>
                </c:pt>
                <c:pt idx="57">
                  <c:v>0.14000000000000001</c:v>
                </c:pt>
                <c:pt idx="58">
                  <c:v>0.16</c:v>
                </c:pt>
                <c:pt idx="59">
                  <c:v>0.18</c:v>
                </c:pt>
                <c:pt idx="60">
                  <c:v>0.2</c:v>
                </c:pt>
                <c:pt idx="61">
                  <c:v>0.22</c:v>
                </c:pt>
                <c:pt idx="62">
                  <c:v>0.24</c:v>
                </c:pt>
                <c:pt idx="63">
                  <c:v>0.26</c:v>
                </c:pt>
                <c:pt idx="64">
                  <c:v>0.28000000000000003</c:v>
                </c:pt>
                <c:pt idx="65">
                  <c:v>0.3</c:v>
                </c:pt>
                <c:pt idx="66">
                  <c:v>0.32</c:v>
                </c:pt>
                <c:pt idx="67">
                  <c:v>0.34</c:v>
                </c:pt>
                <c:pt idx="68">
                  <c:v>0.36</c:v>
                </c:pt>
                <c:pt idx="69">
                  <c:v>0.38</c:v>
                </c:pt>
                <c:pt idx="70">
                  <c:v>0.4</c:v>
                </c:pt>
                <c:pt idx="71">
                  <c:v>0.42</c:v>
                </c:pt>
                <c:pt idx="72">
                  <c:v>0.44</c:v>
                </c:pt>
                <c:pt idx="73">
                  <c:v>0.46</c:v>
                </c:pt>
                <c:pt idx="74">
                  <c:v>0.48</c:v>
                </c:pt>
                <c:pt idx="75">
                  <c:v>0.5</c:v>
                </c:pt>
                <c:pt idx="76">
                  <c:v>0.52</c:v>
                </c:pt>
                <c:pt idx="77">
                  <c:v>0.54</c:v>
                </c:pt>
                <c:pt idx="78">
                  <c:v>0.56000000000000005</c:v>
                </c:pt>
                <c:pt idx="79">
                  <c:v>0.57999999999999996</c:v>
                </c:pt>
                <c:pt idx="80">
                  <c:v>0.6</c:v>
                </c:pt>
                <c:pt idx="81">
                  <c:v>0.62</c:v>
                </c:pt>
                <c:pt idx="82">
                  <c:v>0.64</c:v>
                </c:pt>
                <c:pt idx="83">
                  <c:v>0.66</c:v>
                </c:pt>
                <c:pt idx="84">
                  <c:v>0.68</c:v>
                </c:pt>
                <c:pt idx="85">
                  <c:v>0.7</c:v>
                </c:pt>
                <c:pt idx="86">
                  <c:v>0.72</c:v>
                </c:pt>
                <c:pt idx="87">
                  <c:v>0.74</c:v>
                </c:pt>
                <c:pt idx="88">
                  <c:v>0.76</c:v>
                </c:pt>
                <c:pt idx="89">
                  <c:v>0.78</c:v>
                </c:pt>
                <c:pt idx="90">
                  <c:v>0.8</c:v>
                </c:pt>
                <c:pt idx="91">
                  <c:v>0.82</c:v>
                </c:pt>
                <c:pt idx="92">
                  <c:v>0.84</c:v>
                </c:pt>
                <c:pt idx="93">
                  <c:v>0.86</c:v>
                </c:pt>
                <c:pt idx="94">
                  <c:v>0.88</c:v>
                </c:pt>
                <c:pt idx="95">
                  <c:v>0.9</c:v>
                </c:pt>
                <c:pt idx="96">
                  <c:v>0.92</c:v>
                </c:pt>
                <c:pt idx="97">
                  <c:v>0.94</c:v>
                </c:pt>
                <c:pt idx="98">
                  <c:v>0.96</c:v>
                </c:pt>
                <c:pt idx="99">
                  <c:v>0.98</c:v>
                </c:pt>
                <c:pt idx="100">
                  <c:v>1</c:v>
                </c:pt>
              </c:numCache>
            </c:numRef>
          </c:xVal>
          <c:yVal>
            <c:numRef>
              <c:f>'C-V Sweep (Al2O3_10nm(1)_'!$C$859:$C$959</c:f>
              <c:numCache>
                <c:formatCode>0.00E+00</c:formatCode>
                <c:ptCount val="101"/>
                <c:pt idx="0">
                  <c:v>1.38851E-10</c:v>
                </c:pt>
                <c:pt idx="1">
                  <c:v>1.3878699999999999E-10</c:v>
                </c:pt>
                <c:pt idx="2">
                  <c:v>1.38712E-10</c:v>
                </c:pt>
                <c:pt idx="3">
                  <c:v>1.3865600000000001E-10</c:v>
                </c:pt>
                <c:pt idx="4">
                  <c:v>1.3859099999999999E-10</c:v>
                </c:pt>
                <c:pt idx="5">
                  <c:v>1.38532E-10</c:v>
                </c:pt>
                <c:pt idx="6">
                  <c:v>1.3844899999999999E-10</c:v>
                </c:pt>
                <c:pt idx="7">
                  <c:v>1.38381E-10</c:v>
                </c:pt>
                <c:pt idx="8">
                  <c:v>1.38318E-10</c:v>
                </c:pt>
                <c:pt idx="9">
                  <c:v>1.3824000000000001E-10</c:v>
                </c:pt>
                <c:pt idx="10">
                  <c:v>1.3817700000000001E-10</c:v>
                </c:pt>
                <c:pt idx="11">
                  <c:v>1.3813200000000001E-10</c:v>
                </c:pt>
                <c:pt idx="12">
                  <c:v>1.38061E-10</c:v>
                </c:pt>
                <c:pt idx="13">
                  <c:v>1.3800800000000001E-10</c:v>
                </c:pt>
                <c:pt idx="14">
                  <c:v>1.37932E-10</c:v>
                </c:pt>
                <c:pt idx="15">
                  <c:v>1.3785800000000001E-10</c:v>
                </c:pt>
                <c:pt idx="16">
                  <c:v>1.37805E-10</c:v>
                </c:pt>
                <c:pt idx="17">
                  <c:v>1.3773199999999999E-10</c:v>
                </c:pt>
                <c:pt idx="18">
                  <c:v>1.3767400000000001E-10</c:v>
                </c:pt>
                <c:pt idx="19">
                  <c:v>1.37598E-10</c:v>
                </c:pt>
                <c:pt idx="20">
                  <c:v>1.37546E-10</c:v>
                </c:pt>
                <c:pt idx="21">
                  <c:v>1.3745799999999999E-10</c:v>
                </c:pt>
                <c:pt idx="22">
                  <c:v>1.3739E-10</c:v>
                </c:pt>
                <c:pt idx="23">
                  <c:v>1.3732499999999999E-10</c:v>
                </c:pt>
                <c:pt idx="24">
                  <c:v>1.37287E-10</c:v>
                </c:pt>
                <c:pt idx="25">
                  <c:v>1.3722599999999999E-10</c:v>
                </c:pt>
                <c:pt idx="26">
                  <c:v>1.3712899999999999E-10</c:v>
                </c:pt>
                <c:pt idx="27">
                  <c:v>1.3707499999999999E-10</c:v>
                </c:pt>
                <c:pt idx="28">
                  <c:v>1.3701799999999999E-10</c:v>
                </c:pt>
                <c:pt idx="29">
                  <c:v>1.3693999999999999E-10</c:v>
                </c:pt>
                <c:pt idx="30">
                  <c:v>1.36877E-10</c:v>
                </c:pt>
                <c:pt idx="31">
                  <c:v>1.3681899999999999E-10</c:v>
                </c:pt>
                <c:pt idx="32">
                  <c:v>1.36748E-10</c:v>
                </c:pt>
                <c:pt idx="33">
                  <c:v>1.3669E-10</c:v>
                </c:pt>
                <c:pt idx="34">
                  <c:v>1.3660799999999999E-10</c:v>
                </c:pt>
                <c:pt idx="35">
                  <c:v>1.3655600000000001E-10</c:v>
                </c:pt>
                <c:pt idx="36">
                  <c:v>1.3649000000000001E-10</c:v>
                </c:pt>
                <c:pt idx="37">
                  <c:v>1.3643200000000001E-10</c:v>
                </c:pt>
                <c:pt idx="38">
                  <c:v>1.3635E-10</c:v>
                </c:pt>
                <c:pt idx="39">
                  <c:v>1.36287E-10</c:v>
                </c:pt>
                <c:pt idx="40">
                  <c:v>1.3622499999999999E-10</c:v>
                </c:pt>
                <c:pt idx="41">
                  <c:v>1.3615599999999999E-10</c:v>
                </c:pt>
                <c:pt idx="42">
                  <c:v>1.3608999999999999E-10</c:v>
                </c:pt>
                <c:pt idx="43">
                  <c:v>1.36034E-10</c:v>
                </c:pt>
                <c:pt idx="44">
                  <c:v>1.3597E-10</c:v>
                </c:pt>
                <c:pt idx="45">
                  <c:v>1.3589900000000001E-10</c:v>
                </c:pt>
                <c:pt idx="46">
                  <c:v>1.3583999999999999E-10</c:v>
                </c:pt>
                <c:pt idx="47">
                  <c:v>1.35762E-10</c:v>
                </c:pt>
                <c:pt idx="48">
                  <c:v>1.3570699999999999E-10</c:v>
                </c:pt>
                <c:pt idx="49">
                  <c:v>1.3564600000000001E-10</c:v>
                </c:pt>
                <c:pt idx="50">
                  <c:v>1.3556899999999999E-10</c:v>
                </c:pt>
                <c:pt idx="51">
                  <c:v>1.3551399999999999E-10</c:v>
                </c:pt>
                <c:pt idx="52">
                  <c:v>1.3545000000000001E-10</c:v>
                </c:pt>
                <c:pt idx="53">
                  <c:v>1.35374E-10</c:v>
                </c:pt>
                <c:pt idx="54">
                  <c:v>1.35326E-10</c:v>
                </c:pt>
                <c:pt idx="55">
                  <c:v>1.3526399999999999E-10</c:v>
                </c:pt>
                <c:pt idx="56">
                  <c:v>1.3520300000000001E-10</c:v>
                </c:pt>
                <c:pt idx="57">
                  <c:v>1.3514399999999999E-10</c:v>
                </c:pt>
                <c:pt idx="58">
                  <c:v>1.3507399999999999E-10</c:v>
                </c:pt>
                <c:pt idx="59">
                  <c:v>1.3500700000000001E-10</c:v>
                </c:pt>
                <c:pt idx="60">
                  <c:v>1.34925E-10</c:v>
                </c:pt>
                <c:pt idx="61">
                  <c:v>1.3488E-10</c:v>
                </c:pt>
                <c:pt idx="62">
                  <c:v>1.3482000000000001E-10</c:v>
                </c:pt>
                <c:pt idx="63">
                  <c:v>1.34747E-10</c:v>
                </c:pt>
                <c:pt idx="64">
                  <c:v>1.3470099999999999E-10</c:v>
                </c:pt>
                <c:pt idx="65">
                  <c:v>1.34623E-10</c:v>
                </c:pt>
                <c:pt idx="66">
                  <c:v>1.3456400000000001E-10</c:v>
                </c:pt>
                <c:pt idx="67">
                  <c:v>1.34521E-10</c:v>
                </c:pt>
                <c:pt idx="68">
                  <c:v>1.3444499999999999E-10</c:v>
                </c:pt>
                <c:pt idx="69">
                  <c:v>1.3438699999999999E-10</c:v>
                </c:pt>
                <c:pt idx="70">
                  <c:v>1.3431499999999999E-10</c:v>
                </c:pt>
                <c:pt idx="71">
                  <c:v>1.3424599999999999E-10</c:v>
                </c:pt>
                <c:pt idx="72">
                  <c:v>1.34169E-10</c:v>
                </c:pt>
                <c:pt idx="73">
                  <c:v>1.34129E-10</c:v>
                </c:pt>
                <c:pt idx="74">
                  <c:v>1.3407699999999999E-10</c:v>
                </c:pt>
                <c:pt idx="75">
                  <c:v>1.3401699999999999E-10</c:v>
                </c:pt>
                <c:pt idx="76">
                  <c:v>1.33952E-10</c:v>
                </c:pt>
                <c:pt idx="77">
                  <c:v>1.3388099999999999E-10</c:v>
                </c:pt>
                <c:pt idx="78">
                  <c:v>1.33825E-10</c:v>
                </c:pt>
                <c:pt idx="79">
                  <c:v>1.33759E-10</c:v>
                </c:pt>
                <c:pt idx="80">
                  <c:v>1.3370200000000001E-10</c:v>
                </c:pt>
                <c:pt idx="81">
                  <c:v>1.33644E-10</c:v>
                </c:pt>
                <c:pt idx="82">
                  <c:v>1.33599E-10</c:v>
                </c:pt>
                <c:pt idx="83">
                  <c:v>1.3352800000000001E-10</c:v>
                </c:pt>
                <c:pt idx="84">
                  <c:v>1.3347300000000001E-10</c:v>
                </c:pt>
                <c:pt idx="85">
                  <c:v>1.3341099999999999E-10</c:v>
                </c:pt>
                <c:pt idx="86">
                  <c:v>1.3335399999999999E-10</c:v>
                </c:pt>
                <c:pt idx="87">
                  <c:v>1.3330299999999999E-10</c:v>
                </c:pt>
                <c:pt idx="88">
                  <c:v>1.33213E-10</c:v>
                </c:pt>
                <c:pt idx="89">
                  <c:v>1.3316699999999999E-10</c:v>
                </c:pt>
                <c:pt idx="90">
                  <c:v>1.3311299999999999E-10</c:v>
                </c:pt>
                <c:pt idx="91">
                  <c:v>1.3305E-10</c:v>
                </c:pt>
                <c:pt idx="92">
                  <c:v>1.3299E-10</c:v>
                </c:pt>
                <c:pt idx="93">
                  <c:v>1.3293E-10</c:v>
                </c:pt>
                <c:pt idx="94">
                  <c:v>1.32876E-10</c:v>
                </c:pt>
                <c:pt idx="95">
                  <c:v>1.3281099999999999E-10</c:v>
                </c:pt>
                <c:pt idx="96">
                  <c:v>1.3275999999999999E-10</c:v>
                </c:pt>
                <c:pt idx="97">
                  <c:v>1.32695E-10</c:v>
                </c:pt>
                <c:pt idx="98">
                  <c:v>1.3263900000000001E-10</c:v>
                </c:pt>
                <c:pt idx="99">
                  <c:v>1.3258499999999999E-10</c:v>
                </c:pt>
                <c:pt idx="100">
                  <c:v>1.3252199999999999E-10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366-0844-B164-0E904E0CAC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232400"/>
        <c:axId val="25545920"/>
      </c:scatterChart>
      <c:valAx>
        <c:axId val="2523240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Voltage (V)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5545920"/>
        <c:crosses val="autoZero"/>
        <c:crossBetween val="midCat"/>
      </c:valAx>
      <c:valAx>
        <c:axId val="255459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Capacitance (F)</a:t>
                </a:r>
              </a:p>
            </c:rich>
          </c:tx>
          <c:overlay val="0"/>
        </c:title>
        <c:numFmt formatCode="0.00E+00" sourceLinked="1"/>
        <c:majorTickMark val="none"/>
        <c:minorTickMark val="none"/>
        <c:tickLblPos val="nextTo"/>
        <c:crossAx val="25232400"/>
        <c:crosses val="autoZero"/>
        <c:crossBetween val="midCat"/>
      </c:valAx>
    </c:plotArea>
    <c:legend>
      <c:legendPos val="b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3B90-29AF-4740-B7E9-3B9FA058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F78B-EF0A-1840-B933-8161CC7E1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35D6-A05F-8D4F-A2CB-BA259D18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0BA4-F039-C249-B194-975B01B8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EB0DE-1888-2447-A724-A3ADE16F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1B9D-2F7A-164A-A59F-BBC9533C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0017-7EE2-A644-AA1E-8DC78D238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8A14-F900-7C4C-B131-C553E523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6B42-4013-2D46-9A3B-64E3C0EB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1377-7D94-7643-84C2-00A9DBE6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56A6D-B1C1-C948-B54F-2ADDAA34C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300F-36F1-5E4C-B366-5618C0CDA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8ED14-CD9F-7B40-9D37-E563E33E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FB3E-66EE-2841-A608-0ED89A77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09DEE-6B03-F347-B05B-88D64343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2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816D-BA2C-D944-BEAD-F1ABF758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4819-FF6F-4547-83A9-781C0432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204E-FD68-7848-AC14-C363318C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CAAC-6CD6-C343-AADC-74F90B9D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FC6C-B901-1E4E-8CC9-56BBB9EE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7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79BA-174B-1D4F-A280-A63C860C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A3532-D2CC-AB4A-B8B1-8A384DBE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378D-4DAC-604D-8D8D-B26467F6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F1428-C52C-3E46-92D5-66D6C181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0DF78-73A5-AA45-9828-6C706FC2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2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9AB5-F91B-7F4D-97D2-6D2B49D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8E15-9503-6248-91CC-8782B57A8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69338-07EC-6C40-BA87-AC947430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70DC4-1266-D843-A97C-32FD9DFA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11E3-9410-524E-B178-1B877E84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9C150-ECF2-B04A-8C7D-8CFC32D2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3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5C88-1AE9-AF4A-AE9F-CB245CE9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2F3E1-8CB4-2942-A3A5-003A55F9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8B685-5316-9D48-9FE1-CE7326482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F5038-845B-A74E-B6DE-8984A40E8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61E40-D749-014E-9160-BC82516C1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5EB2D-8F83-9241-AACF-FFAC6E19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3C48E-0FD1-014B-84E2-33A9286B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4A8DC-1955-9041-B073-A63B8424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2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A68C-C143-2144-B764-FF59428B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131A2-E318-F742-8CBD-0DD36AC3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1AA72-2897-3443-AA12-7AF3B778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0D73E-0534-634A-80E0-E8E0BD88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5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9B4-2743-DB4C-8D1A-B72E9529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AF573-F715-F64E-A591-0BA54ABA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3B20A-728C-6B4C-934C-17B68C3B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DDBE-AACD-4941-89CE-BE1EE771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9FFE-72BE-EF43-80B8-5A6964D5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E7812-EC97-2148-96A4-03379158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2E0BF-21B4-9F48-8448-46522CF0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29C30-5F2A-E84C-B799-17B4AAB0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5D3A0-5C43-C34B-A7CB-859E4110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8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2EF0-9F6E-5D4C-BCF5-0437B460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526F3-CB08-CB46-8B07-5DB27C00B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CF0F8-A36A-D148-BE26-B86F937B4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3090-6D28-CF4B-B430-70BDC180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51D8-BE6C-AB40-84B2-395D1F6C64F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F304C-2215-B24A-A81F-DCA68BAA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E5B60-1D14-184E-A466-3F4F141A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517C9-0A94-B340-A835-70A14004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7B05E-F6EB-3043-96B4-CA4C8E042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D07B-55E9-D24E-94A8-6166E5C1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51D8-BE6C-AB40-84B2-395D1F6C64F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E8E61-2EAC-1C43-B9BE-2A5A64A04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2D66F-0669-724F-A4CA-BA225676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38A4-ACAF-1F43-A402-1B813EBE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4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5C85-D0F3-F445-A1CD-5DFA5043B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MIM/MOSCAP Electrical Characterizations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BC2B6-1B72-CF4E-9676-D6EF3404A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Akash Levy, Jung-Soo Ko</a:t>
            </a:r>
          </a:p>
        </p:txBody>
      </p:sp>
    </p:spTree>
    <p:extLst>
      <p:ext uri="{BB962C8B-B14F-4D97-AF65-F5344CB8AC3E}">
        <p14:creationId xmlns:p14="http://schemas.microsoft.com/office/powerpoint/2010/main" val="73634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8665-A243-FB49-9E1A-B3A1ECD0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I-V Curves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FAC9F3-E9B2-2C48-A4C7-341722C620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6789"/>
            <a:ext cx="5181600" cy="388900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2871A7-67D4-DC45-8514-49C5B6BE74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6789"/>
            <a:ext cx="5181600" cy="3889009"/>
          </a:xfrm>
        </p:spPr>
      </p:pic>
    </p:spTree>
    <p:extLst>
      <p:ext uri="{BB962C8B-B14F-4D97-AF65-F5344CB8AC3E}">
        <p14:creationId xmlns:p14="http://schemas.microsoft.com/office/powerpoint/2010/main" val="122842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A00F-4FF5-2C45-8DD0-14BCB17D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I-V Curves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CFDCF5-0D81-7B42-9456-133D3A21D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6789"/>
            <a:ext cx="5181600" cy="388900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02175E-1012-5741-AA88-0369E771E4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6789"/>
            <a:ext cx="5181600" cy="3889009"/>
          </a:xfrm>
        </p:spPr>
      </p:pic>
    </p:spTree>
    <p:extLst>
      <p:ext uri="{BB962C8B-B14F-4D97-AF65-F5344CB8AC3E}">
        <p14:creationId xmlns:p14="http://schemas.microsoft.com/office/powerpoint/2010/main" val="165913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0812-B611-E44F-9788-C3BA4F8C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MIM: 10 nm ALD alumina (no seed)</a:t>
            </a:r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1E4133E6-09FD-7A4C-96A1-759433E870D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445978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5F25A1-F6E1-9041-982A-A0CB93A1138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Capacitance is roughly constant</a:t>
                </a:r>
              </a:p>
              <a:p>
                <a:r>
                  <a:rPr lang="en-US" dirty="0"/>
                  <a:t>No depletion/inversion effects seen really</a:t>
                </a:r>
              </a:p>
              <a:p>
                <a:r>
                  <a:rPr lang="en-US" dirty="0"/>
                  <a:t>This is probably because the Si substrate is highly-doped and thus behaves almost metallically</a:t>
                </a:r>
              </a:p>
              <a:p>
                <a:r>
                  <a:rPr lang="en-US" dirty="0"/>
                  <a:t>Parallel plate capacitor approximation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=1.53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Area of MIM structure: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(100 </m:t>
                        </m:r>
                        <m:r>
                          <m:rPr>
                            <m:sty m:val="p"/>
                          </m:rPr>
                          <a:rPr lang="el-GR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=31416</m:t>
                    </m:r>
                  </m:oMath>
                </a14:m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Woollam</a:t>
                </a:r>
                <a:r>
                  <a:rPr lang="en-US" dirty="0"/>
                  <a:t> measured thickness: 10.9 nm</a:t>
                </a:r>
              </a:p>
              <a:p>
                <a:r>
                  <a:rPr lang="en-US" dirty="0"/>
                  <a:t>Expected k: 7.8 – 11.1</a:t>
                </a:r>
              </a:p>
              <a:p>
                <a:r>
                  <a:rPr lang="en-US" dirty="0"/>
                  <a:t>Fitted k: 6</a:t>
                </a:r>
              </a:p>
              <a:p>
                <a:r>
                  <a:rPr lang="en-US" dirty="0"/>
                  <a:t>Fitted oxide thickness with k=7.8: 14.18 nm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5F25A1-F6E1-9041-982A-A0CB93A11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978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07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2BC2-CFF6-5B49-B4E4-0539B014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C-V Curves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33E093-CD05-FC4A-AE51-EF449C4869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6789"/>
            <a:ext cx="5181600" cy="388900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AEF962-6E9B-0F43-8554-52CD2BB0F0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6789"/>
            <a:ext cx="5181600" cy="3889009"/>
          </a:xfrm>
        </p:spPr>
      </p:pic>
    </p:spTree>
    <p:extLst>
      <p:ext uri="{BB962C8B-B14F-4D97-AF65-F5344CB8AC3E}">
        <p14:creationId xmlns:p14="http://schemas.microsoft.com/office/powerpoint/2010/main" val="147635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CF34-0199-E148-90CE-FE9C532E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C-V Curves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29955-A9DC-CC4B-889F-7DF0AB1364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6789"/>
            <a:ext cx="5181600" cy="388900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B88053-9955-8C4C-A2C2-3FA98566D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6789"/>
            <a:ext cx="5181600" cy="3889009"/>
          </a:xfrm>
        </p:spPr>
      </p:pic>
    </p:spTree>
    <p:extLst>
      <p:ext uri="{BB962C8B-B14F-4D97-AF65-F5344CB8AC3E}">
        <p14:creationId xmlns:p14="http://schemas.microsoft.com/office/powerpoint/2010/main" val="111685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9798-2DEC-9340-AEF7-4EBC9847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C-V Curves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FBEF19-272F-AF4F-BF33-94DD580007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6789"/>
            <a:ext cx="5181600" cy="388900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929221-BC09-024C-8D4F-2ECBCAB812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6789"/>
            <a:ext cx="5181600" cy="3889009"/>
          </a:xfrm>
        </p:spPr>
      </p:pic>
    </p:spTree>
    <p:extLst>
      <p:ext uri="{BB962C8B-B14F-4D97-AF65-F5344CB8AC3E}">
        <p14:creationId xmlns:p14="http://schemas.microsoft.com/office/powerpoint/2010/main" val="262185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8A68-02C5-FF4A-8344-D7F94C2B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C-V Curves with Possible Soft Breakdown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78DE70-86CA-4A4E-8181-025878D3EF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6789"/>
            <a:ext cx="5181600" cy="3889009"/>
          </a:xfr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38F05142-AD55-334C-98C1-37855569C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6789"/>
            <a:ext cx="5181600" cy="3889009"/>
          </a:xfrm>
        </p:spPr>
      </p:pic>
    </p:spTree>
    <p:extLst>
      <p:ext uri="{BB962C8B-B14F-4D97-AF65-F5344CB8AC3E}">
        <p14:creationId xmlns:p14="http://schemas.microsoft.com/office/powerpoint/2010/main" val="24795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8A68-02C5-FF4A-8344-D7F94C2B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C-V Curves with Possible Soft Breakdown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AEC04C-64E8-2843-B0CF-7F913BF27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418260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954E-29B6-264D-9D0B-D83E1334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 on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7B0B90-4D43-814B-BBE2-623C085E4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fit C-V curves to determine doping density and oxide capacitance</a:t>
            </a:r>
          </a:p>
          <a:p>
            <a:r>
              <a:rPr lang="en-US" dirty="0"/>
              <a:t>Will plot breakdown voltage as a function of seed/oxide thickness</a:t>
            </a:r>
          </a:p>
          <a:p>
            <a:r>
              <a:rPr lang="en-US" dirty="0"/>
              <a:t>Will try to fit breakdown behavior in soft breakdown regime</a:t>
            </a:r>
          </a:p>
        </p:txBody>
      </p:sp>
    </p:spTree>
    <p:extLst>
      <p:ext uri="{BB962C8B-B14F-4D97-AF65-F5344CB8AC3E}">
        <p14:creationId xmlns:p14="http://schemas.microsoft.com/office/powerpoint/2010/main" val="44206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31E8-1C5E-1C47-B92F-AC9459C1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Characterized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0447-0171-DB46-97C1-FDC1F7AF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N-type highly phosphorus-doped very low resistivity (0.01-0.09 Ω cm) wafers</a:t>
            </a:r>
          </a:p>
          <a:p>
            <a:pPr lvl="1"/>
            <a:r>
              <a:rPr lang="en-US" sz="2000" dirty="0"/>
              <a:t>This should be close to a MIM structure</a:t>
            </a:r>
          </a:p>
          <a:p>
            <a:pPr lvl="1"/>
            <a:r>
              <a:rPr lang="en-US" sz="2000" dirty="0"/>
              <a:t>10nm (100 cycles) thermal ALD alumina</a:t>
            </a:r>
          </a:p>
          <a:p>
            <a:pPr lvl="1"/>
            <a:r>
              <a:rPr lang="en-US" sz="2000" dirty="0"/>
              <a:t>No seed layer</a:t>
            </a:r>
          </a:p>
          <a:p>
            <a:r>
              <a:rPr lang="en-US" sz="2400" dirty="0"/>
              <a:t>Rest are stockroom I-test wafers: P-type boron-doped w/resistivity 0.1-0.9 Ω cm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F7BD38-C663-C24E-8D7B-798099B8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61335"/>
              </p:ext>
            </p:extLst>
          </p:nvPr>
        </p:nvGraphicFramePr>
        <p:xfrm>
          <a:off x="2032000" y="342900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394129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304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AJA-deposited Al seed layer (nm)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Fiji2-deposited thermal alumina (nm)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(first)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7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(second)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5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3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8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58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27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1E98-39DC-3942-BB4E-F3DBE795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Back-gate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F119-808A-3440-A04A-BE0AF8692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Scratch surface for probe</a:t>
            </a:r>
          </a:p>
          <a:p>
            <a:r>
              <a:rPr lang="en-US" dirty="0"/>
              <a:t>Breakdown MIM structure</a:t>
            </a:r>
          </a:p>
          <a:p>
            <a:r>
              <a:rPr lang="en-US" dirty="0"/>
              <a:t>Use broken-down MIM structure as back-gate contact</a:t>
            </a:r>
          </a:p>
          <a:p>
            <a:r>
              <a:rPr lang="en-US" dirty="0"/>
              <a:t>Advantage: physically closer to structures being tested so less IR drop</a:t>
            </a:r>
          </a:p>
        </p:txBody>
      </p:sp>
    </p:spTree>
    <p:extLst>
      <p:ext uri="{BB962C8B-B14F-4D97-AF65-F5344CB8AC3E}">
        <p14:creationId xmlns:p14="http://schemas.microsoft.com/office/powerpoint/2010/main" val="370814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222F-227B-6546-8445-2C718C3C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I-V Curves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616BEE-7946-604F-89FF-889272EAB2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6789"/>
            <a:ext cx="5181600" cy="388900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DDE130-D63E-B449-825B-17F67FD917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6789"/>
            <a:ext cx="5181600" cy="3889009"/>
          </a:xfrm>
        </p:spPr>
      </p:pic>
    </p:spTree>
    <p:extLst>
      <p:ext uri="{BB962C8B-B14F-4D97-AF65-F5344CB8AC3E}">
        <p14:creationId xmlns:p14="http://schemas.microsoft.com/office/powerpoint/2010/main" val="412834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B2F5-1FAD-0946-994A-1848D34E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I-V Curves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C9A04B-32F8-0347-B9AB-A03B22CE55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6789"/>
            <a:ext cx="5181600" cy="3889009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01D2162-C430-A44E-8FE8-6BE4DABB3B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6789"/>
            <a:ext cx="5181600" cy="3889009"/>
          </a:xfrm>
        </p:spPr>
      </p:pic>
    </p:spTree>
    <p:extLst>
      <p:ext uri="{BB962C8B-B14F-4D97-AF65-F5344CB8AC3E}">
        <p14:creationId xmlns:p14="http://schemas.microsoft.com/office/powerpoint/2010/main" val="227379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52FB-BAC4-4C4F-9576-B17BD014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I-V Curves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7402F4-14A2-784D-A96B-E2A510D487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6789"/>
            <a:ext cx="5181600" cy="388900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891E02-D8C1-054D-AFDA-7CADF8FA88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6789"/>
            <a:ext cx="5181600" cy="3889009"/>
          </a:xfrm>
        </p:spPr>
      </p:pic>
    </p:spTree>
    <p:extLst>
      <p:ext uri="{BB962C8B-B14F-4D97-AF65-F5344CB8AC3E}">
        <p14:creationId xmlns:p14="http://schemas.microsoft.com/office/powerpoint/2010/main" val="109523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52FB-BAC4-4C4F-9576-B17BD014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I-V Curves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98ADEB-7E84-BC47-9D5D-0797A1E1B5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6789"/>
            <a:ext cx="5181600" cy="388900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6206F22-9AD8-4D41-9985-6B33A30841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6789"/>
            <a:ext cx="5181600" cy="3889009"/>
          </a:xfrm>
        </p:spPr>
      </p:pic>
    </p:spTree>
    <p:extLst>
      <p:ext uri="{BB962C8B-B14F-4D97-AF65-F5344CB8AC3E}">
        <p14:creationId xmlns:p14="http://schemas.microsoft.com/office/powerpoint/2010/main" val="156166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52FB-BAC4-4C4F-9576-B17BD014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I-V Curves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9C0427-1D73-0A45-90F4-59D54DC14C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6789"/>
            <a:ext cx="5181600" cy="388900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A5B9FEA-3494-6E4E-B6C1-6A97D3C40F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6789"/>
            <a:ext cx="5181600" cy="3889009"/>
          </a:xfrm>
        </p:spPr>
      </p:pic>
    </p:spTree>
    <p:extLst>
      <p:ext uri="{BB962C8B-B14F-4D97-AF65-F5344CB8AC3E}">
        <p14:creationId xmlns:p14="http://schemas.microsoft.com/office/powerpoint/2010/main" val="403036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C351-8C0B-0C4B-8CF3-7A60C74C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I-V Curves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FDC101-3BF3-6248-915A-2269B76111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6789"/>
            <a:ext cx="5181600" cy="388900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BCF0DB-79DC-3242-8360-40CFB13166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6789"/>
            <a:ext cx="5181600" cy="3889009"/>
          </a:xfrm>
        </p:spPr>
      </p:pic>
    </p:spTree>
    <p:extLst>
      <p:ext uri="{BB962C8B-B14F-4D97-AF65-F5344CB8AC3E}">
        <p14:creationId xmlns:p14="http://schemas.microsoft.com/office/powerpoint/2010/main" val="146184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300</Words>
  <Application>Microsoft Macintosh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MIM/MOSCAP Electrical Characterizations</vt:lpstr>
      <vt:lpstr>Characterized Structures</vt:lpstr>
      <vt:lpstr>Back-gate contact</vt:lpstr>
      <vt:lpstr>Breakdown I-V Curves</vt:lpstr>
      <vt:lpstr>Breakdown I-V Curves</vt:lpstr>
      <vt:lpstr>Breakdown I-V Curves</vt:lpstr>
      <vt:lpstr>Breakdown I-V Curves</vt:lpstr>
      <vt:lpstr>Breakdown I-V Curves</vt:lpstr>
      <vt:lpstr>Breakdown I-V Curves</vt:lpstr>
      <vt:lpstr>Breakdown I-V Curves</vt:lpstr>
      <vt:lpstr>Breakdown I-V Curves</vt:lpstr>
      <vt:lpstr>MIM: 10 nm ALD alumina (no seed)</vt:lpstr>
      <vt:lpstr>C-V Curves</vt:lpstr>
      <vt:lpstr>C-V Curves</vt:lpstr>
      <vt:lpstr>C-V Curves</vt:lpstr>
      <vt:lpstr>C-V Curves with Possible Soft Breakdown</vt:lpstr>
      <vt:lpstr>C-V Curves with Possible Soft Breakdown</vt:lpstr>
      <vt:lpstr>TODOs on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MIM/MOSCAP Electrical Characterizations</dc:title>
  <dc:creator>Akash Levy</dc:creator>
  <cp:lastModifiedBy>Akash Levy</cp:lastModifiedBy>
  <cp:revision>10</cp:revision>
  <dcterms:created xsi:type="dcterms:W3CDTF">2019-11-15T16:34:23Z</dcterms:created>
  <dcterms:modified xsi:type="dcterms:W3CDTF">2019-11-19T23:58:49Z</dcterms:modified>
</cp:coreProperties>
</file>