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198A4-780D-4A1C-86C7-9D478BEB4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AD29B4-8DE6-4614-AAF4-564F6E13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F58EE-9D55-4CE6-8CBB-563A18A1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F2FCB-A2FC-44EC-8D98-6FE727C8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25992-D62E-4194-8684-9A67673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3B253-748A-442C-99EB-C3A5C3DA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7D3F9-4BF2-45F5-A613-D8AD1DF9F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80AA4-7D05-4535-97AC-D8FDEF20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868B2-F352-4CD5-9E5B-2A09F1A6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FD228-3EA7-4F95-8282-FF620594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A9F44-D126-4E00-B49A-F9B023DA5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F26F6-AAB0-4F14-97C0-98F7A751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3C81-6107-4375-878A-3E0300B7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80322-EF62-4DC1-BA46-7BEE9C0F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E3A0-242E-428F-8205-F5525226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989C-658A-4679-A1EB-2ACB2942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7C4C3-205F-44FB-83EA-8CBBE7AF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7C018-87CC-44D9-B09C-68AE9668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DE8FD-5AF4-49C8-8DE6-3EF301F7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CA494-3F72-4B4B-AF91-AEEE3BDD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5BD5C-2F3A-4AC9-9355-DE44AB78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0C55F-C30B-4B97-910F-AD38C395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2FEAA-EAAC-4F24-86F7-AA0BE3B9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76363-0742-4764-8CE1-EF53A04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62B78-9CD2-4ACD-9FFD-396E8632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33F8-2B38-4C88-8018-4A6F6689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4F9A-3B02-45F3-8023-E0E9BBA7F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FFEE7-DB82-4FF0-B624-3C7642ABA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B9A92-32DD-41C5-8424-310348FE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857FE-FFF9-49F0-9330-D6F6CF5D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63891-732D-4EE9-93F2-C345BEA7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8798-9DC8-4F35-B06D-A9E890F5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C80FA-34CB-4D47-B14D-573FF7C4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D9F05C-AF3E-45B4-A92F-AC148145E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5A4DB7-D91D-42E1-AAA3-C2B09AF44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103AFD-6888-4195-9A14-D65CF7CA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BFC99-2270-4A24-8E4A-56F521C7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ADBB1-CB19-4C5C-9B58-591D01E6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4AFF21-54A5-449E-8C5D-B26F0BD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91A1-4DC1-443F-A5CF-752AA0E8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2AF232-DB0D-4CCC-86B2-2FE1C425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3976-CF16-490A-98C4-96E5F792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897C8-E1DE-4FEA-8C3B-E3F1B7B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9BA21-6C65-44A5-A309-4DC5AC28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3E82DB-8F0A-4243-9A08-DE9DDA50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1C05-8D41-47C7-8F56-C070A65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281AF-BD7E-4F40-B806-ECC64982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9EBFB-97C2-4178-A089-ADDE0E54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454FF-2A62-4720-B80C-F0632D2D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06931-6672-4820-9A2D-FE462D4C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3C92C-C426-45AB-99E7-3FE47D44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C6E1B-64D1-45C8-A55E-E66329CA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5C9B-FFB0-45DD-A9B6-76B31CCC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2AF837-D9FE-44FF-932A-A7356225E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0477F-DA5E-47C3-8F2B-292E8ACD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6B2B5-FE1A-48C8-83DD-1400DB65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C94DE-C278-4E25-A81B-A511D11C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449CE-6266-4B09-9DF5-3BC54442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2E282B-8560-4D9C-A3ED-7004F0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05B60-80B1-4222-B6EB-E8DBE78C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95D8F-3E1B-4682-8CFE-40881241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2B1D-F3F2-483B-98A1-515AA78E41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CC813-9092-4B93-A76C-32833DB2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FFB37-C804-4823-AA14-77C18B3FD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DE77-0617-4641-BC53-E7F9619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BB42-77C9-4B16-BCCE-CF473AF2F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Plans when AJA training is done!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92934-C207-4B71-8EBF-ECD602EB0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Akash, </a:t>
            </a:r>
            <a:r>
              <a:rPr lang="en-US" dirty="0" err="1"/>
              <a:t>Jungsoo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5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49888-6751-4A7C-B431-53DB8017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Seed Layer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43CEE-A65C-48D0-AFAB-5A3EBDC4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Control: w/ and w/o seed layer on Si (No 2D)</a:t>
            </a:r>
          </a:p>
          <a:p>
            <a:r>
              <a:rPr lang="en-US" dirty="0"/>
              <a:t>Control sample: thickness(=t)</a:t>
            </a:r>
          </a:p>
          <a:p>
            <a:r>
              <a:rPr lang="en-US" dirty="0"/>
              <a:t>W/O seed layer process: 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wafer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clean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Do you think this is necessary? Right after we get it from storage room into cleanroom</a:t>
            </a:r>
            <a:r>
              <a:rPr lang="en-US" dirty="0"/>
              <a:t>), wet bench </a:t>
            </a:r>
            <a:r>
              <a:rPr lang="en-US" dirty="0" err="1"/>
              <a:t>clean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ALD</a:t>
            </a:r>
            <a:r>
              <a:rPr lang="en-US" dirty="0"/>
              <a:t>(Fiji2)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measure t (</a:t>
            </a:r>
            <a:r>
              <a:rPr lang="en-US" dirty="0" err="1"/>
              <a:t>Woollam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metal deposition for top electrode(</a:t>
            </a:r>
            <a:r>
              <a:rPr lang="en-US" dirty="0" err="1"/>
              <a:t>Lesker</a:t>
            </a:r>
            <a:r>
              <a:rPr lang="en-US" dirty="0"/>
              <a:t>/AJA)-CV measurement (micromanipulator)</a:t>
            </a:r>
          </a:p>
          <a:p>
            <a:r>
              <a:rPr lang="en-US" dirty="0"/>
              <a:t>W/ seed layer process: 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wafer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clean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Seed</a:t>
            </a:r>
            <a:r>
              <a:rPr lang="en-US" dirty="0"/>
              <a:t> layer(AJA)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expose in </a:t>
            </a:r>
            <a:r>
              <a:rPr lang="en-US" dirty="0" err="1"/>
              <a:t>air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measure</a:t>
            </a:r>
            <a:r>
              <a:rPr lang="en-US" dirty="0"/>
              <a:t> t (</a:t>
            </a:r>
            <a:r>
              <a:rPr lang="en-US" dirty="0" err="1"/>
              <a:t>Woollam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/>
              <a:t>ALD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measure</a:t>
            </a:r>
            <a:r>
              <a:rPr lang="en-US" dirty="0"/>
              <a:t> t (</a:t>
            </a:r>
            <a:r>
              <a:rPr lang="en-US" dirty="0" err="1"/>
              <a:t>Woollam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metal deposition(</a:t>
            </a:r>
            <a:r>
              <a:rPr lang="en-US" dirty="0" err="1"/>
              <a:t>Lesker</a:t>
            </a:r>
            <a:r>
              <a:rPr lang="en-US" dirty="0"/>
              <a:t>/AJA)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CV measurement (micromanipulator)</a:t>
            </a:r>
          </a:p>
          <a:p>
            <a:endParaRPr lang="en-US" dirty="0"/>
          </a:p>
          <a:p>
            <a:r>
              <a:rPr lang="en-US" dirty="0"/>
              <a:t>These are with Silicon substrate, so this can be carried out parallel with bunch of varied parameters</a:t>
            </a:r>
          </a:p>
          <a:p>
            <a:r>
              <a:rPr lang="en-US" dirty="0"/>
              <a:t>This comparison will show the effect from seed layer on film quality</a:t>
            </a:r>
          </a:p>
          <a:p>
            <a:r>
              <a:rPr lang="en-US" dirty="0">
                <a:solidFill>
                  <a:srgbClr val="FF0000"/>
                </a:solidFill>
              </a:rPr>
              <a:t>How to figure out whether the seed layer at the interface with substrate is conductive or not?</a:t>
            </a:r>
          </a:p>
        </p:txBody>
      </p:sp>
    </p:spTree>
    <p:extLst>
      <p:ext uri="{BB962C8B-B14F-4D97-AF65-F5344CB8AC3E}">
        <p14:creationId xmlns:p14="http://schemas.microsoft.com/office/powerpoint/2010/main" val="322040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4C55-1993-45A7-8C99-DE6739DC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Layer in MoS2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4433D-6033-4FD0-A41E-2F865DAE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W/O Seed layer:</a:t>
            </a:r>
          </a:p>
          <a:p>
            <a:pPr lvl="1"/>
            <a:r>
              <a:rPr lang="en-US" dirty="0"/>
              <a:t>MoS2 </a:t>
            </a:r>
            <a:r>
              <a:rPr lang="en-US" dirty="0" err="1"/>
              <a:t>samples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AFM</a:t>
            </a:r>
            <a:r>
              <a:rPr lang="en-US" dirty="0"/>
              <a:t>/SEM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ALD(Fiji)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/>
              <a:t>Woollam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AFM</a:t>
            </a:r>
            <a:r>
              <a:rPr lang="en-US" dirty="0"/>
              <a:t>/SEM(if CV measurement seems to work with very thin semiconductor </a:t>
            </a:r>
            <a:r>
              <a:rPr lang="en-US" dirty="0" err="1"/>
              <a:t>layer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metal</a:t>
            </a:r>
            <a:r>
              <a:rPr lang="en-US" dirty="0"/>
              <a:t> deposition(AJA)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CV measurement)</a:t>
            </a:r>
          </a:p>
          <a:p>
            <a:pPr lvl="2"/>
            <a:r>
              <a:rPr lang="en-US" dirty="0"/>
              <a:t>Try 5nm 10nm ALD to see that it doesn’t grow well without seed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W/ Seed layer:</a:t>
            </a:r>
          </a:p>
          <a:p>
            <a:pPr lvl="1"/>
            <a:r>
              <a:rPr lang="en-US" dirty="0"/>
              <a:t>MoS2 </a:t>
            </a:r>
            <a:r>
              <a:rPr lang="en-US" dirty="0" err="1"/>
              <a:t>samples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AFM</a:t>
            </a:r>
            <a:r>
              <a:rPr lang="en-US" dirty="0"/>
              <a:t>/SEM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AJA </a:t>
            </a:r>
            <a:r>
              <a:rPr lang="en-US" dirty="0" err="1"/>
              <a:t>seed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layer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AFM</a:t>
            </a:r>
            <a:r>
              <a:rPr lang="en-US" dirty="0"/>
              <a:t>/</a:t>
            </a:r>
            <a:r>
              <a:rPr lang="en-US" dirty="0" err="1"/>
              <a:t>SEM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Woollam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ALD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Woollam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AFM</a:t>
            </a:r>
            <a:r>
              <a:rPr lang="en-US" dirty="0"/>
              <a:t>/SEM(if CV measurement seems to </a:t>
            </a:r>
            <a:r>
              <a:rPr lang="en-US" dirty="0" err="1"/>
              <a:t>work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metal</a:t>
            </a:r>
            <a:r>
              <a:rPr lang="en-US" dirty="0"/>
              <a:t> deposition(AJA)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CV measurement)</a:t>
            </a:r>
          </a:p>
          <a:p>
            <a:pPr lvl="2"/>
            <a:r>
              <a:rPr lang="en-US" dirty="0"/>
              <a:t>Oxidized seed layer will be thicker than deposited thickness since it is oxidized and is expected to make is very discernable through AFM and SEM</a:t>
            </a:r>
          </a:p>
          <a:p>
            <a:endParaRPr lang="en-US" dirty="0"/>
          </a:p>
          <a:p>
            <a:r>
              <a:rPr lang="en-US" dirty="0"/>
              <a:t>We can verify from experiment 1 without seed layer that ALD does not really work for 2D films, so from experiment 2, we can verify that we need seed layer for conformal coverage</a:t>
            </a:r>
          </a:p>
          <a:p>
            <a:endParaRPr lang="en-US" dirty="0"/>
          </a:p>
          <a:p>
            <a:r>
              <a:rPr lang="en-US" dirty="0"/>
              <a:t>If electrical measurement seems difficult with MoS2, investigate more on full coverage this quarter and try to investigate on methods for electrical measurements afterwards</a:t>
            </a:r>
          </a:p>
          <a:p>
            <a:pPr lvl="1"/>
            <a:r>
              <a:rPr lang="en-US" dirty="0"/>
              <a:t>But still, effect of seed layer on electrical performance can be verified through previous experiments</a:t>
            </a:r>
          </a:p>
        </p:txBody>
      </p:sp>
    </p:spTree>
    <p:extLst>
      <p:ext uri="{BB962C8B-B14F-4D97-AF65-F5344CB8AC3E}">
        <p14:creationId xmlns:p14="http://schemas.microsoft.com/office/powerpoint/2010/main" val="246192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6287E-5F44-47A1-9473-067F2D7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with MoS2 samples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427B0-293E-4842-BAA6-4F0E208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AFM on SiO2 only areas and see the roughness there</a:t>
            </a:r>
          </a:p>
          <a:p>
            <a:r>
              <a:rPr lang="en-US" dirty="0"/>
              <a:t>AFM on SiO2 substrate before anything is grown</a:t>
            </a:r>
          </a:p>
          <a:p>
            <a:r>
              <a:rPr lang="en-US" dirty="0"/>
              <a:t>SEM on MoS2 samples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we can discern what is MoS2 and what is oxidized seed layer (or ALD grown oxide) on the surface of each MoS2 flakes, does the roughness of each flake matter?</a:t>
            </a:r>
          </a:p>
        </p:txBody>
      </p:sp>
    </p:spTree>
    <p:extLst>
      <p:ext uri="{BB962C8B-B14F-4D97-AF65-F5344CB8AC3E}">
        <p14:creationId xmlns:p14="http://schemas.microsoft.com/office/powerpoint/2010/main" val="16272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6E8B1-8636-4AC9-A753-E77DD4E8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E6AA2-4DCE-4A86-8E9F-22950CDD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Initial plan is to see the full coverage on MoS2 differentiating seed layer thicknesses</a:t>
            </a:r>
          </a:p>
          <a:p>
            <a:pPr lvl="1"/>
            <a:r>
              <a:rPr lang="en-US" dirty="0"/>
              <a:t>Find the thinnest seed layer we can go that guarantees conformal coverage</a:t>
            </a:r>
          </a:p>
          <a:p>
            <a:r>
              <a:rPr lang="en-US" dirty="0">
                <a:solidFill>
                  <a:srgbClr val="FF0000"/>
                </a:solidFill>
              </a:rPr>
              <a:t>After seed layer deposition, they oxidize and how deep the oxidation goes through should be checked!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Find methods on how to verify if it has been fully oxidized or if there still exist part where it is conductive</a:t>
            </a:r>
          </a:p>
          <a:p>
            <a:r>
              <a:rPr lang="en-US" dirty="0"/>
              <a:t>Need four MoS2 samples for Al deposition run for different 4 thicknesses seed layer</a:t>
            </a:r>
          </a:p>
          <a:p>
            <a:r>
              <a:rPr lang="en-US" dirty="0"/>
              <a:t>Need four samples more when Hf source is available for different 4 thicknesses</a:t>
            </a:r>
          </a:p>
          <a:p>
            <a:r>
              <a:rPr lang="en-US" dirty="0"/>
              <a:t>Need to make carrier wafer </a:t>
            </a:r>
            <a:r>
              <a:rPr lang="en-US" dirty="0">
                <a:sym typeface="Wingdings" panose="05000000000000000000" pitchFamily="2" charset="2"/>
              </a:rPr>
              <a:t> not necessary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highly-doped Si is to be used, it should be sawed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ask someone trained on DISCO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Check!</a:t>
            </a:r>
          </a:p>
          <a:p>
            <a:r>
              <a:rPr lang="en-US" dirty="0">
                <a:solidFill>
                  <a:srgbClr val="FF0000"/>
                </a:solidFill>
              </a:rPr>
              <a:t>If Si wafer (4inch) is used, then is the cleaning really necessary after we get it from storage room? </a:t>
            </a:r>
          </a:p>
          <a:p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err="1">
                <a:solidFill>
                  <a:srgbClr val="FF0000"/>
                </a:solidFill>
              </a:rPr>
              <a:t>Woollam</a:t>
            </a:r>
            <a:r>
              <a:rPr lang="en-US" dirty="0">
                <a:solidFill>
                  <a:srgbClr val="FF0000"/>
                </a:solidFill>
              </a:rPr>
              <a:t>, can we do the measurement of large area?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yes, but check how to do this!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If total 10nm is target thickness, can we do 5nm ALD first and do all the measurements, then 5nm ALD afterwards and do measurements to save the number of MoS2 samples?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9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68D613-4695-41D1-AD63-CAD94A9B03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850" y="1489542"/>
          <a:ext cx="6070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60824481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34828890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23229962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65126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8535552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8566993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Seed layer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Thickness(Woollam)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Rougness(AFM)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Coverage(SEM)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Capacitance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Leakage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60652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900694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8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48792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61879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4D9F2C-D2E4-4C4A-9C70-4626E15A69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850" y="3124200"/>
          <a:ext cx="6070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50760291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427672405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396442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804404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1203124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95165993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Seed layer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Thickness(</a:t>
                      </a:r>
                      <a:r>
                        <a:rPr lang="en-US" sz="1100" u="none" strike="noStrike" dirty="0" err="1">
                          <a:effectLst/>
                        </a:rPr>
                        <a:t>Woollam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Rougness</a:t>
                      </a:r>
                      <a:r>
                        <a:rPr lang="en-US" sz="1100" u="none" strike="noStrike" dirty="0">
                          <a:effectLst/>
                        </a:rPr>
                        <a:t>(AFM)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Coverage(SEM)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Capacitance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Leakage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63087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8244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0918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3106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96822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9280B3-5B9B-434D-B086-CD5E25FBB9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850" y="4758858"/>
          <a:ext cx="10515603" cy="158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18">
                  <a:extLst>
                    <a:ext uri="{9D8B030D-6E8A-4147-A177-3AD203B41FA5}">
                      <a16:colId xmlns:a16="http://schemas.microsoft.com/office/drawing/2014/main" val="2379124787"/>
                    </a:ext>
                  </a:extLst>
                </a:gridCol>
                <a:gridCol w="886146">
                  <a:extLst>
                    <a:ext uri="{9D8B030D-6E8A-4147-A177-3AD203B41FA5}">
                      <a16:colId xmlns:a16="http://schemas.microsoft.com/office/drawing/2014/main" val="2675074755"/>
                    </a:ext>
                  </a:extLst>
                </a:gridCol>
                <a:gridCol w="708917">
                  <a:extLst>
                    <a:ext uri="{9D8B030D-6E8A-4147-A177-3AD203B41FA5}">
                      <a16:colId xmlns:a16="http://schemas.microsoft.com/office/drawing/2014/main" val="863700680"/>
                    </a:ext>
                  </a:extLst>
                </a:gridCol>
                <a:gridCol w="684472">
                  <a:extLst>
                    <a:ext uri="{9D8B030D-6E8A-4147-A177-3AD203B41FA5}">
                      <a16:colId xmlns:a16="http://schemas.microsoft.com/office/drawing/2014/main" val="2525193759"/>
                    </a:ext>
                  </a:extLst>
                </a:gridCol>
                <a:gridCol w="550022">
                  <a:extLst>
                    <a:ext uri="{9D8B030D-6E8A-4147-A177-3AD203B41FA5}">
                      <a16:colId xmlns:a16="http://schemas.microsoft.com/office/drawing/2014/main" val="277653331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602556407"/>
                    </a:ext>
                  </a:extLst>
                </a:gridCol>
                <a:gridCol w="886146">
                  <a:extLst>
                    <a:ext uri="{9D8B030D-6E8A-4147-A177-3AD203B41FA5}">
                      <a16:colId xmlns:a16="http://schemas.microsoft.com/office/drawing/2014/main" val="3833147013"/>
                    </a:ext>
                  </a:extLst>
                </a:gridCol>
                <a:gridCol w="708917">
                  <a:extLst>
                    <a:ext uri="{9D8B030D-6E8A-4147-A177-3AD203B41FA5}">
                      <a16:colId xmlns:a16="http://schemas.microsoft.com/office/drawing/2014/main" val="1924837608"/>
                    </a:ext>
                  </a:extLst>
                </a:gridCol>
                <a:gridCol w="684472">
                  <a:extLst>
                    <a:ext uri="{9D8B030D-6E8A-4147-A177-3AD203B41FA5}">
                      <a16:colId xmlns:a16="http://schemas.microsoft.com/office/drawing/2014/main" val="2039962976"/>
                    </a:ext>
                  </a:extLst>
                </a:gridCol>
                <a:gridCol w="550022">
                  <a:extLst>
                    <a:ext uri="{9D8B030D-6E8A-4147-A177-3AD203B41FA5}">
                      <a16:colId xmlns:a16="http://schemas.microsoft.com/office/drawing/2014/main" val="3575865092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4072912018"/>
                    </a:ext>
                  </a:extLst>
                </a:gridCol>
                <a:gridCol w="886146">
                  <a:extLst>
                    <a:ext uri="{9D8B030D-6E8A-4147-A177-3AD203B41FA5}">
                      <a16:colId xmlns:a16="http://schemas.microsoft.com/office/drawing/2014/main" val="3121190006"/>
                    </a:ext>
                  </a:extLst>
                </a:gridCol>
                <a:gridCol w="708917">
                  <a:extLst>
                    <a:ext uri="{9D8B030D-6E8A-4147-A177-3AD203B41FA5}">
                      <a16:colId xmlns:a16="http://schemas.microsoft.com/office/drawing/2014/main" val="4232992973"/>
                    </a:ext>
                  </a:extLst>
                </a:gridCol>
                <a:gridCol w="684472">
                  <a:extLst>
                    <a:ext uri="{9D8B030D-6E8A-4147-A177-3AD203B41FA5}">
                      <a16:colId xmlns:a16="http://schemas.microsoft.com/office/drawing/2014/main" val="375158716"/>
                    </a:ext>
                  </a:extLst>
                </a:gridCol>
                <a:gridCol w="550022">
                  <a:extLst>
                    <a:ext uri="{9D8B030D-6E8A-4147-A177-3AD203B41FA5}">
                      <a16:colId xmlns:a16="http://schemas.microsoft.com/office/drawing/2014/main" val="2061929238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75616113"/>
                    </a:ext>
                  </a:extLst>
                </a:gridCol>
              </a:tblGrid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Before ALD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After ALD (Total 5nm) – after 10nm is done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After ALD (Total 10nm)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8955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Seed layer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Thickness(Woollam)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Rougness(AFM)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Coverage(SEM)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Capacitance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Leakage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Thickness(Woollam)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Rougness(AFM)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Coverage(SEM)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Capacitance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Leakage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Thickness(Woollam)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Rougness(AFM)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Coverage(SEM)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Capacitance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Leakage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936175078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 seed layer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833535667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0.5nm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599623220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0.5nm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305334271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35561503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3650689280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1.5nm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784795088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1.5nm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872662026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105158025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　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370197364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33D5DC5-3165-4DF9-BBBF-4A0BDD63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3" y="536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Tables to fill in (for seed layer effect)</a:t>
            </a:r>
          </a:p>
        </p:txBody>
      </p:sp>
    </p:spTree>
    <p:extLst>
      <p:ext uri="{BB962C8B-B14F-4D97-AF65-F5344CB8AC3E}">
        <p14:creationId xmlns:p14="http://schemas.microsoft.com/office/powerpoint/2010/main" val="3858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68D613-4695-41D1-AD63-CAD94A9B0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4689"/>
              </p:ext>
            </p:extLst>
          </p:nvPr>
        </p:nvGraphicFramePr>
        <p:xfrm>
          <a:off x="450850" y="1489542"/>
          <a:ext cx="6070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60824481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34828890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23229962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65126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8535552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8566993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Seed layer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Thickness(Woollam)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Rougness(AFM)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Coverage(SEM)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Capacitance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Leakage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60652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900694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8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48792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2nm (Al)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61879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4D9F2C-D2E4-4C4A-9C70-4626E15A6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72922"/>
              </p:ext>
            </p:extLst>
          </p:nvPr>
        </p:nvGraphicFramePr>
        <p:xfrm>
          <a:off x="450850" y="3124200"/>
          <a:ext cx="6070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50760291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427672405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396442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804404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1203124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95165993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Seed layer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Thickness(</a:t>
                      </a:r>
                      <a:r>
                        <a:rPr lang="en-US" sz="1100" u="none" strike="noStrike" dirty="0" err="1">
                          <a:effectLst/>
                        </a:rPr>
                        <a:t>Woollam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Rougness</a:t>
                      </a:r>
                      <a:r>
                        <a:rPr lang="en-US" sz="1100" u="none" strike="noStrike" dirty="0">
                          <a:effectLst/>
                        </a:rPr>
                        <a:t>(AFM)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Coverage(SEM)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Capacitance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Leakage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63087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8244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0918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3106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2nm (Hf)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96822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9280B3-5B9B-434D-B086-CD5E25FBB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39203"/>
              </p:ext>
            </p:extLst>
          </p:nvPr>
        </p:nvGraphicFramePr>
        <p:xfrm>
          <a:off x="450850" y="4758858"/>
          <a:ext cx="10515603" cy="158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18">
                  <a:extLst>
                    <a:ext uri="{9D8B030D-6E8A-4147-A177-3AD203B41FA5}">
                      <a16:colId xmlns:a16="http://schemas.microsoft.com/office/drawing/2014/main" val="2379124787"/>
                    </a:ext>
                  </a:extLst>
                </a:gridCol>
                <a:gridCol w="886146">
                  <a:extLst>
                    <a:ext uri="{9D8B030D-6E8A-4147-A177-3AD203B41FA5}">
                      <a16:colId xmlns:a16="http://schemas.microsoft.com/office/drawing/2014/main" val="2675074755"/>
                    </a:ext>
                  </a:extLst>
                </a:gridCol>
                <a:gridCol w="708917">
                  <a:extLst>
                    <a:ext uri="{9D8B030D-6E8A-4147-A177-3AD203B41FA5}">
                      <a16:colId xmlns:a16="http://schemas.microsoft.com/office/drawing/2014/main" val="863700680"/>
                    </a:ext>
                  </a:extLst>
                </a:gridCol>
                <a:gridCol w="684472">
                  <a:extLst>
                    <a:ext uri="{9D8B030D-6E8A-4147-A177-3AD203B41FA5}">
                      <a16:colId xmlns:a16="http://schemas.microsoft.com/office/drawing/2014/main" val="2525193759"/>
                    </a:ext>
                  </a:extLst>
                </a:gridCol>
                <a:gridCol w="550022">
                  <a:extLst>
                    <a:ext uri="{9D8B030D-6E8A-4147-A177-3AD203B41FA5}">
                      <a16:colId xmlns:a16="http://schemas.microsoft.com/office/drawing/2014/main" val="277653331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602556407"/>
                    </a:ext>
                  </a:extLst>
                </a:gridCol>
                <a:gridCol w="886146">
                  <a:extLst>
                    <a:ext uri="{9D8B030D-6E8A-4147-A177-3AD203B41FA5}">
                      <a16:colId xmlns:a16="http://schemas.microsoft.com/office/drawing/2014/main" val="3833147013"/>
                    </a:ext>
                  </a:extLst>
                </a:gridCol>
                <a:gridCol w="708917">
                  <a:extLst>
                    <a:ext uri="{9D8B030D-6E8A-4147-A177-3AD203B41FA5}">
                      <a16:colId xmlns:a16="http://schemas.microsoft.com/office/drawing/2014/main" val="1924837608"/>
                    </a:ext>
                  </a:extLst>
                </a:gridCol>
                <a:gridCol w="684472">
                  <a:extLst>
                    <a:ext uri="{9D8B030D-6E8A-4147-A177-3AD203B41FA5}">
                      <a16:colId xmlns:a16="http://schemas.microsoft.com/office/drawing/2014/main" val="2039962976"/>
                    </a:ext>
                  </a:extLst>
                </a:gridCol>
                <a:gridCol w="550022">
                  <a:extLst>
                    <a:ext uri="{9D8B030D-6E8A-4147-A177-3AD203B41FA5}">
                      <a16:colId xmlns:a16="http://schemas.microsoft.com/office/drawing/2014/main" val="3575865092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4072912018"/>
                    </a:ext>
                  </a:extLst>
                </a:gridCol>
                <a:gridCol w="886146">
                  <a:extLst>
                    <a:ext uri="{9D8B030D-6E8A-4147-A177-3AD203B41FA5}">
                      <a16:colId xmlns:a16="http://schemas.microsoft.com/office/drawing/2014/main" val="3121190006"/>
                    </a:ext>
                  </a:extLst>
                </a:gridCol>
                <a:gridCol w="708917">
                  <a:extLst>
                    <a:ext uri="{9D8B030D-6E8A-4147-A177-3AD203B41FA5}">
                      <a16:colId xmlns:a16="http://schemas.microsoft.com/office/drawing/2014/main" val="4232992973"/>
                    </a:ext>
                  </a:extLst>
                </a:gridCol>
                <a:gridCol w="684472">
                  <a:extLst>
                    <a:ext uri="{9D8B030D-6E8A-4147-A177-3AD203B41FA5}">
                      <a16:colId xmlns:a16="http://schemas.microsoft.com/office/drawing/2014/main" val="375158716"/>
                    </a:ext>
                  </a:extLst>
                </a:gridCol>
                <a:gridCol w="550022">
                  <a:extLst>
                    <a:ext uri="{9D8B030D-6E8A-4147-A177-3AD203B41FA5}">
                      <a16:colId xmlns:a16="http://schemas.microsoft.com/office/drawing/2014/main" val="2061929238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75616113"/>
                    </a:ext>
                  </a:extLst>
                </a:gridCol>
              </a:tblGrid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Before ALD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After ALD (Total 5nm) – after 10nm is done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After ALD (Total 10nm)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8955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Seed layer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Thickness(Woollam)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Rougness(AFM)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Coverage(SEM)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Capacitance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Leakage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Thickness(Woollam)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Rougness(AFM)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Coverage(SEM)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Capacitance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Leakage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Thickness(Woollam)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Rougness(AFM)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Coverage(SEM)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Capacitance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Leakage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936175078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 seed layer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833535667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0.5nm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599623220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0.5nm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305334271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35561503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3650689280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1.5nm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784795088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1.5nm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2872662026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2nm (Al)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105158025"/>
                  </a:ext>
                </a:extLst>
              </a:tr>
              <a:tr h="14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2nm (Hf)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　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　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8" marR="4968" marT="4968" marB="0" anchor="ctr"/>
                </a:tc>
                <a:extLst>
                  <a:ext uri="{0D108BD9-81ED-4DB2-BD59-A6C34878D82A}">
                    <a16:rowId xmlns:a16="http://schemas.microsoft.com/office/drawing/2014/main" val="370197364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33D5DC5-3165-4DF9-BBBF-4A0BDD63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3" y="536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MoS2 samples (electrical measurement is expected to be taken but possibly towards the end of this quarter)</a:t>
            </a:r>
          </a:p>
        </p:txBody>
      </p:sp>
    </p:spTree>
    <p:extLst>
      <p:ext uri="{BB962C8B-B14F-4D97-AF65-F5344CB8AC3E}">
        <p14:creationId xmlns:p14="http://schemas.microsoft.com/office/powerpoint/2010/main" val="365008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1035</Words>
  <Application>Microsoft Office PowerPoint</Application>
  <PresentationFormat>와이드스크린</PresentationFormat>
  <Paragraphs>493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Plans when AJA training is done!</vt:lpstr>
      <vt:lpstr>Effect of Seed Layer</vt:lpstr>
      <vt:lpstr>Seed Layer in MoS2</vt:lpstr>
      <vt:lpstr>Things to do with MoS2 samples</vt:lpstr>
      <vt:lpstr>Check list</vt:lpstr>
      <vt:lpstr>Tables to fill in (for seed layer effect)</vt:lpstr>
      <vt:lpstr>MoS2 samples (electrical measurement is expected to be taken but possibly towards the end of this quarter)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Jung-Soo Ko</dc:creator>
  <cp:lastModifiedBy>Jung-Soo Ko</cp:lastModifiedBy>
  <cp:revision>8</cp:revision>
  <dcterms:created xsi:type="dcterms:W3CDTF">2019-10-24T00:10:41Z</dcterms:created>
  <dcterms:modified xsi:type="dcterms:W3CDTF">2019-10-24T18:22:47Z</dcterms:modified>
</cp:coreProperties>
</file>