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1" userDrawn="1">
          <p15:clr>
            <a:srgbClr val="A4A3A4"/>
          </p15:clr>
        </p15:guide>
        <p15:guide id="2" orient="horz" pos="13305" userDrawn="1">
          <p15:clr>
            <a:srgbClr val="A4A3A4"/>
          </p15:clr>
        </p15:guide>
        <p15:guide id="3" orient="horz" pos="3225" userDrawn="1">
          <p15:clr>
            <a:srgbClr val="A4A3A4"/>
          </p15:clr>
        </p15:guide>
        <p15:guide id="4" pos="518" userDrawn="1">
          <p15:clr>
            <a:srgbClr val="A4A3A4"/>
          </p15:clr>
        </p15:guide>
        <p15:guide id="5" pos="20218" userDrawn="1">
          <p15:clr>
            <a:srgbClr val="A4A3A4"/>
          </p15:clr>
        </p15:guide>
        <p15:guide id="6" pos="13478" userDrawn="1">
          <p15:clr>
            <a:srgbClr val="A4A3A4"/>
          </p15:clr>
        </p15:guide>
        <p15:guide id="7" pos="6740" userDrawn="1">
          <p15:clr>
            <a:srgbClr val="A4A3A4"/>
          </p15:clr>
        </p15:guide>
        <p15:guide id="8" pos="7258" userDrawn="1">
          <p15:clr>
            <a:srgbClr val="A4A3A4"/>
          </p15:clr>
        </p15:guide>
        <p15:guide id="9" pos="1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9933FF"/>
    <a:srgbClr val="F0F0F0"/>
    <a:srgbClr val="C9C9C9"/>
    <a:srgbClr val="ECECEC"/>
    <a:srgbClr val="F5F5F5"/>
    <a:srgbClr val="FBFBFB"/>
    <a:srgbClr val="FF0000"/>
    <a:srgbClr val="8FC8E5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3" autoAdjust="0"/>
    <p:restoredTop sz="99487" autoAdjust="0"/>
  </p:normalViewPr>
  <p:slideViewPr>
    <p:cSldViewPr snapToGrid="0">
      <p:cViewPr varScale="1">
        <p:scale>
          <a:sx n="38" d="100"/>
          <a:sy n="38" d="100"/>
        </p:scale>
        <p:origin x="1432" y="256"/>
      </p:cViewPr>
      <p:guideLst>
        <p:guide orient="horz" pos="461"/>
        <p:guide orient="horz" pos="13305"/>
        <p:guide orient="horz" pos="3225"/>
        <p:guide pos="518"/>
        <p:guide pos="20218"/>
        <p:guide pos="13478"/>
        <p:guide pos="6740"/>
        <p:guide pos="7258"/>
        <p:guide pos="139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levylab-my.sharepoint.com/personal/akash_levy_365_levylab_org/Documents/Documents/Studies%20-%202019%20Fall/ENGR%20241/mim/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evylab-my.sharepoint.com/personal/akash_levy_365_levylab_org/Documents/Documents/Studies%20-%202019%20Fall/ENGR%20241/mim/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levylab-my.sharepoint.com/personal/akash_levy_365_levylab_org/Documents/Documents/Studies%20-%202019%20Fall/ENGR%20241/mim/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levylab-my.sharepoint.com/personal/akash_levy_365_levylab_org/Documents/Documents/Studies%20-%202019%20Fall/ENGR%20241/mim/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G:\My%20Drive\mos2%20surfac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Alumina w/ Seed</a:t>
            </a:r>
            <a:r>
              <a:rPr lang="en-US" baseline="0"/>
              <a:t> Layer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Total 5nm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Sheet1!$B$25:$E$25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</c:numCache>
            </c:numRef>
          </c:cat>
          <c:val>
            <c:numRef>
              <c:f>Sheet1!$B$26:$E$26</c:f>
              <c:numCache>
                <c:formatCode>General</c:formatCode>
                <c:ptCount val="4"/>
                <c:pt idx="0">
                  <c:v>537</c:v>
                </c:pt>
                <c:pt idx="1">
                  <c:v>505</c:v>
                </c:pt>
                <c:pt idx="2">
                  <c:v>400</c:v>
                </c:pt>
                <c:pt idx="3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30-4D7E-9198-37EA0EC136F7}"/>
            </c:ext>
          </c:extLst>
        </c:ser>
        <c:ser>
          <c:idx val="1"/>
          <c:order val="1"/>
          <c:tx>
            <c:strRef>
              <c:f>Sheet1!$A$27</c:f>
              <c:strCache>
                <c:ptCount val="1"/>
                <c:pt idx="0">
                  <c:v>Total 10nm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Sheet1!$B$25:$E$25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</c:numCache>
            </c:numRef>
          </c:cat>
          <c:val>
            <c:numRef>
              <c:f>Sheet1!$B$27:$E$27</c:f>
              <c:numCache>
                <c:formatCode>General</c:formatCode>
                <c:ptCount val="4"/>
                <c:pt idx="0">
                  <c:v>428</c:v>
                </c:pt>
                <c:pt idx="1">
                  <c:v>307</c:v>
                </c:pt>
                <c:pt idx="2">
                  <c:v>276</c:v>
                </c:pt>
                <c:pt idx="3">
                  <c:v>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30-4D7E-9198-37EA0EC13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7152176"/>
        <c:axId val="476797872"/>
      </c:lineChart>
      <c:catAx>
        <c:axId val="767152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Seed layer thickness (nm)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797872"/>
        <c:crosses val="autoZero"/>
        <c:auto val="1"/>
        <c:lblAlgn val="ctr"/>
        <c:lblOffset val="100"/>
        <c:noMultiLvlLbl val="0"/>
      </c:catAx>
      <c:valAx>
        <c:axId val="47679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 (pm)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15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dirty="0"/>
              <a:t>Alumina Thickness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'Oxidized Al thicknes'!$A$3</c:f>
              <c:strCache>
                <c:ptCount val="1"/>
                <c:pt idx="0">
                  <c:v>After Oxidized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cat>
            <c:numRef>
              <c:f>'Oxidized Al thicknes'!$B$1:$I$1</c:f>
              <c:numCache>
                <c:formatCode>General</c:formatCode>
                <c:ptCount val="8"/>
                <c:pt idx="0">
                  <c:v>0.5</c:v>
                </c:pt>
                <c:pt idx="2">
                  <c:v>1</c:v>
                </c:pt>
                <c:pt idx="4">
                  <c:v>1.5</c:v>
                </c:pt>
                <c:pt idx="6">
                  <c:v>2</c:v>
                </c:pt>
              </c:numCache>
            </c:numRef>
          </c:cat>
          <c:val>
            <c:numRef>
              <c:f>'Oxidized Al thicknes'!$B$3:$I$3</c:f>
              <c:numCache>
                <c:formatCode>General</c:formatCode>
                <c:ptCount val="8"/>
                <c:pt idx="0">
                  <c:v>1.0095000000000001</c:v>
                </c:pt>
                <c:pt idx="2">
                  <c:v>1.772</c:v>
                </c:pt>
                <c:pt idx="4">
                  <c:v>2.6545000000000001</c:v>
                </c:pt>
                <c:pt idx="6">
                  <c:v>3.8064999999999998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3E-47D5-9D50-6B37ECB11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27814304"/>
        <c:axId val="-1627813760"/>
      </c:lineChart>
      <c:catAx>
        <c:axId val="-1627814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dirty="0"/>
                  <a:t>Seed layer thickness (nm)</a:t>
                </a:r>
                <a:endParaRPr lang="ko-KR" cap="non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7813760"/>
        <c:crosses val="autoZero"/>
        <c:auto val="1"/>
        <c:lblAlgn val="ctr"/>
        <c:lblOffset val="100"/>
        <c:noMultiLvlLbl val="0"/>
      </c:catAx>
      <c:valAx>
        <c:axId val="-162781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dirty="0"/>
                  <a:t>Alumina thickness (nm)</a:t>
                </a:r>
                <a:endParaRPr lang="ko-KR" cap="non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781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MIM: Breakdown</a:t>
            </a:r>
            <a:r>
              <a:rPr lang="en-US" baseline="0"/>
              <a:t> Voltage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5 nm ALD Layer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Sheet1!$B$6:$B$9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</c:numCache>
            </c:numRef>
          </c:xVal>
          <c:yVal>
            <c:numRef>
              <c:f>Sheet1!$P$6:$P$9</c:f>
              <c:numCache>
                <c:formatCode>General</c:formatCode>
                <c:ptCount val="4"/>
                <c:pt idx="0">
                  <c:v>15.896884630742409</c:v>
                </c:pt>
                <c:pt idx="1">
                  <c:v>31.779525296333059</c:v>
                </c:pt>
                <c:pt idx="2">
                  <c:v>21.233904352151661</c:v>
                </c:pt>
                <c:pt idx="3">
                  <c:v>15.222426004766083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EA-4990-B459-8593695DC731}"/>
            </c:ext>
          </c:extLst>
        </c:ser>
        <c:ser>
          <c:idx val="0"/>
          <c:order val="1"/>
          <c:tx>
            <c:v>10 nm ALD Layer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Sheet1!$B$3:$B$5</c:f>
              <c:numCache>
                <c:formatCode>General</c:formatCode>
                <c:ptCount val="3"/>
                <c:pt idx="0">
                  <c:v>1</c:v>
                </c:pt>
                <c:pt idx="1">
                  <c:v>1.5</c:v>
                </c:pt>
                <c:pt idx="2">
                  <c:v>2</c:v>
                </c:pt>
              </c:numCache>
            </c:numRef>
          </c:xVal>
          <c:yVal>
            <c:numRef>
              <c:f>Sheet1!$P$3:$P$5</c:f>
              <c:numCache>
                <c:formatCode>General</c:formatCode>
                <c:ptCount val="3"/>
                <c:pt idx="0">
                  <c:v>40.727725078405086</c:v>
                </c:pt>
                <c:pt idx="1">
                  <c:v>24.689524381791905</c:v>
                </c:pt>
                <c:pt idx="2">
                  <c:v>13.781775386970097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EA-4990-B459-8593695DC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2870271"/>
        <c:axId val="1266643231"/>
      </c:scatterChart>
      <c:valAx>
        <c:axId val="1262870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Target Seed Layer Thickness (nm)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643231"/>
        <c:crosses val="autoZero"/>
        <c:crossBetween val="midCat"/>
      </c:valAx>
      <c:valAx>
        <c:axId val="126664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Breakdown Voltage (MV/cm)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870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MIM: Dielectric Constant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5 nm ALD Layer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Sheet1!$B$11:$B$14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</c:numCache>
            </c:numRef>
          </c:xVal>
          <c:yVal>
            <c:numRef>
              <c:f>Sheet1!$O$11:$O$14</c:f>
              <c:numCache>
                <c:formatCode>General</c:formatCode>
                <c:ptCount val="4"/>
                <c:pt idx="0">
                  <c:v>4.4032</c:v>
                </c:pt>
                <c:pt idx="1">
                  <c:v>4.6982965424886451</c:v>
                </c:pt>
                <c:pt idx="2">
                  <c:v>5.1541981755268855</c:v>
                </c:pt>
                <c:pt idx="3">
                  <c:v>7.5705993918422774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E4-4105-8B86-151D8421E73E}"/>
            </c:ext>
          </c:extLst>
        </c:ser>
        <c:ser>
          <c:idx val="0"/>
          <c:order val="1"/>
          <c:tx>
            <c:v>10 nm ALD Layer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Sheet1!$B$15:$B$19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Sheet1!$O$15:$O$19</c:f>
              <c:numCache>
                <c:formatCode>General</c:formatCode>
                <c:ptCount val="5"/>
                <c:pt idx="0">
                  <c:v>5.9460750412678181</c:v>
                </c:pt>
                <c:pt idx="1">
                  <c:v>5.3028947803292308</c:v>
                </c:pt>
                <c:pt idx="2">
                  <c:v>5.8045654320765738</c:v>
                </c:pt>
                <c:pt idx="3">
                  <c:v>1.7346218185413187</c:v>
                </c:pt>
                <c:pt idx="4">
                  <c:v>7.3008724876046518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E4-4105-8B86-151D8421E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2870271"/>
        <c:axId val="1266643231"/>
      </c:scatterChart>
      <c:valAx>
        <c:axId val="1262870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Target Seed Layer Thickness (nm)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643231"/>
        <c:crosses val="autoZero"/>
        <c:crossBetween val="midCat"/>
      </c:valAx>
      <c:valAx>
        <c:axId val="126664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Dielectric Constant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8702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MIM:</a:t>
            </a:r>
            <a:r>
              <a:rPr lang="en-US" baseline="0" dirty="0"/>
              <a:t> Breakdown V vs. ALD Thickness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7647005940010266"/>
                  <c:y val="-5.502116102890453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errBars>
            <c:errDir val="y"/>
            <c:errBarType val="both"/>
            <c:errValType val="cust"/>
            <c:noEndCap val="0"/>
            <c:plus>
              <c:numRef>
                <c:f>Sheet1!$I$3:$I$9</c:f>
                <c:numCache>
                  <c:formatCode>General</c:formatCode>
                  <c:ptCount val="7"/>
                  <c:pt idx="0">
                    <c:v>1.1324888231591901</c:v>
                  </c:pt>
                  <c:pt idx="1">
                    <c:v>0.58429068617408397</c:v>
                  </c:pt>
                  <c:pt idx="2">
                    <c:v>1.06203120531759</c:v>
                  </c:pt>
                  <c:pt idx="3">
                    <c:v>0.81903175903661596</c:v>
                  </c:pt>
                  <c:pt idx="4">
                    <c:v>4.6198910699517599</c:v>
                  </c:pt>
                  <c:pt idx="5">
                    <c:v>1.56386427818393</c:v>
                  </c:pt>
                  <c:pt idx="6">
                    <c:v>1.3599257379523999</c:v>
                  </c:pt>
                </c:numCache>
              </c:numRef>
            </c:plus>
            <c:minus>
              <c:numRef>
                <c:f>Sheet1!$I$3:$I$9</c:f>
                <c:numCache>
                  <c:formatCode>General</c:formatCode>
                  <c:ptCount val="7"/>
                  <c:pt idx="0">
                    <c:v>1.1324888231591901</c:v>
                  </c:pt>
                  <c:pt idx="1">
                    <c:v>0.58429068617408397</c:v>
                  </c:pt>
                  <c:pt idx="2">
                    <c:v>1.06203120531759</c:v>
                  </c:pt>
                  <c:pt idx="3">
                    <c:v>0.81903175903661596</c:v>
                  </c:pt>
                  <c:pt idx="4">
                    <c:v>4.6198910699517599</c:v>
                  </c:pt>
                  <c:pt idx="5">
                    <c:v>1.56386427818393</c:v>
                  </c:pt>
                  <c:pt idx="6">
                    <c:v>1.3599257379523999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Sheet1!$G$11:$G$19</c:f>
              <c:numCache>
                <c:formatCode>General</c:formatCode>
                <c:ptCount val="9"/>
                <c:pt idx="0">
                  <c:v>4.2769999999999992</c:v>
                </c:pt>
                <c:pt idx="1">
                  <c:v>4.1429999999999989</c:v>
                </c:pt>
                <c:pt idx="2">
                  <c:v>3.9949999999999997</c:v>
                </c:pt>
                <c:pt idx="3">
                  <c:v>4.6330000000000009</c:v>
                </c:pt>
                <c:pt idx="4">
                  <c:v>10.917999999999999</c:v>
                </c:pt>
                <c:pt idx="5">
                  <c:v>9.4059999999999988</c:v>
                </c:pt>
                <c:pt idx="6">
                  <c:v>9.2949999999999999</c:v>
                </c:pt>
                <c:pt idx="7">
                  <c:v>9.7309999999999999</c:v>
                </c:pt>
                <c:pt idx="8">
                  <c:v>9.6180000000000003</c:v>
                </c:pt>
              </c:numCache>
            </c:numRef>
          </c:xVal>
          <c:yVal>
            <c:numRef>
              <c:f>Sheet1!$H$11:$H$19</c:f>
              <c:numCache>
                <c:formatCode>General</c:formatCode>
                <c:ptCount val="9"/>
                <c:pt idx="0">
                  <c:v>4.93779064225353</c:v>
                </c:pt>
                <c:pt idx="1">
                  <c:v>5.4477475116603298</c:v>
                </c:pt>
                <c:pt idx="2">
                  <c:v>4.4085418318969403</c:v>
                </c:pt>
                <c:pt idx="3">
                  <c:v>5.7626072813353604</c:v>
                </c:pt>
                <c:pt idx="4">
                  <c:v>8.3614539580150797</c:v>
                </c:pt>
                <c:pt idx="5">
                  <c:v>9.0079538004313608</c:v>
                </c:pt>
                <c:pt idx="6">
                  <c:v>9.68799500227286</c:v>
                </c:pt>
                <c:pt idx="7">
                  <c:v>9.2078443718686191</c:v>
                </c:pt>
                <c:pt idx="8">
                  <c:v>8.8865879840124808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40-4FDC-AF70-731C3960F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972351"/>
        <c:axId val="1245685583"/>
      </c:scatterChart>
      <c:valAx>
        <c:axId val="120597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Measured ALD Thickness (nm)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685583"/>
        <c:crosses val="autoZero"/>
        <c:crossBetween val="midCat"/>
      </c:valAx>
      <c:valAx>
        <c:axId val="124568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Breakdown</a:t>
                </a:r>
                <a:r>
                  <a:rPr lang="en-US" baseline="0"/>
                  <a:t> Voltage (V)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972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MIM:</a:t>
            </a:r>
            <a:r>
              <a:rPr lang="en-US" baseline="0"/>
              <a:t> </a:t>
            </a:r>
            <a:r>
              <a:rPr lang="en-US"/>
              <a:t>Measured</a:t>
            </a:r>
            <a:r>
              <a:rPr lang="en-US" baseline="0"/>
              <a:t> vs. Target </a:t>
            </a:r>
            <a:r>
              <a:rPr lang="en-US"/>
              <a:t>Seed Layer Thickness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Sheet1!$B$10:$B$14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Sheet1!$E$10:$E$14</c:f>
              <c:numCache>
                <c:formatCode>General</c:formatCode>
                <c:ptCount val="5"/>
                <c:pt idx="0">
                  <c:v>0</c:v>
                </c:pt>
                <c:pt idx="1">
                  <c:v>1.2270000000000001</c:v>
                </c:pt>
                <c:pt idx="2">
                  <c:v>2.3610000000000002</c:v>
                </c:pt>
                <c:pt idx="3">
                  <c:v>3.4750000000000001</c:v>
                </c:pt>
                <c:pt idx="4">
                  <c:v>4.327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922-4E52-AE96-5C65E23D8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971679"/>
        <c:axId val="1206060111"/>
      </c:scatterChart>
      <c:valAx>
        <c:axId val="1205971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Target</a:t>
                </a:r>
                <a:r>
                  <a:rPr lang="en-US" baseline="0"/>
                  <a:t> Thickness (nm)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060111"/>
        <c:crosses val="autoZero"/>
        <c:crossBetween val="midCat"/>
      </c:valAx>
      <c:valAx>
        <c:axId val="1206060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Measured Thickness (nm)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971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Before ALD w/ Seed</a:t>
            </a:r>
            <a:r>
              <a:rPr lang="en-US" altLang="ko-KR" baseline="0" dirty="0"/>
              <a:t> Layer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'MoS2 roughness'!$A$3:$A$7</c:f>
              <c:strCache>
                <c:ptCount val="5"/>
                <c:pt idx="0">
                  <c:v>0nm</c:v>
                </c:pt>
                <c:pt idx="1">
                  <c:v>0.5nm</c:v>
                </c:pt>
                <c:pt idx="2">
                  <c:v>1nm</c:v>
                </c:pt>
                <c:pt idx="3">
                  <c:v>1.5nm</c:v>
                </c:pt>
                <c:pt idx="4">
                  <c:v>2nm</c:v>
                </c:pt>
              </c:strCache>
            </c:strRef>
          </c:cat>
          <c:val>
            <c:numRef>
              <c:f>'MoS2 roughness'!$I$3:$I$7</c:f>
              <c:numCache>
                <c:formatCode>General</c:formatCode>
                <c:ptCount val="5"/>
                <c:pt idx="0">
                  <c:v>0.2</c:v>
                </c:pt>
                <c:pt idx="1">
                  <c:v>0.18333333333333335</c:v>
                </c:pt>
                <c:pt idx="2">
                  <c:v>0.70500000000000007</c:v>
                </c:pt>
                <c:pt idx="3">
                  <c:v>0.48</c:v>
                </c:pt>
                <c:pt idx="4">
                  <c:v>0.67899999999999994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ED-48F8-9E8A-C855C772E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3832784"/>
        <c:axId val="-303833872"/>
      </c:lineChart>
      <c:catAx>
        <c:axId val="-303832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Seed layer thickness (nm)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3833872"/>
        <c:crosses val="autoZero"/>
        <c:auto val="1"/>
        <c:lblAlgn val="ctr"/>
        <c:lblOffset val="100"/>
        <c:noMultiLvlLbl val="0"/>
      </c:catAx>
      <c:valAx>
        <c:axId val="-30383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RMS</a:t>
                </a:r>
                <a:r>
                  <a:rPr lang="en-US" baseline="0" dirty="0"/>
                  <a:t> (nm)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383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CE9E2-6F5E-4D5F-AC48-045118C0FD7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</dgm:pt>
    <dgm:pt modelId="{EBBDA17E-BAFF-46D4-9F81-1D16AECC1EA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MoS</a:t>
          </a:r>
          <a:r>
            <a:rPr lang="en-US" sz="1000" baseline="0" dirty="0">
              <a:solidFill>
                <a:schemeClr val="tx1"/>
              </a:solidFill>
            </a:rPr>
            <a:t>2</a:t>
          </a:r>
          <a:r>
            <a:rPr lang="en-US" sz="1400" dirty="0">
              <a:solidFill>
                <a:schemeClr val="tx1"/>
              </a:solidFill>
            </a:rPr>
            <a:t> Sample</a:t>
          </a:r>
        </a:p>
      </dgm:t>
    </dgm:pt>
    <dgm:pt modelId="{40F608A9-CD8B-4283-8EAE-7AD9C615E78E}" type="parTrans" cxnId="{ACAA6E63-1735-47FB-A069-DC0EB443983E}">
      <dgm:prSet/>
      <dgm:spPr/>
      <dgm:t>
        <a:bodyPr/>
        <a:lstStyle/>
        <a:p>
          <a:endParaRPr lang="en-US"/>
        </a:p>
      </dgm:t>
    </dgm:pt>
    <dgm:pt modelId="{B18704A4-0504-4451-9FFA-1FF75D2552F4}" type="sibTrans" cxnId="{ACAA6E63-1735-47FB-A069-DC0EB443983E}">
      <dgm:prSet/>
      <dgm:spPr/>
      <dgm:t>
        <a:bodyPr/>
        <a:lstStyle/>
        <a:p>
          <a:endParaRPr lang="en-US"/>
        </a:p>
      </dgm:t>
    </dgm:pt>
    <dgm:pt modelId="{DC8B4A0B-480C-4B26-9970-45371F0C0C7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Contact Pads (</a:t>
          </a:r>
          <a:r>
            <a:rPr lang="en-US" sz="1400" dirty="0" err="1">
              <a:solidFill>
                <a:schemeClr val="tx1"/>
              </a:solidFill>
            </a:rPr>
            <a:t>Litho</a:t>
          </a:r>
          <a:r>
            <a:rPr lang="en-US" sz="1400" dirty="0">
              <a:solidFill>
                <a:schemeClr val="tx1"/>
              </a:solidFill>
            </a:rPr>
            <a:t> &amp; AJA)</a:t>
          </a:r>
        </a:p>
      </dgm:t>
    </dgm:pt>
    <dgm:pt modelId="{EA282C7E-88E8-41A4-94A3-41CD504BEE7F}" type="parTrans" cxnId="{FD8F4F5D-6C4F-4FA9-A766-086540312739}">
      <dgm:prSet/>
      <dgm:spPr/>
      <dgm:t>
        <a:bodyPr/>
        <a:lstStyle/>
        <a:p>
          <a:endParaRPr lang="en-US"/>
        </a:p>
      </dgm:t>
    </dgm:pt>
    <dgm:pt modelId="{D8539527-4B82-4B46-822C-EA4F0229E10C}" type="sibTrans" cxnId="{FD8F4F5D-6C4F-4FA9-A766-086540312739}">
      <dgm:prSet/>
      <dgm:spPr/>
      <dgm:t>
        <a:bodyPr/>
        <a:lstStyle/>
        <a:p>
          <a:endParaRPr lang="en-US"/>
        </a:p>
      </dgm:t>
    </dgm:pt>
    <dgm:pt modelId="{2F7B6DF3-7574-4D30-9A67-C6BF4E0A6DE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HKMG Seed layer (AJA)</a:t>
          </a:r>
        </a:p>
      </dgm:t>
    </dgm:pt>
    <dgm:pt modelId="{7E6544C8-46CC-4699-9134-93B44023BD01}" type="parTrans" cxnId="{63392AE3-2F8F-47E8-BA97-59D47E349F16}">
      <dgm:prSet/>
      <dgm:spPr/>
      <dgm:t>
        <a:bodyPr/>
        <a:lstStyle/>
        <a:p>
          <a:endParaRPr lang="en-US"/>
        </a:p>
      </dgm:t>
    </dgm:pt>
    <dgm:pt modelId="{B2EB99EE-522E-47AA-BE41-610DFB8E79E7}" type="sibTrans" cxnId="{63392AE3-2F8F-47E8-BA97-59D47E349F16}">
      <dgm:prSet/>
      <dgm:spPr/>
      <dgm:t>
        <a:bodyPr/>
        <a:lstStyle/>
        <a:p>
          <a:endParaRPr lang="en-US"/>
        </a:p>
      </dgm:t>
    </dgm:pt>
    <dgm:pt modelId="{43F3DF17-E17F-45AA-8A3A-B7D9C4C57D0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ALD(Fiji 1/2)</a:t>
          </a:r>
        </a:p>
      </dgm:t>
    </dgm:pt>
    <dgm:pt modelId="{F5D56C95-C21A-411B-98DF-4E63674198BB}" type="parTrans" cxnId="{07A040A1-94B1-4D1C-A287-D0159E628C13}">
      <dgm:prSet/>
      <dgm:spPr/>
      <dgm:t>
        <a:bodyPr/>
        <a:lstStyle/>
        <a:p>
          <a:endParaRPr lang="en-US"/>
        </a:p>
      </dgm:t>
    </dgm:pt>
    <dgm:pt modelId="{BD9AD11F-786B-4CFE-B0D6-605F95DA1389}" type="sibTrans" cxnId="{07A040A1-94B1-4D1C-A287-D0159E628C13}">
      <dgm:prSet/>
      <dgm:spPr/>
      <dgm:t>
        <a:bodyPr/>
        <a:lstStyle/>
        <a:p>
          <a:endParaRPr lang="en-US"/>
        </a:p>
      </dgm:t>
    </dgm:pt>
    <dgm:pt modelId="{160CBC85-A7E1-40FA-A549-0BEFBADD5F71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Gate Electrode (AJA)</a:t>
          </a:r>
        </a:p>
      </dgm:t>
    </dgm:pt>
    <dgm:pt modelId="{1194F8F1-609D-465A-BAD8-FFB71427453E}" type="parTrans" cxnId="{B555C784-1620-4472-9CD6-1EB80F37951E}">
      <dgm:prSet/>
      <dgm:spPr/>
      <dgm:t>
        <a:bodyPr/>
        <a:lstStyle/>
        <a:p>
          <a:endParaRPr lang="en-US"/>
        </a:p>
      </dgm:t>
    </dgm:pt>
    <dgm:pt modelId="{E93AF0BE-F486-48D1-A1EA-D7EC96C6E66C}" type="sibTrans" cxnId="{B555C784-1620-4472-9CD6-1EB80F37951E}">
      <dgm:prSet/>
      <dgm:spPr/>
      <dgm:t>
        <a:bodyPr/>
        <a:lstStyle/>
        <a:p>
          <a:endParaRPr lang="en-US"/>
        </a:p>
      </dgm:t>
    </dgm:pt>
    <dgm:pt modelId="{44AD0A52-5C4F-4672-840D-AAC02E65776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Liftoff</a:t>
          </a:r>
          <a:endParaRPr lang="en-US" sz="1800" dirty="0">
            <a:solidFill>
              <a:schemeClr val="tx1"/>
            </a:solidFill>
          </a:endParaRPr>
        </a:p>
      </dgm:t>
    </dgm:pt>
    <dgm:pt modelId="{4A95F464-3755-4D9F-B50F-B80BBD080D4E}" type="parTrans" cxnId="{B03572D3-20E4-41C1-A39C-F4777DD4EA60}">
      <dgm:prSet/>
      <dgm:spPr/>
      <dgm:t>
        <a:bodyPr/>
        <a:lstStyle/>
        <a:p>
          <a:endParaRPr lang="en-US"/>
        </a:p>
      </dgm:t>
    </dgm:pt>
    <dgm:pt modelId="{9EA00E8D-197B-4B6F-BCFD-65B04597A77B}" type="sibTrans" cxnId="{B03572D3-20E4-41C1-A39C-F4777DD4EA60}">
      <dgm:prSet/>
      <dgm:spPr/>
      <dgm:t>
        <a:bodyPr/>
        <a:lstStyle/>
        <a:p>
          <a:endParaRPr lang="en-US"/>
        </a:p>
      </dgm:t>
    </dgm:pt>
    <dgm:pt modelId="{C6CF0F6D-304E-408E-8ABE-B21F66734921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 err="1">
              <a:solidFill>
                <a:schemeClr val="tx1"/>
              </a:solidFill>
            </a:rPr>
            <a:t>Litho</a:t>
          </a:r>
          <a:r>
            <a:rPr lang="en-US" sz="1400" dirty="0">
              <a:solidFill>
                <a:schemeClr val="tx1"/>
              </a:solidFill>
            </a:rPr>
            <a:t> (S/D patterning)</a:t>
          </a:r>
        </a:p>
      </dgm:t>
    </dgm:pt>
    <dgm:pt modelId="{8720F3F1-5389-4C02-863B-3E2A0EF04E0E}" type="parTrans" cxnId="{0F70E5BE-716C-4B08-BDB5-AC727503FDB4}">
      <dgm:prSet/>
      <dgm:spPr/>
      <dgm:t>
        <a:bodyPr/>
        <a:lstStyle/>
        <a:p>
          <a:endParaRPr lang="en-US"/>
        </a:p>
      </dgm:t>
    </dgm:pt>
    <dgm:pt modelId="{EA866AB5-BB1D-40BC-ABCC-5E576023599A}" type="sibTrans" cxnId="{0F70E5BE-716C-4B08-BDB5-AC727503FDB4}">
      <dgm:prSet/>
      <dgm:spPr/>
      <dgm:t>
        <a:bodyPr/>
        <a:lstStyle/>
        <a:p>
          <a:endParaRPr lang="en-US"/>
        </a:p>
      </dgm:t>
    </dgm:pt>
    <dgm:pt modelId="{A677CCD7-2E51-44B0-8BFE-509C69F8A03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S/D Electrode (AJA)</a:t>
          </a:r>
        </a:p>
      </dgm:t>
    </dgm:pt>
    <dgm:pt modelId="{899C1CE6-0FC1-4DB9-8834-202DA75E65AD}" type="parTrans" cxnId="{48D584D1-3FCC-4814-9561-083ACD5BB02A}">
      <dgm:prSet/>
      <dgm:spPr/>
      <dgm:t>
        <a:bodyPr/>
        <a:lstStyle/>
        <a:p>
          <a:endParaRPr lang="en-US"/>
        </a:p>
      </dgm:t>
    </dgm:pt>
    <dgm:pt modelId="{7640A139-CD83-4F0C-B8F4-189F50F325D0}" type="sibTrans" cxnId="{48D584D1-3FCC-4814-9561-083ACD5BB02A}">
      <dgm:prSet/>
      <dgm:spPr/>
      <dgm:t>
        <a:bodyPr/>
        <a:lstStyle/>
        <a:p>
          <a:endParaRPr lang="en-US"/>
        </a:p>
      </dgm:t>
    </dgm:pt>
    <dgm:pt modelId="{878B9555-AFBD-48D5-A56C-A2194784D38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Liftoff</a:t>
          </a:r>
          <a:endParaRPr lang="en-US" sz="1800" dirty="0">
            <a:solidFill>
              <a:schemeClr val="tx1"/>
            </a:solidFill>
          </a:endParaRPr>
        </a:p>
      </dgm:t>
    </dgm:pt>
    <dgm:pt modelId="{9B82964C-96DC-4E36-97FF-F458CD8C5987}" type="parTrans" cxnId="{6AF0FDB5-1E4F-4DC4-8DA4-63D396015496}">
      <dgm:prSet/>
      <dgm:spPr/>
      <dgm:t>
        <a:bodyPr/>
        <a:lstStyle/>
        <a:p>
          <a:endParaRPr lang="en-US"/>
        </a:p>
      </dgm:t>
    </dgm:pt>
    <dgm:pt modelId="{5647964B-63A3-4024-9D06-E36A2A2E5044}" type="sibTrans" cxnId="{6AF0FDB5-1E4F-4DC4-8DA4-63D396015496}">
      <dgm:prSet/>
      <dgm:spPr/>
      <dgm:t>
        <a:bodyPr/>
        <a:lstStyle/>
        <a:p>
          <a:endParaRPr lang="en-US"/>
        </a:p>
      </dgm:t>
    </dgm:pt>
    <dgm:pt modelId="{875C6668-9A0C-4F46-8530-0FD42983994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 err="1">
              <a:solidFill>
                <a:schemeClr val="tx1"/>
              </a:solidFill>
            </a:rPr>
            <a:t>Litho</a:t>
          </a:r>
          <a:r>
            <a:rPr lang="en-US" sz="1400" dirty="0">
              <a:solidFill>
                <a:schemeClr val="tx1"/>
              </a:solidFill>
            </a:rPr>
            <a:t> (Gate Patterning)</a:t>
          </a:r>
        </a:p>
      </dgm:t>
    </dgm:pt>
    <dgm:pt modelId="{ACCB6279-098D-4CC6-858B-5233F3E56E7C}" type="parTrans" cxnId="{746ACD11-A1C8-4394-8529-4AD3935274DD}">
      <dgm:prSet/>
      <dgm:spPr/>
      <dgm:t>
        <a:bodyPr/>
        <a:lstStyle/>
        <a:p>
          <a:endParaRPr lang="en-US"/>
        </a:p>
      </dgm:t>
    </dgm:pt>
    <dgm:pt modelId="{E1CC7CDA-C9E4-4E65-B79A-38B77682E267}" type="sibTrans" cxnId="{746ACD11-A1C8-4394-8529-4AD3935274DD}">
      <dgm:prSet/>
      <dgm:spPr/>
      <dgm:t>
        <a:bodyPr/>
        <a:lstStyle/>
        <a:p>
          <a:endParaRPr lang="en-US"/>
        </a:p>
      </dgm:t>
    </dgm:pt>
    <dgm:pt modelId="{E56E0DAD-3381-4AB3-B385-BC0CAF01EB6C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 err="1">
              <a:solidFill>
                <a:schemeClr val="tx1"/>
              </a:solidFill>
            </a:rPr>
            <a:t>Litho</a:t>
          </a:r>
          <a:r>
            <a:rPr lang="en-US" sz="1400" dirty="0">
              <a:solidFill>
                <a:schemeClr val="tx1"/>
              </a:solidFill>
            </a:rPr>
            <a:t> (Channel Patterning)</a:t>
          </a:r>
        </a:p>
      </dgm:t>
    </dgm:pt>
    <dgm:pt modelId="{F9D87E71-15FC-424B-B139-8A603C16024F}" type="parTrans" cxnId="{1F7367D1-B809-445D-9E52-06203DFD9BE4}">
      <dgm:prSet/>
      <dgm:spPr/>
      <dgm:t>
        <a:bodyPr/>
        <a:lstStyle/>
        <a:p>
          <a:endParaRPr lang="en-US"/>
        </a:p>
      </dgm:t>
    </dgm:pt>
    <dgm:pt modelId="{05052A4C-8AB0-492D-928D-EA5B87B052F4}" type="sibTrans" cxnId="{1F7367D1-B809-445D-9E52-06203DFD9BE4}">
      <dgm:prSet/>
      <dgm:spPr/>
      <dgm:t>
        <a:bodyPr/>
        <a:lstStyle/>
        <a:p>
          <a:endParaRPr lang="en-US"/>
        </a:p>
      </dgm:t>
    </dgm:pt>
    <dgm:pt modelId="{D2FCB70A-8D73-4DB8-AD65-0EAC17CC2BA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O</a:t>
          </a:r>
          <a:r>
            <a:rPr lang="en-US" sz="1400" baseline="-25000" dirty="0">
              <a:solidFill>
                <a:schemeClr val="tx1"/>
              </a:solidFill>
            </a:rPr>
            <a:t>2</a:t>
          </a:r>
          <a:r>
            <a:rPr lang="en-US" sz="1400" dirty="0">
              <a:solidFill>
                <a:schemeClr val="tx1"/>
              </a:solidFill>
            </a:rPr>
            <a:t> Plasma etch</a:t>
          </a:r>
          <a:endParaRPr lang="en-US" sz="1800" dirty="0">
            <a:solidFill>
              <a:schemeClr val="tx1"/>
            </a:solidFill>
          </a:endParaRPr>
        </a:p>
      </dgm:t>
    </dgm:pt>
    <dgm:pt modelId="{78ECE3EB-FD3F-423A-9C7A-71242D222D18}" type="parTrans" cxnId="{79C3281F-67F7-4783-A066-7D4EC6B3ABE5}">
      <dgm:prSet/>
      <dgm:spPr/>
      <dgm:t>
        <a:bodyPr/>
        <a:lstStyle/>
        <a:p>
          <a:endParaRPr lang="en-US"/>
        </a:p>
      </dgm:t>
    </dgm:pt>
    <dgm:pt modelId="{356A27FF-A1DB-4479-B3BA-3942E046DBCC}" type="sibTrans" cxnId="{79C3281F-67F7-4783-A066-7D4EC6B3ABE5}">
      <dgm:prSet/>
      <dgm:spPr/>
      <dgm:t>
        <a:bodyPr/>
        <a:lstStyle/>
        <a:p>
          <a:endParaRPr lang="en-US"/>
        </a:p>
      </dgm:t>
    </dgm:pt>
    <dgm:pt modelId="{1BCFBE2C-A004-401B-8E22-758ECD703EFA}" type="pres">
      <dgm:prSet presAssocID="{5A7CE9E2-6F5E-4D5F-AC48-045118C0FD75}" presName="Name0" presStyleCnt="0">
        <dgm:presLayoutVars>
          <dgm:dir/>
          <dgm:resizeHandles val="exact"/>
        </dgm:presLayoutVars>
      </dgm:prSet>
      <dgm:spPr/>
    </dgm:pt>
    <dgm:pt modelId="{F0C4DADD-ED9F-41F6-BD25-54EB311F6DFD}" type="pres">
      <dgm:prSet presAssocID="{EBBDA17E-BAFF-46D4-9F81-1D16AECC1EA4}" presName="node" presStyleLbl="node1" presStyleIdx="0" presStyleCnt="12" custScaleX="68302" custScaleY="68302">
        <dgm:presLayoutVars>
          <dgm:bulletEnabled val="1"/>
        </dgm:presLayoutVars>
      </dgm:prSet>
      <dgm:spPr/>
    </dgm:pt>
    <dgm:pt modelId="{AF197A19-0173-4995-92EA-BF86455A0755}" type="pres">
      <dgm:prSet presAssocID="{B18704A4-0504-4451-9FFA-1FF75D2552F4}" presName="sibTrans" presStyleLbl="sibTrans1D1" presStyleIdx="0" presStyleCnt="11"/>
      <dgm:spPr/>
    </dgm:pt>
    <dgm:pt modelId="{D61C20FC-D1DE-415C-8E4A-AA47EE03A273}" type="pres">
      <dgm:prSet presAssocID="{B18704A4-0504-4451-9FFA-1FF75D2552F4}" presName="connectorText" presStyleLbl="sibTrans1D1" presStyleIdx="0" presStyleCnt="11"/>
      <dgm:spPr/>
    </dgm:pt>
    <dgm:pt modelId="{CD21D8DC-57DA-41E2-BB15-A65EBB6714F7}" type="pres">
      <dgm:prSet presAssocID="{DC8B4A0B-480C-4B26-9970-45371F0C0C7A}" presName="node" presStyleLbl="node1" presStyleIdx="1" presStyleCnt="12" custScaleX="68302" custScaleY="68302">
        <dgm:presLayoutVars>
          <dgm:bulletEnabled val="1"/>
        </dgm:presLayoutVars>
      </dgm:prSet>
      <dgm:spPr/>
    </dgm:pt>
    <dgm:pt modelId="{BE1B9109-80A5-49D4-A742-DE6AE467D715}" type="pres">
      <dgm:prSet presAssocID="{D8539527-4B82-4B46-822C-EA4F0229E10C}" presName="sibTrans" presStyleLbl="sibTrans1D1" presStyleIdx="1" presStyleCnt="11"/>
      <dgm:spPr/>
    </dgm:pt>
    <dgm:pt modelId="{52A7AB11-3F55-4732-8DAF-62FD6C766313}" type="pres">
      <dgm:prSet presAssocID="{D8539527-4B82-4B46-822C-EA4F0229E10C}" presName="connectorText" presStyleLbl="sibTrans1D1" presStyleIdx="1" presStyleCnt="11"/>
      <dgm:spPr/>
    </dgm:pt>
    <dgm:pt modelId="{292AD499-8A9F-42DC-897E-851BFE5B80FD}" type="pres">
      <dgm:prSet presAssocID="{875C6668-9A0C-4F46-8530-0FD42983994A}" presName="node" presStyleLbl="node1" presStyleIdx="2" presStyleCnt="12" custScaleX="68302" custScaleY="68302">
        <dgm:presLayoutVars>
          <dgm:bulletEnabled val="1"/>
        </dgm:presLayoutVars>
      </dgm:prSet>
      <dgm:spPr/>
    </dgm:pt>
    <dgm:pt modelId="{65AF839F-1FFA-4879-AF23-64B46DE20E80}" type="pres">
      <dgm:prSet presAssocID="{E1CC7CDA-C9E4-4E65-B79A-38B77682E267}" presName="sibTrans" presStyleLbl="sibTrans1D1" presStyleIdx="2" presStyleCnt="11"/>
      <dgm:spPr/>
    </dgm:pt>
    <dgm:pt modelId="{8202096D-D9B7-4694-862C-E4BF3F724684}" type="pres">
      <dgm:prSet presAssocID="{E1CC7CDA-C9E4-4E65-B79A-38B77682E267}" presName="connectorText" presStyleLbl="sibTrans1D1" presStyleIdx="2" presStyleCnt="11"/>
      <dgm:spPr/>
    </dgm:pt>
    <dgm:pt modelId="{BC34AFA0-B648-4175-92DD-F6B68C880FC8}" type="pres">
      <dgm:prSet presAssocID="{2F7B6DF3-7574-4D30-9A67-C6BF4E0A6DE8}" presName="node" presStyleLbl="node1" presStyleIdx="3" presStyleCnt="12" custScaleX="68302" custScaleY="68302">
        <dgm:presLayoutVars>
          <dgm:bulletEnabled val="1"/>
        </dgm:presLayoutVars>
      </dgm:prSet>
      <dgm:spPr/>
    </dgm:pt>
    <dgm:pt modelId="{5B624DEB-489C-456F-98D5-5495CD9C2A0B}" type="pres">
      <dgm:prSet presAssocID="{B2EB99EE-522E-47AA-BE41-610DFB8E79E7}" presName="sibTrans" presStyleLbl="sibTrans1D1" presStyleIdx="3" presStyleCnt="11"/>
      <dgm:spPr/>
    </dgm:pt>
    <dgm:pt modelId="{30FA4EC0-4BDE-4B8F-9000-2D48778AF179}" type="pres">
      <dgm:prSet presAssocID="{B2EB99EE-522E-47AA-BE41-610DFB8E79E7}" presName="connectorText" presStyleLbl="sibTrans1D1" presStyleIdx="3" presStyleCnt="11"/>
      <dgm:spPr/>
    </dgm:pt>
    <dgm:pt modelId="{86658E58-1AD0-4791-A2E0-F4DAE2EB1EF3}" type="pres">
      <dgm:prSet presAssocID="{43F3DF17-E17F-45AA-8A3A-B7D9C4C57D04}" presName="node" presStyleLbl="node1" presStyleIdx="4" presStyleCnt="12" custScaleX="68302" custScaleY="68302">
        <dgm:presLayoutVars>
          <dgm:bulletEnabled val="1"/>
        </dgm:presLayoutVars>
      </dgm:prSet>
      <dgm:spPr/>
    </dgm:pt>
    <dgm:pt modelId="{7ACA223C-D7DE-4C72-BB01-EA8E2B4D1D79}" type="pres">
      <dgm:prSet presAssocID="{BD9AD11F-786B-4CFE-B0D6-605F95DA1389}" presName="sibTrans" presStyleLbl="sibTrans1D1" presStyleIdx="4" presStyleCnt="11"/>
      <dgm:spPr/>
    </dgm:pt>
    <dgm:pt modelId="{BBE580DC-58E8-41DE-AC59-C2D32332AFB6}" type="pres">
      <dgm:prSet presAssocID="{BD9AD11F-786B-4CFE-B0D6-605F95DA1389}" presName="connectorText" presStyleLbl="sibTrans1D1" presStyleIdx="4" presStyleCnt="11"/>
      <dgm:spPr/>
    </dgm:pt>
    <dgm:pt modelId="{7F75BE1C-9EE6-47B8-9A52-0923502C0C04}" type="pres">
      <dgm:prSet presAssocID="{160CBC85-A7E1-40FA-A549-0BEFBADD5F71}" presName="node" presStyleLbl="node1" presStyleIdx="5" presStyleCnt="12" custScaleX="68302" custScaleY="68302">
        <dgm:presLayoutVars>
          <dgm:bulletEnabled val="1"/>
        </dgm:presLayoutVars>
      </dgm:prSet>
      <dgm:spPr/>
    </dgm:pt>
    <dgm:pt modelId="{90395E62-05F3-43AE-AA5C-C6FD9335DDE9}" type="pres">
      <dgm:prSet presAssocID="{E93AF0BE-F486-48D1-A1EA-D7EC96C6E66C}" presName="sibTrans" presStyleLbl="sibTrans1D1" presStyleIdx="5" presStyleCnt="11"/>
      <dgm:spPr/>
    </dgm:pt>
    <dgm:pt modelId="{3E3FB1C9-9A21-4F2D-9C0B-1E36646C3D96}" type="pres">
      <dgm:prSet presAssocID="{E93AF0BE-F486-48D1-A1EA-D7EC96C6E66C}" presName="connectorText" presStyleLbl="sibTrans1D1" presStyleIdx="5" presStyleCnt="11"/>
      <dgm:spPr/>
    </dgm:pt>
    <dgm:pt modelId="{74E8F048-28F6-40CE-ABE0-A975BA2EF000}" type="pres">
      <dgm:prSet presAssocID="{44AD0A52-5C4F-4672-840D-AAC02E657763}" presName="node" presStyleLbl="node1" presStyleIdx="6" presStyleCnt="12" custScaleX="68302" custScaleY="68302">
        <dgm:presLayoutVars>
          <dgm:bulletEnabled val="1"/>
        </dgm:presLayoutVars>
      </dgm:prSet>
      <dgm:spPr/>
    </dgm:pt>
    <dgm:pt modelId="{38851912-BB43-45E1-AEF9-33C560014C37}" type="pres">
      <dgm:prSet presAssocID="{9EA00E8D-197B-4B6F-BCFD-65B04597A77B}" presName="sibTrans" presStyleLbl="sibTrans1D1" presStyleIdx="6" presStyleCnt="11"/>
      <dgm:spPr/>
    </dgm:pt>
    <dgm:pt modelId="{220CE13D-1146-4644-8D67-017EC81958D1}" type="pres">
      <dgm:prSet presAssocID="{9EA00E8D-197B-4B6F-BCFD-65B04597A77B}" presName="connectorText" presStyleLbl="sibTrans1D1" presStyleIdx="6" presStyleCnt="11"/>
      <dgm:spPr/>
    </dgm:pt>
    <dgm:pt modelId="{1E42859D-6B95-49D7-9403-3B7517645F06}" type="pres">
      <dgm:prSet presAssocID="{C6CF0F6D-304E-408E-8ABE-B21F66734921}" presName="node" presStyleLbl="node1" presStyleIdx="7" presStyleCnt="12" custScaleX="68302" custScaleY="68302">
        <dgm:presLayoutVars>
          <dgm:bulletEnabled val="1"/>
        </dgm:presLayoutVars>
      </dgm:prSet>
      <dgm:spPr/>
    </dgm:pt>
    <dgm:pt modelId="{90E63A88-E0B7-432F-8049-128114F5B033}" type="pres">
      <dgm:prSet presAssocID="{EA866AB5-BB1D-40BC-ABCC-5E576023599A}" presName="sibTrans" presStyleLbl="sibTrans1D1" presStyleIdx="7" presStyleCnt="11"/>
      <dgm:spPr/>
    </dgm:pt>
    <dgm:pt modelId="{789395D7-F20A-45C9-8B27-AC14208B8236}" type="pres">
      <dgm:prSet presAssocID="{EA866AB5-BB1D-40BC-ABCC-5E576023599A}" presName="connectorText" presStyleLbl="sibTrans1D1" presStyleIdx="7" presStyleCnt="11"/>
      <dgm:spPr/>
    </dgm:pt>
    <dgm:pt modelId="{BE0C8F9D-08B8-4A1C-A187-25B0B1E6412E}" type="pres">
      <dgm:prSet presAssocID="{A677CCD7-2E51-44B0-8BFE-509C69F8A035}" presName="node" presStyleLbl="node1" presStyleIdx="8" presStyleCnt="12" custScaleX="68302" custScaleY="68302">
        <dgm:presLayoutVars>
          <dgm:bulletEnabled val="1"/>
        </dgm:presLayoutVars>
      </dgm:prSet>
      <dgm:spPr/>
    </dgm:pt>
    <dgm:pt modelId="{0351E0D2-8B3D-4384-9C9A-823A213D3EBA}" type="pres">
      <dgm:prSet presAssocID="{7640A139-CD83-4F0C-B8F4-189F50F325D0}" presName="sibTrans" presStyleLbl="sibTrans1D1" presStyleIdx="8" presStyleCnt="11"/>
      <dgm:spPr/>
    </dgm:pt>
    <dgm:pt modelId="{C7FC6BEC-F57C-4497-9B2A-FE1F5217B47D}" type="pres">
      <dgm:prSet presAssocID="{7640A139-CD83-4F0C-B8F4-189F50F325D0}" presName="connectorText" presStyleLbl="sibTrans1D1" presStyleIdx="8" presStyleCnt="11"/>
      <dgm:spPr/>
    </dgm:pt>
    <dgm:pt modelId="{4FE4ABEE-247B-4F34-9A77-21C79E4308BB}" type="pres">
      <dgm:prSet presAssocID="{878B9555-AFBD-48D5-A56C-A2194784D38A}" presName="node" presStyleLbl="node1" presStyleIdx="9" presStyleCnt="12" custScaleX="68302" custScaleY="68302">
        <dgm:presLayoutVars>
          <dgm:bulletEnabled val="1"/>
        </dgm:presLayoutVars>
      </dgm:prSet>
      <dgm:spPr/>
    </dgm:pt>
    <dgm:pt modelId="{DCAF0546-37F2-41A9-958E-1CCCE1A05F16}" type="pres">
      <dgm:prSet presAssocID="{5647964B-63A3-4024-9D06-E36A2A2E5044}" presName="sibTrans" presStyleLbl="sibTrans1D1" presStyleIdx="9" presStyleCnt="11"/>
      <dgm:spPr/>
    </dgm:pt>
    <dgm:pt modelId="{4A1B6AC0-E896-4EA9-8F5E-F930005BEAF7}" type="pres">
      <dgm:prSet presAssocID="{5647964B-63A3-4024-9D06-E36A2A2E5044}" presName="connectorText" presStyleLbl="sibTrans1D1" presStyleIdx="9" presStyleCnt="11"/>
      <dgm:spPr/>
    </dgm:pt>
    <dgm:pt modelId="{9A8982AC-62E7-4C8C-B219-9AD2F4C649A4}" type="pres">
      <dgm:prSet presAssocID="{E56E0DAD-3381-4AB3-B385-BC0CAF01EB6C}" presName="node" presStyleLbl="node1" presStyleIdx="10" presStyleCnt="12" custScaleX="68302" custScaleY="68302">
        <dgm:presLayoutVars>
          <dgm:bulletEnabled val="1"/>
        </dgm:presLayoutVars>
      </dgm:prSet>
      <dgm:spPr/>
    </dgm:pt>
    <dgm:pt modelId="{FFB3D1D5-88EB-432D-96D0-14EAE180B9A7}" type="pres">
      <dgm:prSet presAssocID="{05052A4C-8AB0-492D-928D-EA5B87B052F4}" presName="sibTrans" presStyleLbl="sibTrans1D1" presStyleIdx="10" presStyleCnt="11"/>
      <dgm:spPr/>
    </dgm:pt>
    <dgm:pt modelId="{29FE43EB-2BF6-4DEF-8D7F-70BB202D5457}" type="pres">
      <dgm:prSet presAssocID="{05052A4C-8AB0-492D-928D-EA5B87B052F4}" presName="connectorText" presStyleLbl="sibTrans1D1" presStyleIdx="10" presStyleCnt="11"/>
      <dgm:spPr/>
    </dgm:pt>
    <dgm:pt modelId="{684F8647-E718-493D-92CB-1FD95DBA2FB8}" type="pres">
      <dgm:prSet presAssocID="{D2FCB70A-8D73-4DB8-AD65-0EAC17CC2BA0}" presName="node" presStyleLbl="node1" presStyleIdx="11" presStyleCnt="12" custScaleX="68302" custScaleY="68302">
        <dgm:presLayoutVars>
          <dgm:bulletEnabled val="1"/>
        </dgm:presLayoutVars>
      </dgm:prSet>
      <dgm:spPr/>
    </dgm:pt>
  </dgm:ptLst>
  <dgm:cxnLst>
    <dgm:cxn modelId="{B0C08002-159D-462E-BBA9-9C137B139DFF}" type="presOf" srcId="{EA866AB5-BB1D-40BC-ABCC-5E576023599A}" destId="{789395D7-F20A-45C9-8B27-AC14208B8236}" srcOrd="1" destOrd="0" presId="urn:microsoft.com/office/officeart/2016/7/layout/RepeatingBendingProcessNew"/>
    <dgm:cxn modelId="{746ACD11-A1C8-4394-8529-4AD3935274DD}" srcId="{5A7CE9E2-6F5E-4D5F-AC48-045118C0FD75}" destId="{875C6668-9A0C-4F46-8530-0FD42983994A}" srcOrd="2" destOrd="0" parTransId="{ACCB6279-098D-4CC6-858B-5233F3E56E7C}" sibTransId="{E1CC7CDA-C9E4-4E65-B79A-38B77682E267}"/>
    <dgm:cxn modelId="{FDA00F13-D6C6-4672-8A0E-597C947F6EB3}" type="presOf" srcId="{5A7CE9E2-6F5E-4D5F-AC48-045118C0FD75}" destId="{1BCFBE2C-A004-401B-8E22-758ECD703EFA}" srcOrd="0" destOrd="0" presId="urn:microsoft.com/office/officeart/2016/7/layout/RepeatingBendingProcessNew"/>
    <dgm:cxn modelId="{E3902D19-2CA3-4B3A-B24A-4E210639A1EC}" type="presOf" srcId="{B2EB99EE-522E-47AA-BE41-610DFB8E79E7}" destId="{5B624DEB-489C-456F-98D5-5495CD9C2A0B}" srcOrd="0" destOrd="0" presId="urn:microsoft.com/office/officeart/2016/7/layout/RepeatingBendingProcessNew"/>
    <dgm:cxn modelId="{79C3281F-67F7-4783-A066-7D4EC6B3ABE5}" srcId="{5A7CE9E2-6F5E-4D5F-AC48-045118C0FD75}" destId="{D2FCB70A-8D73-4DB8-AD65-0EAC17CC2BA0}" srcOrd="11" destOrd="0" parTransId="{78ECE3EB-FD3F-423A-9C7A-71242D222D18}" sibTransId="{356A27FF-A1DB-4479-B3BA-3942E046DBCC}"/>
    <dgm:cxn modelId="{FB766129-7EE7-49D6-B1BF-11A6A5A7B8D9}" type="presOf" srcId="{7640A139-CD83-4F0C-B8F4-189F50F325D0}" destId="{C7FC6BEC-F57C-4497-9B2A-FE1F5217B47D}" srcOrd="1" destOrd="0" presId="urn:microsoft.com/office/officeart/2016/7/layout/RepeatingBendingProcessNew"/>
    <dgm:cxn modelId="{9D984738-12DA-45F4-8848-D8793A5D2997}" type="presOf" srcId="{7640A139-CD83-4F0C-B8F4-189F50F325D0}" destId="{0351E0D2-8B3D-4384-9C9A-823A213D3EBA}" srcOrd="0" destOrd="0" presId="urn:microsoft.com/office/officeart/2016/7/layout/RepeatingBendingProcessNew"/>
    <dgm:cxn modelId="{F0F8E140-824B-4200-9B6A-4B73989B2E20}" type="presOf" srcId="{E1CC7CDA-C9E4-4E65-B79A-38B77682E267}" destId="{65AF839F-1FFA-4879-AF23-64B46DE20E80}" srcOrd="0" destOrd="0" presId="urn:microsoft.com/office/officeart/2016/7/layout/RepeatingBendingProcessNew"/>
    <dgm:cxn modelId="{545BEF42-3D26-4548-9540-B4527BCAEE76}" type="presOf" srcId="{160CBC85-A7E1-40FA-A549-0BEFBADD5F71}" destId="{7F75BE1C-9EE6-47B8-9A52-0923502C0C04}" srcOrd="0" destOrd="0" presId="urn:microsoft.com/office/officeart/2016/7/layout/RepeatingBendingProcessNew"/>
    <dgm:cxn modelId="{17EF5444-CD1B-4BEB-B751-506F00D8D51B}" type="presOf" srcId="{E93AF0BE-F486-48D1-A1EA-D7EC96C6E66C}" destId="{90395E62-05F3-43AE-AA5C-C6FD9335DDE9}" srcOrd="0" destOrd="0" presId="urn:microsoft.com/office/officeart/2016/7/layout/RepeatingBendingProcessNew"/>
    <dgm:cxn modelId="{CF859149-EC91-48DC-A378-48EC2FE8A4F9}" type="presOf" srcId="{BD9AD11F-786B-4CFE-B0D6-605F95DA1389}" destId="{7ACA223C-D7DE-4C72-BB01-EA8E2B4D1D79}" srcOrd="0" destOrd="0" presId="urn:microsoft.com/office/officeart/2016/7/layout/RepeatingBendingProcessNew"/>
    <dgm:cxn modelId="{5D0BA84B-4A29-4F81-A8E6-449A21174985}" type="presOf" srcId="{E56E0DAD-3381-4AB3-B385-BC0CAF01EB6C}" destId="{9A8982AC-62E7-4C8C-B219-9AD2F4C649A4}" srcOrd="0" destOrd="0" presId="urn:microsoft.com/office/officeart/2016/7/layout/RepeatingBendingProcessNew"/>
    <dgm:cxn modelId="{72F4ED4D-2009-49E5-A77B-677A71613042}" type="presOf" srcId="{44AD0A52-5C4F-4672-840D-AAC02E657763}" destId="{74E8F048-28F6-40CE-ABE0-A975BA2EF000}" srcOrd="0" destOrd="0" presId="urn:microsoft.com/office/officeart/2016/7/layout/RepeatingBendingProcessNew"/>
    <dgm:cxn modelId="{00889750-4406-4A4B-9025-BBF0DABBDCD4}" type="presOf" srcId="{B18704A4-0504-4451-9FFA-1FF75D2552F4}" destId="{AF197A19-0173-4995-92EA-BF86455A0755}" srcOrd="0" destOrd="0" presId="urn:microsoft.com/office/officeart/2016/7/layout/RepeatingBendingProcessNew"/>
    <dgm:cxn modelId="{E3389B53-D63B-48B4-BE00-CC7646E4231E}" type="presOf" srcId="{DC8B4A0B-480C-4B26-9970-45371F0C0C7A}" destId="{CD21D8DC-57DA-41E2-BB15-A65EBB6714F7}" srcOrd="0" destOrd="0" presId="urn:microsoft.com/office/officeart/2016/7/layout/RepeatingBendingProcessNew"/>
    <dgm:cxn modelId="{FA31F459-1B62-4EC2-940E-F3608086CFB9}" type="presOf" srcId="{B2EB99EE-522E-47AA-BE41-610DFB8E79E7}" destId="{30FA4EC0-4BDE-4B8F-9000-2D48778AF179}" srcOrd="1" destOrd="0" presId="urn:microsoft.com/office/officeart/2016/7/layout/RepeatingBendingProcessNew"/>
    <dgm:cxn modelId="{E386775B-C617-44BD-843C-279110895CAF}" type="presOf" srcId="{43F3DF17-E17F-45AA-8A3A-B7D9C4C57D04}" destId="{86658E58-1AD0-4791-A2E0-F4DAE2EB1EF3}" srcOrd="0" destOrd="0" presId="urn:microsoft.com/office/officeart/2016/7/layout/RepeatingBendingProcessNew"/>
    <dgm:cxn modelId="{FD8F4F5D-6C4F-4FA9-A766-086540312739}" srcId="{5A7CE9E2-6F5E-4D5F-AC48-045118C0FD75}" destId="{DC8B4A0B-480C-4B26-9970-45371F0C0C7A}" srcOrd="1" destOrd="0" parTransId="{EA282C7E-88E8-41A4-94A3-41CD504BEE7F}" sibTransId="{D8539527-4B82-4B46-822C-EA4F0229E10C}"/>
    <dgm:cxn modelId="{ACAA6E63-1735-47FB-A069-DC0EB443983E}" srcId="{5A7CE9E2-6F5E-4D5F-AC48-045118C0FD75}" destId="{EBBDA17E-BAFF-46D4-9F81-1D16AECC1EA4}" srcOrd="0" destOrd="0" parTransId="{40F608A9-CD8B-4283-8EAE-7AD9C615E78E}" sibTransId="{B18704A4-0504-4451-9FFA-1FF75D2552F4}"/>
    <dgm:cxn modelId="{E385C866-F519-48EE-A023-37EF79C138AA}" type="presOf" srcId="{878B9555-AFBD-48D5-A56C-A2194784D38A}" destId="{4FE4ABEE-247B-4F34-9A77-21C79E4308BB}" srcOrd="0" destOrd="0" presId="urn:microsoft.com/office/officeart/2016/7/layout/RepeatingBendingProcessNew"/>
    <dgm:cxn modelId="{66902980-22B0-419F-9AE3-59F8068B1E9D}" type="presOf" srcId="{BD9AD11F-786B-4CFE-B0D6-605F95DA1389}" destId="{BBE580DC-58E8-41DE-AC59-C2D32332AFB6}" srcOrd="1" destOrd="0" presId="urn:microsoft.com/office/officeart/2016/7/layout/RepeatingBendingProcessNew"/>
    <dgm:cxn modelId="{E1262B80-7672-470D-B3A6-BE447C48DFDA}" type="presOf" srcId="{EA866AB5-BB1D-40BC-ABCC-5E576023599A}" destId="{90E63A88-E0B7-432F-8049-128114F5B033}" srcOrd="0" destOrd="0" presId="urn:microsoft.com/office/officeart/2016/7/layout/RepeatingBendingProcessNew"/>
    <dgm:cxn modelId="{B555C784-1620-4472-9CD6-1EB80F37951E}" srcId="{5A7CE9E2-6F5E-4D5F-AC48-045118C0FD75}" destId="{160CBC85-A7E1-40FA-A549-0BEFBADD5F71}" srcOrd="5" destOrd="0" parTransId="{1194F8F1-609D-465A-BAD8-FFB71427453E}" sibTransId="{E93AF0BE-F486-48D1-A1EA-D7EC96C6E66C}"/>
    <dgm:cxn modelId="{4FC3B586-D9C7-4BE7-A35C-1DA44EE6BD46}" type="presOf" srcId="{9EA00E8D-197B-4B6F-BCFD-65B04597A77B}" destId="{220CE13D-1146-4644-8D67-017EC81958D1}" srcOrd="1" destOrd="0" presId="urn:microsoft.com/office/officeart/2016/7/layout/RepeatingBendingProcessNew"/>
    <dgm:cxn modelId="{DC840899-B2BD-4AF4-9FD6-171A7751958C}" type="presOf" srcId="{C6CF0F6D-304E-408E-8ABE-B21F66734921}" destId="{1E42859D-6B95-49D7-9403-3B7517645F06}" srcOrd="0" destOrd="0" presId="urn:microsoft.com/office/officeart/2016/7/layout/RepeatingBendingProcessNew"/>
    <dgm:cxn modelId="{07A040A1-94B1-4D1C-A287-D0159E628C13}" srcId="{5A7CE9E2-6F5E-4D5F-AC48-045118C0FD75}" destId="{43F3DF17-E17F-45AA-8A3A-B7D9C4C57D04}" srcOrd="4" destOrd="0" parTransId="{F5D56C95-C21A-411B-98DF-4E63674198BB}" sibTransId="{BD9AD11F-786B-4CFE-B0D6-605F95DA1389}"/>
    <dgm:cxn modelId="{684A72A3-1C07-423E-9144-87B81F7A5DCD}" type="presOf" srcId="{875C6668-9A0C-4F46-8530-0FD42983994A}" destId="{292AD499-8A9F-42DC-897E-851BFE5B80FD}" srcOrd="0" destOrd="0" presId="urn:microsoft.com/office/officeart/2016/7/layout/RepeatingBendingProcessNew"/>
    <dgm:cxn modelId="{6AF0FDB5-1E4F-4DC4-8DA4-63D396015496}" srcId="{5A7CE9E2-6F5E-4D5F-AC48-045118C0FD75}" destId="{878B9555-AFBD-48D5-A56C-A2194784D38A}" srcOrd="9" destOrd="0" parTransId="{9B82964C-96DC-4E36-97FF-F458CD8C5987}" sibTransId="{5647964B-63A3-4024-9D06-E36A2A2E5044}"/>
    <dgm:cxn modelId="{94B856BC-B720-4B74-8740-0B3F174A8B7D}" type="presOf" srcId="{E93AF0BE-F486-48D1-A1EA-D7EC96C6E66C}" destId="{3E3FB1C9-9A21-4F2D-9C0B-1E36646C3D96}" srcOrd="1" destOrd="0" presId="urn:microsoft.com/office/officeart/2016/7/layout/RepeatingBendingProcessNew"/>
    <dgm:cxn modelId="{0F70E5BE-716C-4B08-BDB5-AC727503FDB4}" srcId="{5A7CE9E2-6F5E-4D5F-AC48-045118C0FD75}" destId="{C6CF0F6D-304E-408E-8ABE-B21F66734921}" srcOrd="7" destOrd="0" parTransId="{8720F3F1-5389-4C02-863B-3E2A0EF04E0E}" sibTransId="{EA866AB5-BB1D-40BC-ABCC-5E576023599A}"/>
    <dgm:cxn modelId="{6DE190C2-A7FC-4AAB-B130-B157E396CCBA}" type="presOf" srcId="{EBBDA17E-BAFF-46D4-9F81-1D16AECC1EA4}" destId="{F0C4DADD-ED9F-41F6-BD25-54EB311F6DFD}" srcOrd="0" destOrd="0" presId="urn:microsoft.com/office/officeart/2016/7/layout/RepeatingBendingProcessNew"/>
    <dgm:cxn modelId="{7DF784C7-7709-4D15-B60D-F585B5D1725C}" type="presOf" srcId="{D8539527-4B82-4B46-822C-EA4F0229E10C}" destId="{52A7AB11-3F55-4732-8DAF-62FD6C766313}" srcOrd="1" destOrd="0" presId="urn:microsoft.com/office/officeart/2016/7/layout/RepeatingBendingProcessNew"/>
    <dgm:cxn modelId="{43A8AFCB-B83A-4C4D-811C-A3E304C52745}" type="presOf" srcId="{A677CCD7-2E51-44B0-8BFE-509C69F8A035}" destId="{BE0C8F9D-08B8-4A1C-A187-25B0B1E6412E}" srcOrd="0" destOrd="0" presId="urn:microsoft.com/office/officeart/2016/7/layout/RepeatingBendingProcessNew"/>
    <dgm:cxn modelId="{1F7367D1-B809-445D-9E52-06203DFD9BE4}" srcId="{5A7CE9E2-6F5E-4D5F-AC48-045118C0FD75}" destId="{E56E0DAD-3381-4AB3-B385-BC0CAF01EB6C}" srcOrd="10" destOrd="0" parTransId="{F9D87E71-15FC-424B-B139-8A603C16024F}" sibTransId="{05052A4C-8AB0-492D-928D-EA5B87B052F4}"/>
    <dgm:cxn modelId="{48D584D1-3FCC-4814-9561-083ACD5BB02A}" srcId="{5A7CE9E2-6F5E-4D5F-AC48-045118C0FD75}" destId="{A677CCD7-2E51-44B0-8BFE-509C69F8A035}" srcOrd="8" destOrd="0" parTransId="{899C1CE6-0FC1-4DB9-8834-202DA75E65AD}" sibTransId="{7640A139-CD83-4F0C-B8F4-189F50F325D0}"/>
    <dgm:cxn modelId="{B03572D3-20E4-41C1-A39C-F4777DD4EA60}" srcId="{5A7CE9E2-6F5E-4D5F-AC48-045118C0FD75}" destId="{44AD0A52-5C4F-4672-840D-AAC02E657763}" srcOrd="6" destOrd="0" parTransId="{4A95F464-3755-4D9F-B50F-B80BBD080D4E}" sibTransId="{9EA00E8D-197B-4B6F-BCFD-65B04597A77B}"/>
    <dgm:cxn modelId="{B29CF4D4-6959-4E50-8B5C-7165FD317E6B}" type="presOf" srcId="{9EA00E8D-197B-4B6F-BCFD-65B04597A77B}" destId="{38851912-BB43-45E1-AEF9-33C560014C37}" srcOrd="0" destOrd="0" presId="urn:microsoft.com/office/officeart/2016/7/layout/RepeatingBendingProcessNew"/>
    <dgm:cxn modelId="{ED3D20D9-BD9F-478C-8DE5-A50FF742F6E1}" type="presOf" srcId="{5647964B-63A3-4024-9D06-E36A2A2E5044}" destId="{4A1B6AC0-E896-4EA9-8F5E-F930005BEAF7}" srcOrd="1" destOrd="0" presId="urn:microsoft.com/office/officeart/2016/7/layout/RepeatingBendingProcessNew"/>
    <dgm:cxn modelId="{30D5A4DF-4A95-43B5-A848-3EBDE83550BF}" type="presOf" srcId="{D2FCB70A-8D73-4DB8-AD65-0EAC17CC2BA0}" destId="{684F8647-E718-493D-92CB-1FD95DBA2FB8}" srcOrd="0" destOrd="0" presId="urn:microsoft.com/office/officeart/2016/7/layout/RepeatingBendingProcessNew"/>
    <dgm:cxn modelId="{427458E1-DD45-4283-9EA5-67235534F432}" type="presOf" srcId="{5647964B-63A3-4024-9D06-E36A2A2E5044}" destId="{DCAF0546-37F2-41A9-958E-1CCCE1A05F16}" srcOrd="0" destOrd="0" presId="urn:microsoft.com/office/officeart/2016/7/layout/RepeatingBendingProcessNew"/>
    <dgm:cxn modelId="{63392AE3-2F8F-47E8-BA97-59D47E349F16}" srcId="{5A7CE9E2-6F5E-4D5F-AC48-045118C0FD75}" destId="{2F7B6DF3-7574-4D30-9A67-C6BF4E0A6DE8}" srcOrd="3" destOrd="0" parTransId="{7E6544C8-46CC-4699-9134-93B44023BD01}" sibTransId="{B2EB99EE-522E-47AA-BE41-610DFB8E79E7}"/>
    <dgm:cxn modelId="{B6CFFDE8-DE6D-4C98-8E69-568968C17A46}" type="presOf" srcId="{E1CC7CDA-C9E4-4E65-B79A-38B77682E267}" destId="{8202096D-D9B7-4694-862C-E4BF3F724684}" srcOrd="1" destOrd="0" presId="urn:microsoft.com/office/officeart/2016/7/layout/RepeatingBendingProcessNew"/>
    <dgm:cxn modelId="{33ED2AF0-DD92-4746-9F69-D181A2FED65F}" type="presOf" srcId="{05052A4C-8AB0-492D-928D-EA5B87B052F4}" destId="{FFB3D1D5-88EB-432D-96D0-14EAE180B9A7}" srcOrd="0" destOrd="0" presId="urn:microsoft.com/office/officeart/2016/7/layout/RepeatingBendingProcessNew"/>
    <dgm:cxn modelId="{15B3EAF1-2039-4634-8C10-08321346A83B}" type="presOf" srcId="{D8539527-4B82-4B46-822C-EA4F0229E10C}" destId="{BE1B9109-80A5-49D4-A742-DE6AE467D715}" srcOrd="0" destOrd="0" presId="urn:microsoft.com/office/officeart/2016/7/layout/RepeatingBendingProcessNew"/>
    <dgm:cxn modelId="{BBE002FA-ADEF-4F27-A1C0-6FAFDE20EDEB}" type="presOf" srcId="{B18704A4-0504-4451-9FFA-1FF75D2552F4}" destId="{D61C20FC-D1DE-415C-8E4A-AA47EE03A273}" srcOrd="1" destOrd="0" presId="urn:microsoft.com/office/officeart/2016/7/layout/RepeatingBendingProcessNew"/>
    <dgm:cxn modelId="{D85444FB-9923-4E16-9255-EDC42F7A608A}" type="presOf" srcId="{05052A4C-8AB0-492D-928D-EA5B87B052F4}" destId="{29FE43EB-2BF6-4DEF-8D7F-70BB202D5457}" srcOrd="1" destOrd="0" presId="urn:microsoft.com/office/officeart/2016/7/layout/RepeatingBendingProcessNew"/>
    <dgm:cxn modelId="{C90E32FF-E54C-40FE-A278-683AF35CAA5D}" type="presOf" srcId="{2F7B6DF3-7574-4D30-9A67-C6BF4E0A6DE8}" destId="{BC34AFA0-B648-4175-92DD-F6B68C880FC8}" srcOrd="0" destOrd="0" presId="urn:microsoft.com/office/officeart/2016/7/layout/RepeatingBendingProcessNew"/>
    <dgm:cxn modelId="{ED028405-976C-49D2-B16D-9E0603C4D66C}" type="presParOf" srcId="{1BCFBE2C-A004-401B-8E22-758ECD703EFA}" destId="{F0C4DADD-ED9F-41F6-BD25-54EB311F6DFD}" srcOrd="0" destOrd="0" presId="urn:microsoft.com/office/officeart/2016/7/layout/RepeatingBendingProcessNew"/>
    <dgm:cxn modelId="{70FA3093-8D5C-4E8C-A460-5F8199EF3A0B}" type="presParOf" srcId="{1BCFBE2C-A004-401B-8E22-758ECD703EFA}" destId="{AF197A19-0173-4995-92EA-BF86455A0755}" srcOrd="1" destOrd="0" presId="urn:microsoft.com/office/officeart/2016/7/layout/RepeatingBendingProcessNew"/>
    <dgm:cxn modelId="{1B2E69DC-0DFE-4A97-90A4-4CA8A88A75AD}" type="presParOf" srcId="{AF197A19-0173-4995-92EA-BF86455A0755}" destId="{D61C20FC-D1DE-415C-8E4A-AA47EE03A273}" srcOrd="0" destOrd="0" presId="urn:microsoft.com/office/officeart/2016/7/layout/RepeatingBendingProcessNew"/>
    <dgm:cxn modelId="{ECD0BE3E-6326-48B6-97B4-B879EC867CF4}" type="presParOf" srcId="{1BCFBE2C-A004-401B-8E22-758ECD703EFA}" destId="{CD21D8DC-57DA-41E2-BB15-A65EBB6714F7}" srcOrd="2" destOrd="0" presId="urn:microsoft.com/office/officeart/2016/7/layout/RepeatingBendingProcessNew"/>
    <dgm:cxn modelId="{BCAB5F06-D688-4623-9381-2E985F7E35DE}" type="presParOf" srcId="{1BCFBE2C-A004-401B-8E22-758ECD703EFA}" destId="{BE1B9109-80A5-49D4-A742-DE6AE467D715}" srcOrd="3" destOrd="0" presId="urn:microsoft.com/office/officeart/2016/7/layout/RepeatingBendingProcessNew"/>
    <dgm:cxn modelId="{4C3737BE-A163-4B08-A7AC-EF0A9D3B948B}" type="presParOf" srcId="{BE1B9109-80A5-49D4-A742-DE6AE467D715}" destId="{52A7AB11-3F55-4732-8DAF-62FD6C766313}" srcOrd="0" destOrd="0" presId="urn:microsoft.com/office/officeart/2016/7/layout/RepeatingBendingProcessNew"/>
    <dgm:cxn modelId="{B2B4FFBB-8130-4293-B3B5-CA7AA3379B0C}" type="presParOf" srcId="{1BCFBE2C-A004-401B-8E22-758ECD703EFA}" destId="{292AD499-8A9F-42DC-897E-851BFE5B80FD}" srcOrd="4" destOrd="0" presId="urn:microsoft.com/office/officeart/2016/7/layout/RepeatingBendingProcessNew"/>
    <dgm:cxn modelId="{A7A3BD3C-EB1B-4556-90F2-7CE80F42EB07}" type="presParOf" srcId="{1BCFBE2C-A004-401B-8E22-758ECD703EFA}" destId="{65AF839F-1FFA-4879-AF23-64B46DE20E80}" srcOrd="5" destOrd="0" presId="urn:microsoft.com/office/officeart/2016/7/layout/RepeatingBendingProcessNew"/>
    <dgm:cxn modelId="{085D48CC-8840-412F-AD67-250A325B2A6C}" type="presParOf" srcId="{65AF839F-1FFA-4879-AF23-64B46DE20E80}" destId="{8202096D-D9B7-4694-862C-E4BF3F724684}" srcOrd="0" destOrd="0" presId="urn:microsoft.com/office/officeart/2016/7/layout/RepeatingBendingProcessNew"/>
    <dgm:cxn modelId="{F1B1E281-13C8-44E0-834E-CEDF3899A682}" type="presParOf" srcId="{1BCFBE2C-A004-401B-8E22-758ECD703EFA}" destId="{BC34AFA0-B648-4175-92DD-F6B68C880FC8}" srcOrd="6" destOrd="0" presId="urn:microsoft.com/office/officeart/2016/7/layout/RepeatingBendingProcessNew"/>
    <dgm:cxn modelId="{9333EE93-D14D-46F0-9DFC-72FD9AFA48C0}" type="presParOf" srcId="{1BCFBE2C-A004-401B-8E22-758ECD703EFA}" destId="{5B624DEB-489C-456F-98D5-5495CD9C2A0B}" srcOrd="7" destOrd="0" presId="urn:microsoft.com/office/officeart/2016/7/layout/RepeatingBendingProcessNew"/>
    <dgm:cxn modelId="{FE7856F1-7840-4718-9B7A-099FDA8D8AFF}" type="presParOf" srcId="{5B624DEB-489C-456F-98D5-5495CD9C2A0B}" destId="{30FA4EC0-4BDE-4B8F-9000-2D48778AF179}" srcOrd="0" destOrd="0" presId="urn:microsoft.com/office/officeart/2016/7/layout/RepeatingBendingProcessNew"/>
    <dgm:cxn modelId="{4CB568A0-9676-47D8-86C4-2EDA1F12A3F7}" type="presParOf" srcId="{1BCFBE2C-A004-401B-8E22-758ECD703EFA}" destId="{86658E58-1AD0-4791-A2E0-F4DAE2EB1EF3}" srcOrd="8" destOrd="0" presId="urn:microsoft.com/office/officeart/2016/7/layout/RepeatingBendingProcessNew"/>
    <dgm:cxn modelId="{02B0B1ED-66FA-4045-8855-111A4D5D6062}" type="presParOf" srcId="{1BCFBE2C-A004-401B-8E22-758ECD703EFA}" destId="{7ACA223C-D7DE-4C72-BB01-EA8E2B4D1D79}" srcOrd="9" destOrd="0" presId="urn:microsoft.com/office/officeart/2016/7/layout/RepeatingBendingProcessNew"/>
    <dgm:cxn modelId="{C32261DE-2573-45DA-BAD1-4495BEE06183}" type="presParOf" srcId="{7ACA223C-D7DE-4C72-BB01-EA8E2B4D1D79}" destId="{BBE580DC-58E8-41DE-AC59-C2D32332AFB6}" srcOrd="0" destOrd="0" presId="urn:microsoft.com/office/officeart/2016/7/layout/RepeatingBendingProcessNew"/>
    <dgm:cxn modelId="{5C3FC390-08B6-4F94-865A-D4E463E5E001}" type="presParOf" srcId="{1BCFBE2C-A004-401B-8E22-758ECD703EFA}" destId="{7F75BE1C-9EE6-47B8-9A52-0923502C0C04}" srcOrd="10" destOrd="0" presId="urn:microsoft.com/office/officeart/2016/7/layout/RepeatingBendingProcessNew"/>
    <dgm:cxn modelId="{7109EC84-1CC9-4797-A3BC-4C1342BFCCE4}" type="presParOf" srcId="{1BCFBE2C-A004-401B-8E22-758ECD703EFA}" destId="{90395E62-05F3-43AE-AA5C-C6FD9335DDE9}" srcOrd="11" destOrd="0" presId="urn:microsoft.com/office/officeart/2016/7/layout/RepeatingBendingProcessNew"/>
    <dgm:cxn modelId="{C01FDC22-53AA-4839-8A3C-93DF255085F1}" type="presParOf" srcId="{90395E62-05F3-43AE-AA5C-C6FD9335DDE9}" destId="{3E3FB1C9-9A21-4F2D-9C0B-1E36646C3D96}" srcOrd="0" destOrd="0" presId="urn:microsoft.com/office/officeart/2016/7/layout/RepeatingBendingProcessNew"/>
    <dgm:cxn modelId="{D34723E0-C39A-4D2B-BD0E-CC967E811DAC}" type="presParOf" srcId="{1BCFBE2C-A004-401B-8E22-758ECD703EFA}" destId="{74E8F048-28F6-40CE-ABE0-A975BA2EF000}" srcOrd="12" destOrd="0" presId="urn:microsoft.com/office/officeart/2016/7/layout/RepeatingBendingProcessNew"/>
    <dgm:cxn modelId="{C655A098-752B-4709-A1C1-8DDA2E339EA8}" type="presParOf" srcId="{1BCFBE2C-A004-401B-8E22-758ECD703EFA}" destId="{38851912-BB43-45E1-AEF9-33C560014C37}" srcOrd="13" destOrd="0" presId="urn:microsoft.com/office/officeart/2016/7/layout/RepeatingBendingProcessNew"/>
    <dgm:cxn modelId="{577FD22C-B403-48E0-B0A6-453B4A43A64D}" type="presParOf" srcId="{38851912-BB43-45E1-AEF9-33C560014C37}" destId="{220CE13D-1146-4644-8D67-017EC81958D1}" srcOrd="0" destOrd="0" presId="urn:microsoft.com/office/officeart/2016/7/layout/RepeatingBendingProcessNew"/>
    <dgm:cxn modelId="{9AC67FCC-9455-44F9-AE3D-3B6210A3E180}" type="presParOf" srcId="{1BCFBE2C-A004-401B-8E22-758ECD703EFA}" destId="{1E42859D-6B95-49D7-9403-3B7517645F06}" srcOrd="14" destOrd="0" presId="urn:microsoft.com/office/officeart/2016/7/layout/RepeatingBendingProcessNew"/>
    <dgm:cxn modelId="{A8DF9CAC-C7CE-402C-809B-BE69F2721BBF}" type="presParOf" srcId="{1BCFBE2C-A004-401B-8E22-758ECD703EFA}" destId="{90E63A88-E0B7-432F-8049-128114F5B033}" srcOrd="15" destOrd="0" presId="urn:microsoft.com/office/officeart/2016/7/layout/RepeatingBendingProcessNew"/>
    <dgm:cxn modelId="{1CFCF99F-51E2-4FBD-9F6D-649270210B9B}" type="presParOf" srcId="{90E63A88-E0B7-432F-8049-128114F5B033}" destId="{789395D7-F20A-45C9-8B27-AC14208B8236}" srcOrd="0" destOrd="0" presId="urn:microsoft.com/office/officeart/2016/7/layout/RepeatingBendingProcessNew"/>
    <dgm:cxn modelId="{801B2E38-AB54-4E8F-A28B-1722B9ECC0A0}" type="presParOf" srcId="{1BCFBE2C-A004-401B-8E22-758ECD703EFA}" destId="{BE0C8F9D-08B8-4A1C-A187-25B0B1E6412E}" srcOrd="16" destOrd="0" presId="urn:microsoft.com/office/officeart/2016/7/layout/RepeatingBendingProcessNew"/>
    <dgm:cxn modelId="{52F84754-E53C-4C80-84E5-9131C7947480}" type="presParOf" srcId="{1BCFBE2C-A004-401B-8E22-758ECD703EFA}" destId="{0351E0D2-8B3D-4384-9C9A-823A213D3EBA}" srcOrd="17" destOrd="0" presId="urn:microsoft.com/office/officeart/2016/7/layout/RepeatingBendingProcessNew"/>
    <dgm:cxn modelId="{9A606167-AD78-4A42-B0D7-6853AC72D8CE}" type="presParOf" srcId="{0351E0D2-8B3D-4384-9C9A-823A213D3EBA}" destId="{C7FC6BEC-F57C-4497-9B2A-FE1F5217B47D}" srcOrd="0" destOrd="0" presId="urn:microsoft.com/office/officeart/2016/7/layout/RepeatingBendingProcessNew"/>
    <dgm:cxn modelId="{8B4B7D96-E12C-486E-8283-6573304642DE}" type="presParOf" srcId="{1BCFBE2C-A004-401B-8E22-758ECD703EFA}" destId="{4FE4ABEE-247B-4F34-9A77-21C79E4308BB}" srcOrd="18" destOrd="0" presId="urn:microsoft.com/office/officeart/2016/7/layout/RepeatingBendingProcessNew"/>
    <dgm:cxn modelId="{F652346D-01C9-4398-85FA-859E9C8C0A91}" type="presParOf" srcId="{1BCFBE2C-A004-401B-8E22-758ECD703EFA}" destId="{DCAF0546-37F2-41A9-958E-1CCCE1A05F16}" srcOrd="19" destOrd="0" presId="urn:microsoft.com/office/officeart/2016/7/layout/RepeatingBendingProcessNew"/>
    <dgm:cxn modelId="{A2100A82-DD23-479B-963D-9843E8CA7E1D}" type="presParOf" srcId="{DCAF0546-37F2-41A9-958E-1CCCE1A05F16}" destId="{4A1B6AC0-E896-4EA9-8F5E-F930005BEAF7}" srcOrd="0" destOrd="0" presId="urn:microsoft.com/office/officeart/2016/7/layout/RepeatingBendingProcessNew"/>
    <dgm:cxn modelId="{249D5E33-9149-4810-91C9-2ECD62D349ED}" type="presParOf" srcId="{1BCFBE2C-A004-401B-8E22-758ECD703EFA}" destId="{9A8982AC-62E7-4C8C-B219-9AD2F4C649A4}" srcOrd="20" destOrd="0" presId="urn:microsoft.com/office/officeart/2016/7/layout/RepeatingBendingProcessNew"/>
    <dgm:cxn modelId="{3F94AB5D-5898-4591-B0BB-E15AC647EA79}" type="presParOf" srcId="{1BCFBE2C-A004-401B-8E22-758ECD703EFA}" destId="{FFB3D1D5-88EB-432D-96D0-14EAE180B9A7}" srcOrd="21" destOrd="0" presId="urn:microsoft.com/office/officeart/2016/7/layout/RepeatingBendingProcessNew"/>
    <dgm:cxn modelId="{3CCFE02E-D8A3-4479-9E9C-5993ABD7B6F7}" type="presParOf" srcId="{FFB3D1D5-88EB-432D-96D0-14EAE180B9A7}" destId="{29FE43EB-2BF6-4DEF-8D7F-70BB202D5457}" srcOrd="0" destOrd="0" presId="urn:microsoft.com/office/officeart/2016/7/layout/RepeatingBendingProcessNew"/>
    <dgm:cxn modelId="{E9772FC6-BE5B-42FE-BBD0-6474B35EE558}" type="presParOf" srcId="{1BCFBE2C-A004-401B-8E22-758ECD703EFA}" destId="{684F8647-E718-493D-92CB-1FD95DBA2FB8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97A19-0173-4995-92EA-BF86455A0755}">
      <dsp:nvSpPr>
        <dsp:cNvPr id="0" name=""/>
        <dsp:cNvSpPr/>
      </dsp:nvSpPr>
      <dsp:spPr>
        <a:xfrm>
          <a:off x="1027421" y="588018"/>
          <a:ext cx="314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45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76024" y="632011"/>
        <a:ext cx="17252" cy="3453"/>
      </dsp:txXfrm>
    </dsp:sp>
    <dsp:sp modelId="{F0C4DADD-ED9F-41F6-BD25-54EB311F6DFD}">
      <dsp:nvSpPr>
        <dsp:cNvPr id="0" name=""/>
        <dsp:cNvSpPr/>
      </dsp:nvSpPr>
      <dsp:spPr>
        <a:xfrm>
          <a:off x="4513" y="326325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MoS</a:t>
          </a:r>
          <a:r>
            <a:rPr lang="en-US" sz="1000" kern="1200" baseline="0" dirty="0">
              <a:solidFill>
                <a:schemeClr val="tx1"/>
              </a:solidFill>
            </a:rPr>
            <a:t>2</a:t>
          </a:r>
          <a:r>
            <a:rPr lang="en-US" sz="1400" kern="1200" dirty="0">
              <a:solidFill>
                <a:schemeClr val="tx1"/>
              </a:solidFill>
            </a:rPr>
            <a:t> Sample</a:t>
          </a:r>
        </a:p>
      </dsp:txBody>
      <dsp:txXfrm>
        <a:off x="4513" y="326325"/>
        <a:ext cx="1024708" cy="614824"/>
      </dsp:txXfrm>
    </dsp:sp>
    <dsp:sp modelId="{BE1B9109-80A5-49D4-A742-DE6AE467D715}">
      <dsp:nvSpPr>
        <dsp:cNvPr id="0" name=""/>
        <dsp:cNvSpPr/>
      </dsp:nvSpPr>
      <dsp:spPr>
        <a:xfrm>
          <a:off x="2397189" y="588018"/>
          <a:ext cx="314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45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793" y="632011"/>
        <a:ext cx="17252" cy="3453"/>
      </dsp:txXfrm>
    </dsp:sp>
    <dsp:sp modelId="{CD21D8DC-57DA-41E2-BB15-A65EBB6714F7}">
      <dsp:nvSpPr>
        <dsp:cNvPr id="0" name=""/>
        <dsp:cNvSpPr/>
      </dsp:nvSpPr>
      <dsp:spPr>
        <a:xfrm>
          <a:off x="1374281" y="326325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Contact Pads (</a:t>
          </a:r>
          <a:r>
            <a:rPr lang="en-US" sz="1400" kern="1200" dirty="0" err="1">
              <a:solidFill>
                <a:schemeClr val="tx1"/>
              </a:solidFill>
            </a:rPr>
            <a:t>Litho</a:t>
          </a:r>
          <a:r>
            <a:rPr lang="en-US" sz="1400" kern="1200" dirty="0">
              <a:solidFill>
                <a:schemeClr val="tx1"/>
              </a:solidFill>
            </a:rPr>
            <a:t> &amp; AJA)</a:t>
          </a:r>
        </a:p>
      </dsp:txBody>
      <dsp:txXfrm>
        <a:off x="1374281" y="326325"/>
        <a:ext cx="1024708" cy="614824"/>
      </dsp:txXfrm>
    </dsp:sp>
    <dsp:sp modelId="{65AF839F-1FFA-4879-AF23-64B46DE20E80}">
      <dsp:nvSpPr>
        <dsp:cNvPr id="0" name=""/>
        <dsp:cNvSpPr/>
      </dsp:nvSpPr>
      <dsp:spPr>
        <a:xfrm>
          <a:off x="3766957" y="588018"/>
          <a:ext cx="314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45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5561" y="632011"/>
        <a:ext cx="17252" cy="3453"/>
      </dsp:txXfrm>
    </dsp:sp>
    <dsp:sp modelId="{292AD499-8A9F-42DC-897E-851BFE5B80FD}">
      <dsp:nvSpPr>
        <dsp:cNvPr id="0" name=""/>
        <dsp:cNvSpPr/>
      </dsp:nvSpPr>
      <dsp:spPr>
        <a:xfrm>
          <a:off x="2744049" y="326325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Litho</a:t>
          </a:r>
          <a:r>
            <a:rPr lang="en-US" sz="1400" kern="1200" dirty="0">
              <a:solidFill>
                <a:schemeClr val="tx1"/>
              </a:solidFill>
            </a:rPr>
            <a:t> (Gate Patterning)</a:t>
          </a:r>
        </a:p>
      </dsp:txBody>
      <dsp:txXfrm>
        <a:off x="2744049" y="326325"/>
        <a:ext cx="1024708" cy="614824"/>
      </dsp:txXfrm>
    </dsp:sp>
    <dsp:sp modelId="{5B624DEB-489C-456F-98D5-5495CD9C2A0B}">
      <dsp:nvSpPr>
        <dsp:cNvPr id="0" name=""/>
        <dsp:cNvSpPr/>
      </dsp:nvSpPr>
      <dsp:spPr>
        <a:xfrm>
          <a:off x="516867" y="939350"/>
          <a:ext cx="4109304" cy="314459"/>
        </a:xfrm>
        <a:custGeom>
          <a:avLst/>
          <a:gdLst/>
          <a:ahLst/>
          <a:cxnLst/>
          <a:rect l="0" t="0" r="0" b="0"/>
          <a:pathLst>
            <a:path>
              <a:moveTo>
                <a:pt x="4109304" y="0"/>
              </a:moveTo>
              <a:lnTo>
                <a:pt x="4109304" y="174329"/>
              </a:lnTo>
              <a:lnTo>
                <a:pt x="0" y="174329"/>
              </a:lnTo>
              <a:lnTo>
                <a:pt x="0" y="3144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8425" y="1094853"/>
        <a:ext cx="206188" cy="3453"/>
      </dsp:txXfrm>
    </dsp:sp>
    <dsp:sp modelId="{BC34AFA0-B648-4175-92DD-F6B68C880FC8}">
      <dsp:nvSpPr>
        <dsp:cNvPr id="0" name=""/>
        <dsp:cNvSpPr/>
      </dsp:nvSpPr>
      <dsp:spPr>
        <a:xfrm>
          <a:off x="4113817" y="326325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HKMG Seed layer (AJA)</a:t>
          </a:r>
        </a:p>
      </dsp:txBody>
      <dsp:txXfrm>
        <a:off x="4113817" y="326325"/>
        <a:ext cx="1024708" cy="614824"/>
      </dsp:txXfrm>
    </dsp:sp>
    <dsp:sp modelId="{7ACA223C-D7DE-4C72-BB01-EA8E2B4D1D79}">
      <dsp:nvSpPr>
        <dsp:cNvPr id="0" name=""/>
        <dsp:cNvSpPr/>
      </dsp:nvSpPr>
      <dsp:spPr>
        <a:xfrm>
          <a:off x="1027421" y="1547902"/>
          <a:ext cx="314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45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76024" y="1591896"/>
        <a:ext cx="17252" cy="3453"/>
      </dsp:txXfrm>
    </dsp:sp>
    <dsp:sp modelId="{86658E58-1AD0-4791-A2E0-F4DAE2EB1EF3}">
      <dsp:nvSpPr>
        <dsp:cNvPr id="0" name=""/>
        <dsp:cNvSpPr/>
      </dsp:nvSpPr>
      <dsp:spPr>
        <a:xfrm>
          <a:off x="4513" y="1286210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ALD(Fiji 1/2)</a:t>
          </a:r>
        </a:p>
      </dsp:txBody>
      <dsp:txXfrm>
        <a:off x="4513" y="1286210"/>
        <a:ext cx="1024708" cy="614824"/>
      </dsp:txXfrm>
    </dsp:sp>
    <dsp:sp modelId="{90395E62-05F3-43AE-AA5C-C6FD9335DDE9}">
      <dsp:nvSpPr>
        <dsp:cNvPr id="0" name=""/>
        <dsp:cNvSpPr/>
      </dsp:nvSpPr>
      <dsp:spPr>
        <a:xfrm>
          <a:off x="2397189" y="1547902"/>
          <a:ext cx="314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45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793" y="1591896"/>
        <a:ext cx="17252" cy="3453"/>
      </dsp:txXfrm>
    </dsp:sp>
    <dsp:sp modelId="{7F75BE1C-9EE6-47B8-9A52-0923502C0C04}">
      <dsp:nvSpPr>
        <dsp:cNvPr id="0" name=""/>
        <dsp:cNvSpPr/>
      </dsp:nvSpPr>
      <dsp:spPr>
        <a:xfrm>
          <a:off x="1374281" y="1286210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Gate Electrode (AJA)</a:t>
          </a:r>
        </a:p>
      </dsp:txBody>
      <dsp:txXfrm>
        <a:off x="1374281" y="1286210"/>
        <a:ext cx="1024708" cy="614824"/>
      </dsp:txXfrm>
    </dsp:sp>
    <dsp:sp modelId="{38851912-BB43-45E1-AEF9-33C560014C37}">
      <dsp:nvSpPr>
        <dsp:cNvPr id="0" name=""/>
        <dsp:cNvSpPr/>
      </dsp:nvSpPr>
      <dsp:spPr>
        <a:xfrm>
          <a:off x="3766957" y="1547902"/>
          <a:ext cx="314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45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5561" y="1591896"/>
        <a:ext cx="17252" cy="3453"/>
      </dsp:txXfrm>
    </dsp:sp>
    <dsp:sp modelId="{74E8F048-28F6-40CE-ABE0-A975BA2EF000}">
      <dsp:nvSpPr>
        <dsp:cNvPr id="0" name=""/>
        <dsp:cNvSpPr/>
      </dsp:nvSpPr>
      <dsp:spPr>
        <a:xfrm>
          <a:off x="2744049" y="1286210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Liftoff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744049" y="1286210"/>
        <a:ext cx="1024708" cy="614824"/>
      </dsp:txXfrm>
    </dsp:sp>
    <dsp:sp modelId="{90E63A88-E0B7-432F-8049-128114F5B033}">
      <dsp:nvSpPr>
        <dsp:cNvPr id="0" name=""/>
        <dsp:cNvSpPr/>
      </dsp:nvSpPr>
      <dsp:spPr>
        <a:xfrm>
          <a:off x="516867" y="1899235"/>
          <a:ext cx="4109304" cy="314459"/>
        </a:xfrm>
        <a:custGeom>
          <a:avLst/>
          <a:gdLst/>
          <a:ahLst/>
          <a:cxnLst/>
          <a:rect l="0" t="0" r="0" b="0"/>
          <a:pathLst>
            <a:path>
              <a:moveTo>
                <a:pt x="4109304" y="0"/>
              </a:moveTo>
              <a:lnTo>
                <a:pt x="4109304" y="174329"/>
              </a:lnTo>
              <a:lnTo>
                <a:pt x="0" y="174329"/>
              </a:lnTo>
              <a:lnTo>
                <a:pt x="0" y="3144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8425" y="2054738"/>
        <a:ext cx="206188" cy="3453"/>
      </dsp:txXfrm>
    </dsp:sp>
    <dsp:sp modelId="{1E42859D-6B95-49D7-9403-3B7517645F06}">
      <dsp:nvSpPr>
        <dsp:cNvPr id="0" name=""/>
        <dsp:cNvSpPr/>
      </dsp:nvSpPr>
      <dsp:spPr>
        <a:xfrm>
          <a:off x="4113817" y="1286210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Litho</a:t>
          </a:r>
          <a:r>
            <a:rPr lang="en-US" sz="1400" kern="1200" dirty="0">
              <a:solidFill>
                <a:schemeClr val="tx1"/>
              </a:solidFill>
            </a:rPr>
            <a:t> (S/D patterning)</a:t>
          </a:r>
        </a:p>
      </dsp:txBody>
      <dsp:txXfrm>
        <a:off x="4113817" y="1286210"/>
        <a:ext cx="1024708" cy="614824"/>
      </dsp:txXfrm>
    </dsp:sp>
    <dsp:sp modelId="{0351E0D2-8B3D-4384-9C9A-823A213D3EBA}">
      <dsp:nvSpPr>
        <dsp:cNvPr id="0" name=""/>
        <dsp:cNvSpPr/>
      </dsp:nvSpPr>
      <dsp:spPr>
        <a:xfrm>
          <a:off x="1027421" y="2507787"/>
          <a:ext cx="314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45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76024" y="2551780"/>
        <a:ext cx="17252" cy="3453"/>
      </dsp:txXfrm>
    </dsp:sp>
    <dsp:sp modelId="{BE0C8F9D-08B8-4A1C-A187-25B0B1E6412E}">
      <dsp:nvSpPr>
        <dsp:cNvPr id="0" name=""/>
        <dsp:cNvSpPr/>
      </dsp:nvSpPr>
      <dsp:spPr>
        <a:xfrm>
          <a:off x="4513" y="2246095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S/D Electrode (AJA)</a:t>
          </a:r>
        </a:p>
      </dsp:txBody>
      <dsp:txXfrm>
        <a:off x="4513" y="2246095"/>
        <a:ext cx="1024708" cy="614824"/>
      </dsp:txXfrm>
    </dsp:sp>
    <dsp:sp modelId="{DCAF0546-37F2-41A9-958E-1CCCE1A05F16}">
      <dsp:nvSpPr>
        <dsp:cNvPr id="0" name=""/>
        <dsp:cNvSpPr/>
      </dsp:nvSpPr>
      <dsp:spPr>
        <a:xfrm>
          <a:off x="2397189" y="2507787"/>
          <a:ext cx="314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45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793" y="2551780"/>
        <a:ext cx="17252" cy="3453"/>
      </dsp:txXfrm>
    </dsp:sp>
    <dsp:sp modelId="{4FE4ABEE-247B-4F34-9A77-21C79E4308BB}">
      <dsp:nvSpPr>
        <dsp:cNvPr id="0" name=""/>
        <dsp:cNvSpPr/>
      </dsp:nvSpPr>
      <dsp:spPr>
        <a:xfrm>
          <a:off x="1374281" y="2246095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Liftoff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374281" y="2246095"/>
        <a:ext cx="1024708" cy="614824"/>
      </dsp:txXfrm>
    </dsp:sp>
    <dsp:sp modelId="{FFB3D1D5-88EB-432D-96D0-14EAE180B9A7}">
      <dsp:nvSpPr>
        <dsp:cNvPr id="0" name=""/>
        <dsp:cNvSpPr/>
      </dsp:nvSpPr>
      <dsp:spPr>
        <a:xfrm>
          <a:off x="3766957" y="2507787"/>
          <a:ext cx="314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45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5561" y="2551780"/>
        <a:ext cx="17252" cy="3453"/>
      </dsp:txXfrm>
    </dsp:sp>
    <dsp:sp modelId="{9A8982AC-62E7-4C8C-B219-9AD2F4C649A4}">
      <dsp:nvSpPr>
        <dsp:cNvPr id="0" name=""/>
        <dsp:cNvSpPr/>
      </dsp:nvSpPr>
      <dsp:spPr>
        <a:xfrm>
          <a:off x="2744049" y="2246095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Litho</a:t>
          </a:r>
          <a:r>
            <a:rPr lang="en-US" sz="1400" kern="1200" dirty="0">
              <a:solidFill>
                <a:schemeClr val="tx1"/>
              </a:solidFill>
            </a:rPr>
            <a:t> (Channel Patterning)</a:t>
          </a:r>
        </a:p>
      </dsp:txBody>
      <dsp:txXfrm>
        <a:off x="2744049" y="2246095"/>
        <a:ext cx="1024708" cy="614824"/>
      </dsp:txXfrm>
    </dsp:sp>
    <dsp:sp modelId="{684F8647-E718-493D-92CB-1FD95DBA2FB8}">
      <dsp:nvSpPr>
        <dsp:cNvPr id="0" name=""/>
        <dsp:cNvSpPr/>
      </dsp:nvSpPr>
      <dsp:spPr>
        <a:xfrm>
          <a:off x="4113817" y="2246095"/>
          <a:ext cx="1024708" cy="61482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14" tIns="77166" rIns="73514" bIns="771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O</a:t>
          </a:r>
          <a:r>
            <a:rPr lang="en-US" sz="1400" kern="1200" baseline="-25000" dirty="0">
              <a:solidFill>
                <a:schemeClr val="tx1"/>
              </a:solidFill>
            </a:rPr>
            <a:t>2</a:t>
          </a:r>
          <a:r>
            <a:rPr lang="en-US" sz="1400" kern="1200" dirty="0">
              <a:solidFill>
                <a:schemeClr val="tx1"/>
              </a:solidFill>
            </a:rPr>
            <a:t> Plasma etch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13817" y="2246095"/>
        <a:ext cx="1024708" cy="614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03BBE9C6-31B4-493E-AC95-ABD4EC57E5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68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39174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78348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17523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56697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1958723" algn="l" defTabSz="78348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0468" algn="l" defTabSz="78348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2213" algn="l" defTabSz="78348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3958" algn="l" defTabSz="78348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34C5A5-E78C-4C36-A7E0-6E159BD137B7}" type="slidenum">
              <a:rPr lang="en-US" sz="1200"/>
              <a:pPr/>
              <a:t>1</a:t>
            </a:fld>
            <a:endParaRPr lang="en-US" sz="1200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F3E73E-6FD5-4DAF-9BFB-1F5027FA50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7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F94AB-78A9-46BB-A4AF-0CDB2C3604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868E2-E5BF-44CB-BF19-2BF0E275EE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93DB7-D3F6-4C0F-B1E9-358E5C169E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4314B-38B4-4F15-983B-71A41F11D1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6BFE2-9180-4A5D-B6F6-FC27B39F55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9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CDF34-60FF-446B-9928-E943784EC0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546B3-A030-4D44-ADB3-75A7807154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8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910CF-9D35-408E-AD24-B0B4701D2D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2D89B-B366-4439-BD2B-A1A6DDC70E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5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6F48-4476-4E89-88E3-58D23C30B7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5320FC-40B9-49E1-A7FF-E2CA9DF659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Data" Target="../diagrams/data1.xml"/><Relationship Id="rId18" Type="http://schemas.openxmlformats.org/officeDocument/2006/relationships/chart" Target="../charts/chart3.xml"/><Relationship Id="rId3" Type="http://schemas.openxmlformats.org/officeDocument/2006/relationships/image" Target="../media/image1.png"/><Relationship Id="rId21" Type="http://schemas.openxmlformats.org/officeDocument/2006/relationships/chart" Target="../charts/chart6.xml"/><Relationship Id="rId7" Type="http://schemas.openxmlformats.org/officeDocument/2006/relationships/image" Target="../media/image5.png"/><Relationship Id="rId12" Type="http://schemas.openxmlformats.org/officeDocument/2006/relationships/chart" Target="../charts/chart2.xml"/><Relationship Id="rId1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.xml"/><Relationship Id="rId20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hart" Target="../charts/chart1.xml"/><Relationship Id="rId5" Type="http://schemas.openxmlformats.org/officeDocument/2006/relationships/image" Target="../media/image3.tif"/><Relationship Id="rId15" Type="http://schemas.openxmlformats.org/officeDocument/2006/relationships/diagramQuickStyle" Target="../diagrams/quickStyle1.xml"/><Relationship Id="rId23" Type="http://schemas.openxmlformats.org/officeDocument/2006/relationships/chart" Target="../charts/chart7.xml"/><Relationship Id="rId10" Type="http://schemas.openxmlformats.org/officeDocument/2006/relationships/image" Target="../media/image8.png"/><Relationship Id="rId19" Type="http://schemas.openxmlformats.org/officeDocument/2006/relationships/chart" Target="../charts/chart4.xml"/><Relationship Id="rId4" Type="http://schemas.openxmlformats.org/officeDocument/2006/relationships/image" Target="../media/image2.tif"/><Relationship Id="rId9" Type="http://schemas.openxmlformats.org/officeDocument/2006/relationships/image" Target="../media/image7.png"/><Relationship Id="rId14" Type="http://schemas.openxmlformats.org/officeDocument/2006/relationships/diagramLayout" Target="../diagrams/layout1.xml"/><Relationship Id="rId2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AutoShape 38">
            <a:extLst>
              <a:ext uri="{FF2B5EF4-FFF2-40B4-BE49-F238E27FC236}">
                <a16:creationId xmlns:a16="http://schemas.microsoft.com/office/drawing/2014/main" id="{69AB5EB4-138E-4097-B610-8276BBBE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0956" y="20334064"/>
            <a:ext cx="9938255" cy="1504965"/>
          </a:xfrm>
          <a:prstGeom prst="roundRect">
            <a:avLst>
              <a:gd name="adj" fmla="val 3144"/>
            </a:avLst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none" lIns="73152" tIns="36576" rIns="73152" bIns="36576" anchor="ctr"/>
          <a:lstStyle/>
          <a:p>
            <a:endParaRPr lang="en-US" sz="4000" b="1" dirty="0">
              <a:latin typeface="Palatino Linotype"/>
              <a:cs typeface="Palatino Linotype"/>
            </a:endParaRPr>
          </a:p>
        </p:txBody>
      </p:sp>
      <p:sp>
        <p:nvSpPr>
          <p:cNvPr id="273" name="AutoShape 38">
            <a:extLst>
              <a:ext uri="{FF2B5EF4-FFF2-40B4-BE49-F238E27FC236}">
                <a16:creationId xmlns:a16="http://schemas.microsoft.com/office/drawing/2014/main" id="{7A3E05B2-BCCE-4D61-B74B-1BD045A2E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196" y="2724475"/>
            <a:ext cx="9938255" cy="4596445"/>
          </a:xfrm>
          <a:prstGeom prst="roundRect">
            <a:avLst>
              <a:gd name="adj" fmla="val 3144"/>
            </a:avLst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none" lIns="73152" tIns="36576" rIns="73152" bIns="36576" anchor="ctr"/>
          <a:lstStyle/>
          <a:p>
            <a:endParaRPr lang="en-US" sz="4000" b="1" dirty="0">
              <a:latin typeface="Palatino Linotype"/>
              <a:cs typeface="Palatino Linotype"/>
            </a:endParaRPr>
          </a:p>
        </p:txBody>
      </p:sp>
      <p:sp>
        <p:nvSpPr>
          <p:cNvPr id="2086" name="AutoShape 38"/>
          <p:cNvSpPr>
            <a:spLocks noChangeArrowheads="1"/>
          </p:cNvSpPr>
          <p:nvPr/>
        </p:nvSpPr>
        <p:spPr bwMode="auto">
          <a:xfrm>
            <a:off x="210754" y="2651866"/>
            <a:ext cx="10572194" cy="7408935"/>
          </a:xfrm>
          <a:prstGeom prst="roundRect">
            <a:avLst>
              <a:gd name="adj" fmla="val 3144"/>
            </a:avLst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none" lIns="73152" tIns="36576" rIns="73152" bIns="36576" anchor="ctr"/>
          <a:lstStyle/>
          <a:p>
            <a:endParaRPr lang="en-US" sz="4000" b="1" dirty="0">
              <a:latin typeface="Palatino Linotype"/>
              <a:cs typeface="Palatino Linotype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264310-31DD-45CA-A906-BEBECF3CA377}"/>
              </a:ext>
            </a:extLst>
          </p:cNvPr>
          <p:cNvGrpSpPr/>
          <p:nvPr/>
        </p:nvGrpSpPr>
        <p:grpSpPr>
          <a:xfrm>
            <a:off x="0" y="9078"/>
            <a:ext cx="32918400" cy="2408788"/>
            <a:chOff x="0" y="-37954"/>
            <a:chExt cx="43891200" cy="46663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982992F-6BB6-442A-82D5-405CA6CAE619}"/>
                </a:ext>
              </a:extLst>
            </p:cNvPr>
            <p:cNvSpPr/>
            <p:nvPr/>
          </p:nvSpPr>
          <p:spPr>
            <a:xfrm>
              <a:off x="0" y="-35054"/>
              <a:ext cx="43891200" cy="466344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/>
            </a:p>
          </p:txBody>
        </p:sp>
        <p:sp>
          <p:nvSpPr>
            <p:cNvPr id="72" name="Text Box 55">
              <a:extLst>
                <a:ext uri="{FF2B5EF4-FFF2-40B4-BE49-F238E27FC236}">
                  <a16:creationId xmlns:a16="http://schemas.microsoft.com/office/drawing/2014/main" id="{088B5932-A562-4332-B0EC-78C73309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5280" y="-37954"/>
              <a:ext cx="27980640" cy="1932157"/>
            </a:xfrm>
            <a:prstGeom prst="rect">
              <a:avLst/>
            </a:prstGeom>
            <a:noFill/>
            <a:ln w="79375" cmpd="sng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square" lIns="73152" tIns="36576" rIns="73152" bIns="36576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75000"/>
                <a:buFont typeface="Monotype Sorts" pitchFamily="8" charset="2"/>
                <a:buNone/>
                <a:defRPr/>
              </a:pPr>
              <a:r>
                <a:rPr lang="en-US" altLang="ja-JP" sz="6668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ENGR 241: ALD Process for Top-Gating 2D Materials</a:t>
              </a:r>
            </a:p>
          </p:txBody>
        </p:sp>
        <p:sp>
          <p:nvSpPr>
            <p:cNvPr id="76" name="Text Box 56">
              <a:extLst>
                <a:ext uri="{FF2B5EF4-FFF2-40B4-BE49-F238E27FC236}">
                  <a16:creationId xmlns:a16="http://schemas.microsoft.com/office/drawing/2014/main" id="{F9C5353F-8FCB-446D-91A0-016F14BF36B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81479" y="1752773"/>
              <a:ext cx="31636811" cy="264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3152" tIns="36576" rIns="73152" bIns="36576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Akash Levy, Jung-Soo Ko 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Mentors: J Provine, Michelle Rincon, Vijay Narasimhan</a:t>
              </a:r>
              <a:endParaRPr lang="en-US" sz="3200" b="1" baseline="30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Stanford Nanofabrication Facility, Stanford University, Stanford, CA</a:t>
              </a: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AE79F2C-2381-4385-8E72-D856195FC8F0}"/>
              </a:ext>
            </a:extLst>
          </p:cNvPr>
          <p:cNvSpPr/>
          <p:nvPr/>
        </p:nvSpPr>
        <p:spPr>
          <a:xfrm>
            <a:off x="0" y="-24000"/>
            <a:ext cx="3108960" cy="244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/>
          </a:p>
        </p:txBody>
      </p:sp>
      <p:sp>
        <p:nvSpPr>
          <p:cNvPr id="85" name="AutoShape 38">
            <a:extLst>
              <a:ext uri="{FF2B5EF4-FFF2-40B4-BE49-F238E27FC236}">
                <a16:creationId xmlns:a16="http://schemas.microsoft.com/office/drawing/2014/main" id="{D4D8FFB8-275F-46D9-A418-82613201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138" y="2622875"/>
            <a:ext cx="11760955" cy="9227116"/>
          </a:xfrm>
          <a:prstGeom prst="roundRect">
            <a:avLst>
              <a:gd name="adj" fmla="val 3144"/>
            </a:avLst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none" lIns="73152" tIns="36576" rIns="73152" bIns="36576" anchor="ctr"/>
          <a:lstStyle/>
          <a:p>
            <a:r>
              <a:rPr lang="en-US" sz="4000" b="1">
                <a:latin typeface="Palatino Linotype"/>
                <a:cs typeface="Palatino Linotype"/>
              </a:rPr>
              <a:t>AFM HERE</a:t>
            </a:r>
            <a:endParaRPr lang="en-US" sz="4000" b="1" dirty="0">
              <a:latin typeface="Palatino Linotype"/>
              <a:cs typeface="Palatino Linotype"/>
            </a:endParaRPr>
          </a:p>
        </p:txBody>
      </p:sp>
      <p:sp>
        <p:nvSpPr>
          <p:cNvPr id="86" name="AutoShape 38">
            <a:extLst>
              <a:ext uri="{FF2B5EF4-FFF2-40B4-BE49-F238E27FC236}">
                <a16:creationId xmlns:a16="http://schemas.microsoft.com/office/drawing/2014/main" id="{BBE8460B-CA47-45A0-864C-B1F51F396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0" y="10240104"/>
            <a:ext cx="10614195" cy="11615538"/>
          </a:xfrm>
          <a:prstGeom prst="roundRect">
            <a:avLst>
              <a:gd name="adj" fmla="val 3144"/>
            </a:avLst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none" lIns="73152" tIns="36576" rIns="73152" bIns="36576" anchor="ctr"/>
          <a:lstStyle/>
          <a:p>
            <a:endParaRPr lang="en-US" sz="4000" b="1" dirty="0">
              <a:latin typeface="Palatino Linotype"/>
              <a:cs typeface="Palatino Linotype"/>
            </a:endParaRPr>
          </a:p>
        </p:txBody>
      </p:sp>
      <p:sp>
        <p:nvSpPr>
          <p:cNvPr id="87" name="Text Box 40">
            <a:extLst>
              <a:ext uri="{FF2B5EF4-FFF2-40B4-BE49-F238E27FC236}">
                <a16:creationId xmlns:a16="http://schemas.microsoft.com/office/drawing/2014/main" id="{A8DCBB68-8BA7-4AF8-B27A-0DC603531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40" y="2859300"/>
            <a:ext cx="10389522" cy="27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152" tIns="36576" rIns="73152" bIns="36576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800" b="1" dirty="0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Introduction</a:t>
            </a:r>
          </a:p>
          <a:p>
            <a:pPr algn="just"/>
            <a:endParaRPr lang="en-US" sz="700" b="1" dirty="0">
              <a:latin typeface="+mn-lt"/>
              <a:cs typeface="Palatino Linotype"/>
            </a:endParaRP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altLang="ja-JP" sz="2933" dirty="0">
                <a:latin typeface="+mn-lt"/>
                <a:cs typeface="Arial" panose="020B0604020202020204" pitchFamily="34" charset="0"/>
              </a:rPr>
              <a:t>2D materials </a:t>
            </a:r>
            <a:r>
              <a:rPr lang="en-US" altLang="ja-JP" sz="2933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ja-JP" sz="2933" dirty="0">
                <a:latin typeface="+mn-lt"/>
                <a:cs typeface="Arial" panose="020B0604020202020204" pitchFamily="34" charset="0"/>
              </a:rPr>
              <a:t> high mobility and little SCE when scaled (no dangling bonds at the surface)</a:t>
            </a: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2D TMDs</a:t>
            </a:r>
            <a:r>
              <a:rPr lang="en-US" sz="2933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 S</a:t>
            </a:r>
            <a:r>
              <a:rPr lang="en-US" sz="2933" dirty="0">
                <a:latin typeface="+mn-lt"/>
                <a:cs typeface="Arial" panose="020B0604020202020204" pitchFamily="34" charset="0"/>
              </a:rPr>
              <a:t>calability, low off-state energy consumption, flexibility, large bandgap</a:t>
            </a:r>
          </a:p>
        </p:txBody>
      </p:sp>
      <p:sp>
        <p:nvSpPr>
          <p:cNvPr id="88" name="Text Box 40">
            <a:extLst>
              <a:ext uri="{FF2B5EF4-FFF2-40B4-BE49-F238E27FC236}">
                <a16:creationId xmlns:a16="http://schemas.microsoft.com/office/drawing/2014/main" id="{7319E1EC-A8F1-493D-ACE2-E711E17A4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87" y="10240104"/>
            <a:ext cx="10728960" cy="276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152" tIns="36576" rIns="73152" bIns="36576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800" b="1" dirty="0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Challenges &amp; Proposal</a:t>
            </a:r>
          </a:p>
          <a:p>
            <a:pPr algn="just"/>
            <a:endParaRPr lang="en-US" sz="700" b="1" dirty="0">
              <a:latin typeface="+mn-lt"/>
              <a:cs typeface="Palatino Linotype"/>
            </a:endParaRP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altLang="ja-JP" sz="2933" dirty="0">
                <a:latin typeface="+mn-lt"/>
                <a:cs typeface="Arial" panose="020B0604020202020204" pitchFamily="34" charset="0"/>
              </a:rPr>
              <a:t>High-k needs to be stacked for CMOS compatibility </a:t>
            </a:r>
          </a:p>
          <a:p>
            <a:pPr algn="just">
              <a:spcAft>
                <a:spcPts val="80"/>
              </a:spcAft>
            </a:pPr>
            <a:r>
              <a:rPr lang="en-US" altLang="ja-JP" sz="2933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	 Use atomic layer deposition (ALD)</a:t>
            </a:r>
            <a:endParaRPr lang="en-US" altLang="ja-JP" sz="2933" dirty="0">
              <a:latin typeface="+mn-lt"/>
              <a:cs typeface="Arial" panose="020B0604020202020204" pitchFamily="34" charset="0"/>
            </a:endParaRP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ALD on 2D materials is difficult due to lack of dangling bonds</a:t>
            </a: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Surface treatment is necessary for low EOT devices</a:t>
            </a:r>
          </a:p>
        </p:txBody>
      </p:sp>
      <p:pic>
        <p:nvPicPr>
          <p:cNvPr id="92" name="그림 5">
            <a:extLst>
              <a:ext uri="{FF2B5EF4-FFF2-40B4-BE49-F238E27FC236}">
                <a16:creationId xmlns:a16="http://schemas.microsoft.com/office/drawing/2014/main" id="{230A019B-69A9-497E-BE96-0B00AACA0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48" y="13001011"/>
            <a:ext cx="4848523" cy="2388783"/>
          </a:xfrm>
          <a:prstGeom prst="rect">
            <a:avLst/>
          </a:prstGeom>
        </p:spPr>
      </p:pic>
      <p:pic>
        <p:nvPicPr>
          <p:cNvPr id="97" name="Picture 96" descr="A picture containing rain&#10;&#10;Description automatically generated">
            <a:extLst>
              <a:ext uri="{FF2B5EF4-FFF2-40B4-BE49-F238E27FC236}">
                <a16:creationId xmlns:a16="http://schemas.microsoft.com/office/drawing/2014/main" id="{5023D077-5E5A-41AA-A8EC-32DD92E14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70" y="13020031"/>
            <a:ext cx="2222591" cy="2304897"/>
          </a:xfrm>
          <a:prstGeom prst="rect">
            <a:avLst/>
          </a:prstGeom>
        </p:spPr>
      </p:pic>
      <p:pic>
        <p:nvPicPr>
          <p:cNvPr id="98" name="Picture 97" descr="A close up of a logo&#10;&#10;Description automatically generated">
            <a:extLst>
              <a:ext uri="{FF2B5EF4-FFF2-40B4-BE49-F238E27FC236}">
                <a16:creationId xmlns:a16="http://schemas.microsoft.com/office/drawing/2014/main" id="{F4E98710-EA81-40FF-914C-4FCFC71BD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23" y="13034165"/>
            <a:ext cx="2222591" cy="2304897"/>
          </a:xfrm>
          <a:prstGeom prst="rect">
            <a:avLst/>
          </a:prstGeom>
        </p:spPr>
      </p:pic>
      <p:sp>
        <p:nvSpPr>
          <p:cNvPr id="101" name="Text Box 40">
            <a:extLst>
              <a:ext uri="{FF2B5EF4-FFF2-40B4-BE49-F238E27FC236}">
                <a16:creationId xmlns:a16="http://schemas.microsoft.com/office/drawing/2014/main" id="{3A59F1B3-0C23-4BFA-BB18-9120925B5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0003" y="2660985"/>
            <a:ext cx="10728960" cy="275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152" tIns="36576" rIns="73152" bIns="36576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800" b="1" dirty="0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Surface Characterization</a:t>
            </a:r>
          </a:p>
          <a:p>
            <a:pPr algn="just"/>
            <a:endParaRPr lang="en-US" sz="700" b="1" dirty="0">
              <a:latin typeface="+mn-lt"/>
              <a:cs typeface="Palatino Linotype"/>
            </a:endParaRP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altLang="ja-JP" sz="2933" dirty="0">
                <a:latin typeface="+mn-lt"/>
                <a:cs typeface="Arial" panose="020B0604020202020204" pitchFamily="34" charset="0"/>
              </a:rPr>
              <a:t>Seed layer deposition (0.5, 1, 1.5, 2nm) on MoS</a:t>
            </a:r>
            <a:r>
              <a:rPr lang="en-US" altLang="ja-JP" sz="2933" baseline="-25000" dirty="0">
                <a:latin typeface="+mn-lt"/>
                <a:cs typeface="Arial" panose="020B0604020202020204" pitchFamily="34" charset="0"/>
              </a:rPr>
              <a:t>2</a:t>
            </a:r>
            <a:r>
              <a:rPr lang="en-US" altLang="ja-JP" sz="2933" dirty="0">
                <a:latin typeface="+mn-lt"/>
                <a:cs typeface="Arial" panose="020B0604020202020204" pitchFamily="34" charset="0"/>
              </a:rPr>
              <a:t> and ALD total of 5 and 10nm of alumina</a:t>
            </a:r>
          </a:p>
          <a:p>
            <a:pPr marL="822988" lvl="1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altLang="ja-JP" sz="2933" dirty="0">
                <a:latin typeface="+mn-lt"/>
                <a:cs typeface="Arial" panose="020B0604020202020204" pitchFamily="34" charset="0"/>
              </a:rPr>
              <a:t>Ellipsometry for seed layer thickness &amp; AFM for roughness</a:t>
            </a:r>
          </a:p>
          <a:p>
            <a:pPr marL="822988" lvl="1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altLang="ja-JP" sz="2933" dirty="0">
                <a:latin typeface="+mn-lt"/>
                <a:cs typeface="Arial" panose="020B0604020202020204" pitchFamily="34" charset="0"/>
              </a:rPr>
              <a:t>Define # of ALD cycles based on oxidized alumina thickness</a:t>
            </a:r>
          </a:p>
        </p:txBody>
      </p:sp>
      <p:sp>
        <p:nvSpPr>
          <p:cNvPr id="107" name="AutoShape 38">
            <a:extLst>
              <a:ext uri="{FF2B5EF4-FFF2-40B4-BE49-F238E27FC236}">
                <a16:creationId xmlns:a16="http://schemas.microsoft.com/office/drawing/2014/main" id="{C70C632E-E7D9-4321-80AB-1E18FDE45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6926" y="12048263"/>
            <a:ext cx="11760954" cy="9762532"/>
          </a:xfrm>
          <a:prstGeom prst="roundRect">
            <a:avLst>
              <a:gd name="adj" fmla="val 3144"/>
            </a:avLst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none" lIns="73152" tIns="36576" rIns="73152" bIns="36576" anchor="ctr"/>
          <a:lstStyle/>
          <a:p>
            <a:endParaRPr lang="en-US" sz="4000" b="1" dirty="0">
              <a:latin typeface="Palatino Linotype"/>
              <a:cs typeface="Palatino Linotype"/>
            </a:endParaRPr>
          </a:p>
        </p:txBody>
      </p:sp>
      <p:sp>
        <p:nvSpPr>
          <p:cNvPr id="108" name="Text Box 40">
            <a:extLst>
              <a:ext uri="{FF2B5EF4-FFF2-40B4-BE49-F238E27FC236}">
                <a16:creationId xmlns:a16="http://schemas.microsoft.com/office/drawing/2014/main" id="{4B8BD9F9-CC3E-4E1D-A01C-31F736D9F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5502" y="12337895"/>
            <a:ext cx="11801856" cy="92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152" tIns="36576" rIns="73152" bIns="36576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800" b="1" dirty="0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Electrical Characterization</a:t>
            </a:r>
          </a:p>
          <a:p>
            <a:pPr algn="just"/>
            <a:endParaRPr lang="en-US" sz="700" b="1" dirty="0">
              <a:latin typeface="+mn-lt"/>
              <a:cs typeface="Palatino Linotype"/>
            </a:endParaRPr>
          </a:p>
        </p:txBody>
      </p:sp>
      <p:sp>
        <p:nvSpPr>
          <p:cNvPr id="117" name="Text Box 40">
            <a:extLst>
              <a:ext uri="{FF2B5EF4-FFF2-40B4-BE49-F238E27FC236}">
                <a16:creationId xmlns:a16="http://schemas.microsoft.com/office/drawing/2014/main" id="{78FA7C73-CE72-4927-BC3B-3F3C7C2EB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1941" y="2686384"/>
            <a:ext cx="9804749" cy="505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152" tIns="36576" rIns="73152" bIns="36576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800" b="1" dirty="0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Conclusion</a:t>
            </a:r>
          </a:p>
          <a:p>
            <a:pPr algn="just"/>
            <a:endParaRPr lang="en-US" sz="700" b="1" dirty="0">
              <a:latin typeface="+mn-lt"/>
              <a:cs typeface="Palatino Linotype"/>
            </a:endParaRP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Seed layer deposition helps nucleation for ALD</a:t>
            </a:r>
          </a:p>
          <a:p>
            <a:pPr marL="822988" lvl="1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Thicker seed layer smoothens the surface </a:t>
            </a:r>
            <a:r>
              <a:rPr lang="en-US" sz="2933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 conformal coverage</a:t>
            </a:r>
            <a:endParaRPr lang="en-US" sz="2933" dirty="0">
              <a:latin typeface="+mn-lt"/>
              <a:cs typeface="Arial" panose="020B0604020202020204" pitchFamily="34" charset="0"/>
            </a:endParaRP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Seed layer seems to increase dielectric constant and decrease breakdown voltage (based on MIM structures)</a:t>
            </a: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Need more data to fully verify: will also test with hafnia</a:t>
            </a: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Mark location on chip first to measure on same flake</a:t>
            </a:r>
          </a:p>
          <a:p>
            <a:pPr marL="822988" lvl="1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More accurate but possible PR residues</a:t>
            </a: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endParaRPr lang="en-US" sz="2933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8DE07-72E8-4D29-AD18-C4C047331ED4}"/>
              </a:ext>
            </a:extLst>
          </p:cNvPr>
          <p:cNvGrpSpPr/>
          <p:nvPr/>
        </p:nvGrpSpPr>
        <p:grpSpPr>
          <a:xfrm>
            <a:off x="998365" y="6185996"/>
            <a:ext cx="4073644" cy="3330967"/>
            <a:chOff x="394845" y="9506726"/>
            <a:chExt cx="8133028" cy="4996451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EE47C262-D971-4133-9B72-BEA28C6DB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1216" t="42209"/>
            <a:stretch/>
          </p:blipFill>
          <p:spPr>
            <a:xfrm>
              <a:off x="394845" y="9506726"/>
              <a:ext cx="8133028" cy="499645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6AC137-4CED-429A-BEA9-772549072A84}"/>
                </a:ext>
              </a:extLst>
            </p:cNvPr>
            <p:cNvSpPr/>
            <p:nvPr/>
          </p:nvSpPr>
          <p:spPr>
            <a:xfrm>
              <a:off x="394845" y="9588655"/>
              <a:ext cx="786255" cy="545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AF048-F982-4540-94D8-16558728CCE0}"/>
              </a:ext>
            </a:extLst>
          </p:cNvPr>
          <p:cNvSpPr/>
          <p:nvPr/>
        </p:nvSpPr>
        <p:spPr>
          <a:xfrm>
            <a:off x="443980" y="5817263"/>
            <a:ext cx="558455" cy="33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(a)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5330F0C-AC8D-4D65-8C37-FFD8BABAC3CF}"/>
              </a:ext>
            </a:extLst>
          </p:cNvPr>
          <p:cNvSpPr/>
          <p:nvPr/>
        </p:nvSpPr>
        <p:spPr>
          <a:xfrm>
            <a:off x="5950864" y="5817266"/>
            <a:ext cx="558455" cy="33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(b)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BC2105-4577-4B33-B3E0-42AF9363ABC5}"/>
              </a:ext>
            </a:extLst>
          </p:cNvPr>
          <p:cNvSpPr/>
          <p:nvPr/>
        </p:nvSpPr>
        <p:spPr>
          <a:xfrm>
            <a:off x="1640798" y="9474032"/>
            <a:ext cx="7357382" cy="591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(a) Bandgap (b) mobility trend of 2D TMDs [1, 2]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94D60B6-0C80-4466-AC09-2D3C41E72293}"/>
              </a:ext>
            </a:extLst>
          </p:cNvPr>
          <p:cNvSpPr/>
          <p:nvPr/>
        </p:nvSpPr>
        <p:spPr>
          <a:xfrm>
            <a:off x="586167" y="13084062"/>
            <a:ext cx="558455" cy="33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(a)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33A8B35-CB16-468C-B699-E6423F047B68}"/>
              </a:ext>
            </a:extLst>
          </p:cNvPr>
          <p:cNvSpPr/>
          <p:nvPr/>
        </p:nvSpPr>
        <p:spPr>
          <a:xfrm>
            <a:off x="5356261" y="13012021"/>
            <a:ext cx="558455" cy="33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(b)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8D42C7-BB79-4224-B45D-7E5D1595F71F}"/>
              </a:ext>
            </a:extLst>
          </p:cNvPr>
          <p:cNvSpPr/>
          <p:nvPr/>
        </p:nvSpPr>
        <p:spPr>
          <a:xfrm>
            <a:off x="7701832" y="15183007"/>
            <a:ext cx="305477" cy="84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DF5BC3C-8556-4745-85C6-FF6721A1FB82}"/>
              </a:ext>
            </a:extLst>
          </p:cNvPr>
          <p:cNvSpPr/>
          <p:nvPr/>
        </p:nvSpPr>
        <p:spPr>
          <a:xfrm>
            <a:off x="7534454" y="15295771"/>
            <a:ext cx="675730" cy="216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schemeClr val="tx1"/>
                </a:solidFill>
              </a:rPr>
              <a:t>100nm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D6FA0CB3-5932-45A4-9879-1E0E03BF4B90}"/>
              </a:ext>
            </a:extLst>
          </p:cNvPr>
          <p:cNvSpPr/>
          <p:nvPr/>
        </p:nvSpPr>
        <p:spPr>
          <a:xfrm>
            <a:off x="676824" y="20884728"/>
            <a:ext cx="9792675" cy="591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 (a) Non-uniform ALD on 2D materials [3], (b) AFM after ALD w/o seed layer (5nm left, 10nm right) on MoS</a:t>
            </a:r>
            <a:r>
              <a:rPr lang="en-US" sz="2133" baseline="-25000" dirty="0">
                <a:solidFill>
                  <a:schemeClr val="tx1"/>
                </a:solidFill>
              </a:rPr>
              <a:t>2</a:t>
            </a:r>
            <a:r>
              <a:rPr lang="en-US" sz="2133" dirty="0">
                <a:solidFill>
                  <a:schemeClr val="tx1"/>
                </a:solidFill>
              </a:rPr>
              <a:t> , (c) Proposed seed layer deposition process</a:t>
            </a:r>
          </a:p>
        </p:txBody>
      </p:sp>
      <p:sp>
        <p:nvSpPr>
          <p:cNvPr id="234" name="Text Box 40">
            <a:extLst>
              <a:ext uri="{FF2B5EF4-FFF2-40B4-BE49-F238E27FC236}">
                <a16:creationId xmlns:a16="http://schemas.microsoft.com/office/drawing/2014/main" id="{725B3D61-672A-4C47-B484-7FA3EDAF9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1035" y="20366185"/>
            <a:ext cx="9663842" cy="150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152" tIns="36576" rIns="73152" bIns="36576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References</a:t>
            </a:r>
          </a:p>
          <a:p>
            <a:pPr algn="just"/>
            <a:endParaRPr lang="en-US" sz="333" b="1" dirty="0">
              <a:latin typeface="+mn-lt"/>
              <a:cs typeface="Palatino Linotype"/>
            </a:endParaRPr>
          </a:p>
          <a:p>
            <a:pPr algn="just">
              <a:spcAft>
                <a:spcPts val="80"/>
              </a:spcAft>
            </a:pPr>
            <a:r>
              <a:rPr lang="en-US" altLang="ja-JP" sz="1800" dirty="0">
                <a:latin typeface="+mn-lt"/>
                <a:cs typeface="Arial" panose="020B0604020202020204" pitchFamily="34" charset="0"/>
              </a:rPr>
              <a:t>[1] </a:t>
            </a:r>
            <a:r>
              <a:rPr lang="en-US" altLang="ja-JP" sz="1800" dirty="0" err="1">
                <a:latin typeface="+mn-lt"/>
                <a:cs typeface="Arial" panose="020B0604020202020204" pitchFamily="34" charset="0"/>
              </a:rPr>
              <a:t>Duan</a:t>
            </a:r>
            <a:r>
              <a:rPr lang="en-US" altLang="ja-JP" sz="1800" dirty="0">
                <a:latin typeface="+mn-lt"/>
                <a:cs typeface="Arial" panose="020B0604020202020204" pitchFamily="34" charset="0"/>
              </a:rPr>
              <a:t> et al. </a:t>
            </a:r>
            <a:r>
              <a:rPr lang="en-US" sz="1800" dirty="0">
                <a:latin typeface="+mn-lt"/>
              </a:rPr>
              <a:t>Chem. Soc. Rev., 2015, 44, 8859</a:t>
            </a:r>
            <a:endParaRPr lang="en-US" altLang="ja-JP" sz="1800" dirty="0">
              <a:latin typeface="+mn-lt"/>
              <a:cs typeface="Arial" panose="020B0604020202020204" pitchFamily="34" charset="0"/>
            </a:endParaRPr>
          </a:p>
          <a:p>
            <a:pPr algn="just">
              <a:spcAft>
                <a:spcPts val="80"/>
              </a:spcAft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[2] C. English, PhD Thesis, Stanford, Dec 2017</a:t>
            </a:r>
            <a:endParaRPr lang="en-US" sz="1800" u="sng" dirty="0">
              <a:latin typeface="+mn-lt"/>
              <a:cs typeface="Arial" panose="020B0604020202020204" pitchFamily="34" charset="0"/>
            </a:endParaRPr>
          </a:p>
          <a:p>
            <a:pPr algn="just">
              <a:spcAft>
                <a:spcPts val="80"/>
              </a:spcAft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[3] Park et al. </a:t>
            </a:r>
            <a:r>
              <a:rPr lang="en-US" sz="1800" dirty="0">
                <a:latin typeface="+mn-lt"/>
              </a:rPr>
              <a:t>RSC Adv., 2017, 7, 884</a:t>
            </a:r>
            <a:endParaRPr lang="en-US" sz="1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B7B176E-99BA-41E6-AF24-6EC264405BB6}"/>
              </a:ext>
            </a:extLst>
          </p:cNvPr>
          <p:cNvSpPr/>
          <p:nvPr/>
        </p:nvSpPr>
        <p:spPr>
          <a:xfrm>
            <a:off x="14670647" y="17816709"/>
            <a:ext cx="315233" cy="27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B9A69F-DF64-435C-808B-8BFD8C8A679B}"/>
              </a:ext>
            </a:extLst>
          </p:cNvPr>
          <p:cNvSpPr/>
          <p:nvPr/>
        </p:nvSpPr>
        <p:spPr>
          <a:xfrm>
            <a:off x="12500574" y="17823059"/>
            <a:ext cx="286576" cy="27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53" name="Picture 252" descr="A close up of a logo&#10;&#10;Description automatically generated">
            <a:extLst>
              <a:ext uri="{FF2B5EF4-FFF2-40B4-BE49-F238E27FC236}">
                <a16:creationId xmlns:a16="http://schemas.microsoft.com/office/drawing/2014/main" id="{F12D4626-A579-40F6-9717-F4066323B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3" y="-211849"/>
            <a:ext cx="2702470" cy="2895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8E144-7F57-4A21-97EF-4960D0D7C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517" y="5778847"/>
            <a:ext cx="3547002" cy="374874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C44F751C-09D5-4D00-A024-A78C81AFA239}"/>
              </a:ext>
            </a:extLst>
          </p:cNvPr>
          <p:cNvSpPr/>
          <p:nvPr/>
        </p:nvSpPr>
        <p:spPr>
          <a:xfrm>
            <a:off x="763251" y="16552234"/>
            <a:ext cx="558455" cy="33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120" name="AutoShape 38">
            <a:extLst>
              <a:ext uri="{FF2B5EF4-FFF2-40B4-BE49-F238E27FC236}">
                <a16:creationId xmlns:a16="http://schemas.microsoft.com/office/drawing/2014/main" id="{1CAAAA87-80A3-4DC8-A1F9-307562AD2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2643" y="11622148"/>
            <a:ext cx="9938255" cy="8514419"/>
          </a:xfrm>
          <a:prstGeom prst="roundRect">
            <a:avLst>
              <a:gd name="adj" fmla="val 3144"/>
            </a:avLst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none" lIns="73152" tIns="36576" rIns="73152" bIns="36576" anchor="ctr"/>
          <a:lstStyle/>
          <a:p>
            <a:endParaRPr lang="en-US" sz="4000" b="1" dirty="0">
              <a:latin typeface="Palatino Linotype"/>
              <a:cs typeface="Palatino Linotype"/>
            </a:endParaRPr>
          </a:p>
        </p:txBody>
      </p:sp>
      <p:sp>
        <p:nvSpPr>
          <p:cNvPr id="123" name="Text Box 40">
            <a:extLst>
              <a:ext uri="{FF2B5EF4-FFF2-40B4-BE49-F238E27FC236}">
                <a16:creationId xmlns:a16="http://schemas.microsoft.com/office/drawing/2014/main" id="{1486834E-819F-40D2-B03C-CC54DAB11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7857" y="11721919"/>
            <a:ext cx="9804749" cy="462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152" tIns="36576" rIns="73152" bIns="36576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800" b="1" dirty="0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Next Quarter Plan/Process</a:t>
            </a:r>
          </a:p>
          <a:p>
            <a:pPr algn="just"/>
            <a:endParaRPr lang="en-US" sz="700" b="1" dirty="0">
              <a:latin typeface="+mn-lt"/>
              <a:cs typeface="Palatino Linotype"/>
            </a:endParaRP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FET device process flow for I-V measurement</a:t>
            </a:r>
          </a:p>
          <a:p>
            <a:pPr marL="1127819" lvl="2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C-V difficult due to ultrathin channel</a:t>
            </a:r>
          </a:p>
          <a:p>
            <a:pPr marL="213419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Different seed layer and ALD oxide combinations</a:t>
            </a:r>
          </a:p>
          <a:p>
            <a:pPr marL="1127819" lvl="2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Al, Hf, </a:t>
            </a:r>
            <a:r>
              <a:rPr lang="en-US" sz="2933" dirty="0" err="1">
                <a:latin typeface="+mn-lt"/>
                <a:cs typeface="Arial" panose="020B0604020202020204" pitchFamily="34" charset="0"/>
              </a:rPr>
              <a:t>Zr</a:t>
            </a:r>
            <a:endParaRPr lang="en-US" sz="2933" dirty="0">
              <a:latin typeface="+mn-lt"/>
              <a:cs typeface="Arial" panose="020B0604020202020204" pitchFamily="34" charset="0"/>
            </a:endParaRPr>
          </a:p>
          <a:p>
            <a:pPr marL="1127819" lvl="2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Various available oxides in Fiji</a:t>
            </a: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PEALD on 2D materials w/, w/o seed layer</a:t>
            </a:r>
          </a:p>
          <a:p>
            <a:pPr marL="1127819" lvl="2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Plasma may damage 2D materials</a:t>
            </a:r>
          </a:p>
          <a:p>
            <a:pPr marL="1127819" lvl="2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Seed layer deposition may protect from plasma damage</a:t>
            </a:r>
          </a:p>
        </p:txBody>
      </p:sp>
      <p:sp>
        <p:nvSpPr>
          <p:cNvPr id="124" name="Text Box 40">
            <a:extLst>
              <a:ext uri="{FF2B5EF4-FFF2-40B4-BE49-F238E27FC236}">
                <a16:creationId xmlns:a16="http://schemas.microsoft.com/office/drawing/2014/main" id="{73D9BE08-3963-4C88-BBC2-85F615D5C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24" y="15249434"/>
            <a:ext cx="10728960" cy="109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152" tIns="36576" rIns="73152" bIns="36576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endParaRPr lang="en-US" sz="700" b="1" dirty="0">
              <a:latin typeface="+mn-lt"/>
              <a:cs typeface="Palatino Linotype"/>
            </a:endParaRP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altLang="ja-JP" sz="2933" dirty="0">
                <a:latin typeface="+mn-lt"/>
                <a:cs typeface="Arial" panose="020B0604020202020204" pitchFamily="34" charset="0"/>
              </a:rPr>
              <a:t>Proposal: Seed Layer Deposition prior to top gating</a:t>
            </a:r>
          </a:p>
          <a:p>
            <a:pPr marL="1127819" lvl="2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altLang="ja-JP" sz="2933" dirty="0">
                <a:latin typeface="+mn-lt"/>
                <a:cs typeface="Arial" panose="020B0604020202020204" pitchFamily="34" charset="0"/>
              </a:rPr>
              <a:t>Seed layer on 2D TMDs helps nucleation for ALD growth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BD21220-38C1-4C27-9A47-0401B39B6F45}"/>
              </a:ext>
            </a:extLst>
          </p:cNvPr>
          <p:cNvGrpSpPr/>
          <p:nvPr/>
        </p:nvGrpSpPr>
        <p:grpSpPr>
          <a:xfrm>
            <a:off x="1410792" y="16403576"/>
            <a:ext cx="7302111" cy="2549391"/>
            <a:chOff x="3232931" y="3248025"/>
            <a:chExt cx="4108865" cy="2205223"/>
          </a:xfrm>
        </p:grpSpPr>
        <p:sp>
          <p:nvSpPr>
            <p:cNvPr id="128" name="Cube 127">
              <a:extLst>
                <a:ext uri="{FF2B5EF4-FFF2-40B4-BE49-F238E27FC236}">
                  <a16:creationId xmlns:a16="http://schemas.microsoft.com/office/drawing/2014/main" id="{57FA0D86-B649-46F7-A275-3C6C96BBA7CE}"/>
                </a:ext>
              </a:extLst>
            </p:cNvPr>
            <p:cNvSpPr/>
            <p:nvPr/>
          </p:nvSpPr>
          <p:spPr>
            <a:xfrm>
              <a:off x="3232933" y="4314825"/>
              <a:ext cx="4108863" cy="1138423"/>
            </a:xfrm>
            <a:prstGeom prst="cube">
              <a:avLst>
                <a:gd name="adj" fmla="val 75106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SiO2</a:t>
              </a:r>
            </a:p>
          </p:txBody>
        </p:sp>
        <p:sp>
          <p:nvSpPr>
            <p:cNvPr id="130" name="Cube 129">
              <a:extLst>
                <a:ext uri="{FF2B5EF4-FFF2-40B4-BE49-F238E27FC236}">
                  <a16:creationId xmlns:a16="http://schemas.microsoft.com/office/drawing/2014/main" id="{EB07B052-73BF-4485-84F3-D9375BD7000F}"/>
                </a:ext>
              </a:extLst>
            </p:cNvPr>
            <p:cNvSpPr/>
            <p:nvPr/>
          </p:nvSpPr>
          <p:spPr>
            <a:xfrm>
              <a:off x="3232932" y="3962400"/>
              <a:ext cx="4108863" cy="1138423"/>
            </a:xfrm>
            <a:prstGeom prst="cube">
              <a:avLst>
                <a:gd name="adj" fmla="val 75106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2D TMD</a:t>
              </a:r>
            </a:p>
          </p:txBody>
        </p:sp>
        <p:sp>
          <p:nvSpPr>
            <p:cNvPr id="131" name="Cube 130">
              <a:extLst>
                <a:ext uri="{FF2B5EF4-FFF2-40B4-BE49-F238E27FC236}">
                  <a16:creationId xmlns:a16="http://schemas.microsoft.com/office/drawing/2014/main" id="{4B139B48-49FB-4CE2-A22D-EFB184CC8138}"/>
                </a:ext>
              </a:extLst>
            </p:cNvPr>
            <p:cNvSpPr/>
            <p:nvPr/>
          </p:nvSpPr>
          <p:spPr>
            <a:xfrm>
              <a:off x="3232932" y="3609975"/>
              <a:ext cx="4108863" cy="1138423"/>
            </a:xfrm>
            <a:prstGeom prst="cube">
              <a:avLst>
                <a:gd name="adj" fmla="val 75106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Evaporated Seed Layer</a:t>
              </a:r>
            </a:p>
          </p:txBody>
        </p:sp>
        <p:sp>
          <p:nvSpPr>
            <p:cNvPr id="132" name="Cube 131">
              <a:extLst>
                <a:ext uri="{FF2B5EF4-FFF2-40B4-BE49-F238E27FC236}">
                  <a16:creationId xmlns:a16="http://schemas.microsoft.com/office/drawing/2014/main" id="{39BFF22D-9E99-4DBA-B501-C2D05DD78397}"/>
                </a:ext>
              </a:extLst>
            </p:cNvPr>
            <p:cNvSpPr/>
            <p:nvPr/>
          </p:nvSpPr>
          <p:spPr>
            <a:xfrm>
              <a:off x="3232931" y="3248025"/>
              <a:ext cx="4108863" cy="1138423"/>
            </a:xfrm>
            <a:prstGeom prst="cube">
              <a:avLst>
                <a:gd name="adj" fmla="val 75106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Gate Oxide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FCB1A01-DA93-4BBD-BE2D-C6C9021F5C9C}"/>
              </a:ext>
            </a:extLst>
          </p:cNvPr>
          <p:cNvGrpSpPr/>
          <p:nvPr/>
        </p:nvGrpSpPr>
        <p:grpSpPr>
          <a:xfrm>
            <a:off x="495749" y="18647628"/>
            <a:ext cx="10158365" cy="1960571"/>
            <a:chOff x="15278858" y="15572896"/>
            <a:chExt cx="13852315" cy="294085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507D599-7D62-465B-ADF6-14E6B694E07C}"/>
                </a:ext>
              </a:extLst>
            </p:cNvPr>
            <p:cNvGrpSpPr/>
            <p:nvPr/>
          </p:nvGrpSpPr>
          <p:grpSpPr>
            <a:xfrm>
              <a:off x="26761232" y="15572896"/>
              <a:ext cx="2369941" cy="2856431"/>
              <a:chOff x="5799326" y="4249137"/>
              <a:chExt cx="2154492" cy="1612381"/>
            </a:xfrm>
          </p:grpSpPr>
          <p:grpSp>
            <p:nvGrpSpPr>
              <p:cNvPr id="155" name="그룹 4">
                <a:extLst>
                  <a:ext uri="{FF2B5EF4-FFF2-40B4-BE49-F238E27FC236}">
                    <a16:creationId xmlns:a16="http://schemas.microsoft.com/office/drawing/2014/main" id="{C4DF0A51-1512-48EC-A1A2-7D029194D189}"/>
                  </a:ext>
                </a:extLst>
              </p:cNvPr>
              <p:cNvGrpSpPr/>
              <p:nvPr/>
            </p:nvGrpSpPr>
            <p:grpSpPr>
              <a:xfrm>
                <a:off x="5799326" y="4806873"/>
                <a:ext cx="2154492" cy="1054645"/>
                <a:chOff x="3695817" y="2780271"/>
                <a:chExt cx="1722268" cy="992661"/>
              </a:xfrm>
            </p:grpSpPr>
            <p:pic>
              <p:nvPicPr>
                <p:cNvPr id="158" name="그림 7">
                  <a:extLst>
                    <a:ext uri="{FF2B5EF4-FFF2-40B4-BE49-F238E27FC236}">
                      <a16:creationId xmlns:a16="http://schemas.microsoft.com/office/drawing/2014/main" id="{70B0EC20-6219-4F15-BDC5-B34A1AEEA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27721" y="2780271"/>
                  <a:ext cx="1414130" cy="256707"/>
                </a:xfrm>
                <a:prstGeom prst="rect">
                  <a:avLst/>
                </a:prstGeom>
              </p:spPr>
            </p:pic>
            <p:sp>
              <p:nvSpPr>
                <p:cNvPr id="159" name="직사각형 8">
                  <a:extLst>
                    <a:ext uri="{FF2B5EF4-FFF2-40B4-BE49-F238E27FC236}">
                      <a16:creationId xmlns:a16="http://schemas.microsoft.com/office/drawing/2014/main" id="{CB44F618-AFCC-4BDA-B998-04444379C410}"/>
                    </a:ext>
                  </a:extLst>
                </p:cNvPr>
                <p:cNvSpPr/>
                <p:nvPr/>
              </p:nvSpPr>
              <p:spPr>
                <a:xfrm>
                  <a:off x="3695817" y="3242643"/>
                  <a:ext cx="1722268" cy="530289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867" dirty="0">
                      <a:solidFill>
                        <a:schemeClr val="tx1"/>
                      </a:solidFill>
                    </a:rPr>
                    <a:t>Si</a:t>
                  </a:r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9">
                  <a:extLst>
                    <a:ext uri="{FF2B5EF4-FFF2-40B4-BE49-F238E27FC236}">
                      <a16:creationId xmlns:a16="http://schemas.microsoft.com/office/drawing/2014/main" id="{C6E0A06C-F191-47E9-851F-8C8F7A71B271}"/>
                    </a:ext>
                  </a:extLst>
                </p:cNvPr>
                <p:cNvSpPr/>
                <p:nvPr/>
              </p:nvSpPr>
              <p:spPr>
                <a:xfrm>
                  <a:off x="3695817" y="3036978"/>
                  <a:ext cx="1722268" cy="2522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867" dirty="0">
                      <a:solidFill>
                        <a:schemeClr val="tx1"/>
                      </a:solidFill>
                    </a:rPr>
                    <a:t>SiO2</a:t>
                  </a:r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6" name="직사각형 5">
                <a:extLst>
                  <a:ext uri="{FF2B5EF4-FFF2-40B4-BE49-F238E27FC236}">
                    <a16:creationId xmlns:a16="http://schemas.microsoft.com/office/drawing/2014/main" id="{7D72D97D-8C33-446E-AE73-C8B12AF02149}"/>
                  </a:ext>
                </a:extLst>
              </p:cNvPr>
              <p:cNvSpPr/>
              <p:nvPr/>
            </p:nvSpPr>
            <p:spPr>
              <a:xfrm>
                <a:off x="5970603" y="4576173"/>
                <a:ext cx="1812175" cy="23393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Oxidized Seed layer</a:t>
                </a:r>
              </a:p>
            </p:txBody>
          </p:sp>
          <p:sp>
            <p:nvSpPr>
              <p:cNvPr id="157" name="직사각형 6">
                <a:extLst>
                  <a:ext uri="{FF2B5EF4-FFF2-40B4-BE49-F238E27FC236}">
                    <a16:creationId xmlns:a16="http://schemas.microsoft.com/office/drawing/2014/main" id="{DEFA0867-958C-4F32-ABC1-BCF879230075}"/>
                  </a:ext>
                </a:extLst>
              </p:cNvPr>
              <p:cNvSpPr/>
              <p:nvPr/>
            </p:nvSpPr>
            <p:spPr>
              <a:xfrm>
                <a:off x="5973215" y="4249137"/>
                <a:ext cx="1812175" cy="34250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Metal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  <a:r>
                  <a:rPr lang="en-US" sz="1867" dirty="0">
                    <a:solidFill>
                      <a:schemeClr val="tx1"/>
                    </a:solidFill>
                  </a:rPr>
                  <a:t>Oxide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F35D0F9-0777-4425-B294-EDB0345E5A06}"/>
                </a:ext>
              </a:extLst>
            </p:cNvPr>
            <p:cNvGrpSpPr/>
            <p:nvPr/>
          </p:nvGrpSpPr>
          <p:grpSpPr>
            <a:xfrm>
              <a:off x="19079096" y="16302366"/>
              <a:ext cx="2369941" cy="2211387"/>
              <a:chOff x="4273454" y="2315921"/>
              <a:chExt cx="2154492" cy="1248270"/>
            </a:xfrm>
          </p:grpSpPr>
          <p:grpSp>
            <p:nvGrpSpPr>
              <p:cNvPr id="150" name="그룹 10">
                <a:extLst>
                  <a:ext uri="{FF2B5EF4-FFF2-40B4-BE49-F238E27FC236}">
                    <a16:creationId xmlns:a16="http://schemas.microsoft.com/office/drawing/2014/main" id="{8E60DD3D-334E-4717-857D-7DD462FDF235}"/>
                  </a:ext>
                </a:extLst>
              </p:cNvPr>
              <p:cNvGrpSpPr/>
              <p:nvPr/>
            </p:nvGrpSpPr>
            <p:grpSpPr>
              <a:xfrm>
                <a:off x="4273454" y="2509546"/>
                <a:ext cx="2154492" cy="1054645"/>
                <a:chOff x="3695817" y="2780271"/>
                <a:chExt cx="1722268" cy="992661"/>
              </a:xfrm>
            </p:grpSpPr>
            <p:pic>
              <p:nvPicPr>
                <p:cNvPr id="152" name="그림 11">
                  <a:extLst>
                    <a:ext uri="{FF2B5EF4-FFF2-40B4-BE49-F238E27FC236}">
                      <a16:creationId xmlns:a16="http://schemas.microsoft.com/office/drawing/2014/main" id="{3731EAF0-FA8B-4A54-948D-3539A1A5C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27721" y="2780271"/>
                  <a:ext cx="1414130" cy="256707"/>
                </a:xfrm>
                <a:prstGeom prst="rect">
                  <a:avLst/>
                </a:prstGeom>
              </p:spPr>
            </p:pic>
            <p:sp>
              <p:nvSpPr>
                <p:cNvPr id="153" name="직사각형 12">
                  <a:extLst>
                    <a:ext uri="{FF2B5EF4-FFF2-40B4-BE49-F238E27FC236}">
                      <a16:creationId xmlns:a16="http://schemas.microsoft.com/office/drawing/2014/main" id="{F9FFA4C1-609D-45FD-9310-2A8F55BC1272}"/>
                    </a:ext>
                  </a:extLst>
                </p:cNvPr>
                <p:cNvSpPr/>
                <p:nvPr/>
              </p:nvSpPr>
              <p:spPr>
                <a:xfrm>
                  <a:off x="3695817" y="3242643"/>
                  <a:ext cx="1722268" cy="530289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867" dirty="0">
                      <a:solidFill>
                        <a:schemeClr val="tx1"/>
                      </a:solidFill>
                    </a:rPr>
                    <a:t>Si</a:t>
                  </a:r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3">
                  <a:extLst>
                    <a:ext uri="{FF2B5EF4-FFF2-40B4-BE49-F238E27FC236}">
                      <a16:creationId xmlns:a16="http://schemas.microsoft.com/office/drawing/2014/main" id="{12D6CF95-936A-47A6-BDB8-84D12D0AD46A}"/>
                    </a:ext>
                  </a:extLst>
                </p:cNvPr>
                <p:cNvSpPr/>
                <p:nvPr/>
              </p:nvSpPr>
              <p:spPr>
                <a:xfrm>
                  <a:off x="3695817" y="3036978"/>
                  <a:ext cx="1722268" cy="2522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867" dirty="0">
                      <a:solidFill>
                        <a:schemeClr val="tx1"/>
                      </a:solidFill>
                    </a:rPr>
                    <a:t>SiO2</a:t>
                  </a:r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1" name="직사각형 14">
                <a:extLst>
                  <a:ext uri="{FF2B5EF4-FFF2-40B4-BE49-F238E27FC236}">
                    <a16:creationId xmlns:a16="http://schemas.microsoft.com/office/drawing/2014/main" id="{143E25AB-7537-43E0-AFE5-5A347D2C8B80}"/>
                  </a:ext>
                </a:extLst>
              </p:cNvPr>
              <p:cNvSpPr/>
              <p:nvPr/>
            </p:nvSpPr>
            <p:spPr>
              <a:xfrm>
                <a:off x="4438461" y="2315921"/>
                <a:ext cx="1811935" cy="23393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Seed layer</a:t>
                </a:r>
              </a:p>
            </p:txBody>
          </p:sp>
        </p:grpSp>
        <p:grpSp>
          <p:nvGrpSpPr>
            <p:cNvPr id="137" name="그룹 16">
              <a:extLst>
                <a:ext uri="{FF2B5EF4-FFF2-40B4-BE49-F238E27FC236}">
                  <a16:creationId xmlns:a16="http://schemas.microsoft.com/office/drawing/2014/main" id="{40204419-DC97-4381-AA10-33DA02EDE5CD}"/>
                </a:ext>
              </a:extLst>
            </p:cNvPr>
            <p:cNvGrpSpPr/>
            <p:nvPr/>
          </p:nvGrpSpPr>
          <p:grpSpPr>
            <a:xfrm>
              <a:off x="15278858" y="16606766"/>
              <a:ext cx="2369941" cy="1868369"/>
              <a:chOff x="3695817" y="2780271"/>
              <a:chExt cx="1722268" cy="992661"/>
            </a:xfrm>
          </p:grpSpPr>
          <p:pic>
            <p:nvPicPr>
              <p:cNvPr id="147" name="그림 17">
                <a:extLst>
                  <a:ext uri="{FF2B5EF4-FFF2-40B4-BE49-F238E27FC236}">
                    <a16:creationId xmlns:a16="http://schemas.microsoft.com/office/drawing/2014/main" id="{0884822C-F12B-4531-B662-D3C7227D7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7721" y="2780271"/>
                <a:ext cx="1414130" cy="256707"/>
              </a:xfrm>
              <a:prstGeom prst="rect">
                <a:avLst/>
              </a:prstGeom>
            </p:spPr>
          </p:pic>
          <p:sp>
            <p:nvSpPr>
              <p:cNvPr id="148" name="직사각형 18">
                <a:extLst>
                  <a:ext uri="{FF2B5EF4-FFF2-40B4-BE49-F238E27FC236}">
                    <a16:creationId xmlns:a16="http://schemas.microsoft.com/office/drawing/2014/main" id="{6EB1EBB0-9858-458F-A80D-995C582E1030}"/>
                  </a:ext>
                </a:extLst>
              </p:cNvPr>
              <p:cNvSpPr/>
              <p:nvPr/>
            </p:nvSpPr>
            <p:spPr>
              <a:xfrm>
                <a:off x="3695817" y="3242643"/>
                <a:ext cx="1722268" cy="53028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67" dirty="0">
                    <a:solidFill>
                      <a:schemeClr val="tx1"/>
                    </a:solidFill>
                  </a:rPr>
                  <a:t>Si</a:t>
                </a:r>
                <a:endParaRPr lang="ko-KR" altLang="en-US" sz="186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9">
                <a:extLst>
                  <a:ext uri="{FF2B5EF4-FFF2-40B4-BE49-F238E27FC236}">
                    <a16:creationId xmlns:a16="http://schemas.microsoft.com/office/drawing/2014/main" id="{849B09DF-21A8-43DA-BB50-FFEC22BFDAAA}"/>
                  </a:ext>
                </a:extLst>
              </p:cNvPr>
              <p:cNvSpPr/>
              <p:nvPr/>
            </p:nvSpPr>
            <p:spPr>
              <a:xfrm>
                <a:off x="3695817" y="3036978"/>
                <a:ext cx="1722268" cy="252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67" dirty="0">
                    <a:solidFill>
                      <a:schemeClr val="tx1"/>
                    </a:solidFill>
                  </a:rPr>
                  <a:t>SiO</a:t>
                </a:r>
                <a:r>
                  <a:rPr lang="en-US" altLang="ko-KR" sz="857" dirty="0">
                    <a:solidFill>
                      <a:schemeClr val="tx1"/>
                    </a:solidFill>
                  </a:rPr>
                  <a:t>2</a:t>
                </a:r>
                <a:endParaRPr lang="ko-KR" altLang="en-US" sz="18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8" name="오른쪽 화살표 20">
              <a:extLst>
                <a:ext uri="{FF2B5EF4-FFF2-40B4-BE49-F238E27FC236}">
                  <a16:creationId xmlns:a16="http://schemas.microsoft.com/office/drawing/2014/main" id="{EC1BEC44-8B73-4849-A07F-ED70AC81B408}"/>
                </a:ext>
              </a:extLst>
            </p:cNvPr>
            <p:cNvSpPr/>
            <p:nvPr/>
          </p:nvSpPr>
          <p:spPr>
            <a:xfrm>
              <a:off x="17741125" y="17143387"/>
              <a:ext cx="1281023" cy="9021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AJA</a:t>
              </a:r>
              <a:endParaRPr lang="ko-KR" altLang="en-US" sz="1400" dirty="0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7B7C53E-5F7A-498A-9534-366B23C18A90}"/>
                </a:ext>
              </a:extLst>
            </p:cNvPr>
            <p:cNvGrpSpPr/>
            <p:nvPr/>
          </p:nvGrpSpPr>
          <p:grpSpPr>
            <a:xfrm>
              <a:off x="22890974" y="16265290"/>
              <a:ext cx="2369941" cy="2211387"/>
              <a:chOff x="8603986" y="2254582"/>
              <a:chExt cx="2154492" cy="1248270"/>
            </a:xfrm>
          </p:grpSpPr>
          <p:grpSp>
            <p:nvGrpSpPr>
              <p:cNvPr id="142" name="그룹 21">
                <a:extLst>
                  <a:ext uri="{FF2B5EF4-FFF2-40B4-BE49-F238E27FC236}">
                    <a16:creationId xmlns:a16="http://schemas.microsoft.com/office/drawing/2014/main" id="{3401221B-D15A-4C24-B4A7-3C441E5897F2}"/>
                  </a:ext>
                </a:extLst>
              </p:cNvPr>
              <p:cNvGrpSpPr/>
              <p:nvPr/>
            </p:nvGrpSpPr>
            <p:grpSpPr>
              <a:xfrm>
                <a:off x="8603986" y="2448207"/>
                <a:ext cx="2154492" cy="1054645"/>
                <a:chOff x="3695817" y="2780271"/>
                <a:chExt cx="1722268" cy="992661"/>
              </a:xfrm>
            </p:grpSpPr>
            <p:pic>
              <p:nvPicPr>
                <p:cNvPr id="144" name="그림 22">
                  <a:extLst>
                    <a:ext uri="{FF2B5EF4-FFF2-40B4-BE49-F238E27FC236}">
                      <a16:creationId xmlns:a16="http://schemas.microsoft.com/office/drawing/2014/main" id="{BDE98375-EB4E-42DB-96C3-01143E8F3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27721" y="2780271"/>
                  <a:ext cx="1414130" cy="256707"/>
                </a:xfrm>
                <a:prstGeom prst="rect">
                  <a:avLst/>
                </a:prstGeom>
              </p:spPr>
            </p:pic>
            <p:sp>
              <p:nvSpPr>
                <p:cNvPr id="145" name="직사각형 23">
                  <a:extLst>
                    <a:ext uri="{FF2B5EF4-FFF2-40B4-BE49-F238E27FC236}">
                      <a16:creationId xmlns:a16="http://schemas.microsoft.com/office/drawing/2014/main" id="{DB6EE2EF-0D91-4D6D-958B-828BE38C0375}"/>
                    </a:ext>
                  </a:extLst>
                </p:cNvPr>
                <p:cNvSpPr/>
                <p:nvPr/>
              </p:nvSpPr>
              <p:spPr>
                <a:xfrm>
                  <a:off x="3695817" y="3242643"/>
                  <a:ext cx="1722268" cy="530289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867" dirty="0">
                      <a:solidFill>
                        <a:schemeClr val="tx1"/>
                      </a:solidFill>
                    </a:rPr>
                    <a:t>Si</a:t>
                  </a:r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직사각형 24">
                  <a:extLst>
                    <a:ext uri="{FF2B5EF4-FFF2-40B4-BE49-F238E27FC236}">
                      <a16:creationId xmlns:a16="http://schemas.microsoft.com/office/drawing/2014/main" id="{997705CB-909D-4E5A-B6F8-3E3E407C59CE}"/>
                    </a:ext>
                  </a:extLst>
                </p:cNvPr>
                <p:cNvSpPr/>
                <p:nvPr/>
              </p:nvSpPr>
              <p:spPr>
                <a:xfrm>
                  <a:off x="3695817" y="3036978"/>
                  <a:ext cx="1722268" cy="2522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867" dirty="0">
                      <a:solidFill>
                        <a:schemeClr val="tx1"/>
                      </a:solidFill>
                    </a:rPr>
                    <a:t>SiO2</a:t>
                  </a:r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3" name="직사각형 25">
                <a:extLst>
                  <a:ext uri="{FF2B5EF4-FFF2-40B4-BE49-F238E27FC236}">
                    <a16:creationId xmlns:a16="http://schemas.microsoft.com/office/drawing/2014/main" id="{F1C93CFE-E1A2-45E3-8EEA-8289747C995D}"/>
                  </a:ext>
                </a:extLst>
              </p:cNvPr>
              <p:cNvSpPr/>
              <p:nvPr/>
            </p:nvSpPr>
            <p:spPr>
              <a:xfrm>
                <a:off x="8768993" y="2254582"/>
                <a:ext cx="1811935" cy="23393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Oxidized seed layer</a:t>
                </a:r>
              </a:p>
            </p:txBody>
          </p:sp>
        </p:grpSp>
        <p:sp>
          <p:nvSpPr>
            <p:cNvPr id="140" name="오른쪽 화살표 26">
              <a:extLst>
                <a:ext uri="{FF2B5EF4-FFF2-40B4-BE49-F238E27FC236}">
                  <a16:creationId xmlns:a16="http://schemas.microsoft.com/office/drawing/2014/main" id="{AEED1E5F-B2D6-480A-B1AC-D24D09B5CAB4}"/>
                </a:ext>
              </a:extLst>
            </p:cNvPr>
            <p:cNvSpPr/>
            <p:nvPr/>
          </p:nvSpPr>
          <p:spPr>
            <a:xfrm>
              <a:off x="21546963" y="17167202"/>
              <a:ext cx="1290738" cy="9021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33" dirty="0"/>
                <a:t>Air</a:t>
              </a:r>
              <a:endParaRPr lang="ko-KR" altLang="en-US" sz="2133" dirty="0"/>
            </a:p>
          </p:txBody>
        </p:sp>
        <p:sp>
          <p:nvSpPr>
            <p:cNvPr id="141" name="오른쪽 화살표 33">
              <a:extLst>
                <a:ext uri="{FF2B5EF4-FFF2-40B4-BE49-F238E27FC236}">
                  <a16:creationId xmlns:a16="http://schemas.microsoft.com/office/drawing/2014/main" id="{B5E45154-B7A2-4CE6-A311-506817B2FE71}"/>
                </a:ext>
              </a:extLst>
            </p:cNvPr>
            <p:cNvSpPr/>
            <p:nvPr/>
          </p:nvSpPr>
          <p:spPr>
            <a:xfrm>
              <a:off x="25383792" y="17129595"/>
              <a:ext cx="1290738" cy="9021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Fiji</a:t>
              </a:r>
              <a:endParaRPr lang="ko-KR" altLang="en-US" sz="1867" dirty="0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E4BADF41-F898-46B1-A9C4-5575D7073F41}"/>
              </a:ext>
            </a:extLst>
          </p:cNvPr>
          <p:cNvSpPr/>
          <p:nvPr/>
        </p:nvSpPr>
        <p:spPr>
          <a:xfrm>
            <a:off x="28752363" y="-54480"/>
            <a:ext cx="4166037" cy="2472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A430F-2915-4253-B662-A9B22F11C0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9525" y="431387"/>
            <a:ext cx="4033838" cy="1487805"/>
          </a:xfrm>
          <a:prstGeom prst="rect">
            <a:avLst/>
          </a:prstGeom>
        </p:spPr>
      </p:pic>
      <p:graphicFrame>
        <p:nvGraphicFramePr>
          <p:cNvPr id="91" name="Chart 90">
            <a:extLst>
              <a:ext uri="{FF2B5EF4-FFF2-40B4-BE49-F238E27FC236}">
                <a16:creationId xmlns:a16="http://schemas.microsoft.com/office/drawing/2014/main" id="{6C5CB3F1-D420-42FC-AE4F-6EA016FF8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42185"/>
              </p:ext>
            </p:extLst>
          </p:nvPr>
        </p:nvGraphicFramePr>
        <p:xfrm>
          <a:off x="18179343" y="8273806"/>
          <a:ext cx="4547648" cy="334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93" name="차트 4">
            <a:extLst>
              <a:ext uri="{FF2B5EF4-FFF2-40B4-BE49-F238E27FC236}">
                <a16:creationId xmlns:a16="http://schemas.microsoft.com/office/drawing/2014/main" id="{7C86B762-D79D-49F9-85D4-2C9FCFFB8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758263"/>
              </p:ext>
            </p:extLst>
          </p:nvPr>
        </p:nvGraphicFramePr>
        <p:xfrm>
          <a:off x="10881990" y="8263598"/>
          <a:ext cx="3785525" cy="3191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96" name="Group 95">
            <a:extLst>
              <a:ext uri="{FF2B5EF4-FFF2-40B4-BE49-F238E27FC236}">
                <a16:creationId xmlns:a16="http://schemas.microsoft.com/office/drawing/2014/main" id="{6D4D41F8-1DE6-4A8F-80DB-FE876021F130}"/>
              </a:ext>
            </a:extLst>
          </p:cNvPr>
          <p:cNvGrpSpPr/>
          <p:nvPr/>
        </p:nvGrpSpPr>
        <p:grpSpPr>
          <a:xfrm>
            <a:off x="23232170" y="16736839"/>
            <a:ext cx="3199006" cy="2837439"/>
            <a:chOff x="6121512" y="2556110"/>
            <a:chExt cx="1216156" cy="951202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D61BB77-2B3F-41A8-B94B-070EB7681C80}"/>
                </a:ext>
              </a:extLst>
            </p:cNvPr>
            <p:cNvGrpSpPr/>
            <p:nvPr/>
          </p:nvGrpSpPr>
          <p:grpSpPr>
            <a:xfrm>
              <a:off x="6121512" y="2671462"/>
              <a:ext cx="1216156" cy="835850"/>
              <a:chOff x="5160338" y="1087259"/>
              <a:chExt cx="1216156" cy="835850"/>
            </a:xfrm>
          </p:grpSpPr>
          <p:sp>
            <p:nvSpPr>
              <p:cNvPr id="103" name="직사각형 100">
                <a:extLst>
                  <a:ext uri="{FF2B5EF4-FFF2-40B4-BE49-F238E27FC236}">
                    <a16:creationId xmlns:a16="http://schemas.microsoft.com/office/drawing/2014/main" id="{7DD74E38-26C7-46A6-9DEB-02868F56D7E8}"/>
                  </a:ext>
                </a:extLst>
              </p:cNvPr>
              <p:cNvSpPr/>
              <p:nvPr/>
            </p:nvSpPr>
            <p:spPr>
              <a:xfrm>
                <a:off x="5260864" y="1087259"/>
                <a:ext cx="270095" cy="113253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1">
                <a:extLst>
                  <a:ext uri="{FF2B5EF4-FFF2-40B4-BE49-F238E27FC236}">
                    <a16:creationId xmlns:a16="http://schemas.microsoft.com/office/drawing/2014/main" id="{9874A4F2-9CB6-4C2F-B75A-555F8FA83494}"/>
                  </a:ext>
                </a:extLst>
              </p:cNvPr>
              <p:cNvSpPr/>
              <p:nvPr/>
            </p:nvSpPr>
            <p:spPr>
              <a:xfrm>
                <a:off x="5998739" y="1087262"/>
                <a:ext cx="270095" cy="1132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그룹 102">
                <a:extLst>
                  <a:ext uri="{FF2B5EF4-FFF2-40B4-BE49-F238E27FC236}">
                    <a16:creationId xmlns:a16="http://schemas.microsoft.com/office/drawing/2014/main" id="{BF14F6FB-3C0A-48B0-A55E-DC9C304CD415}"/>
                  </a:ext>
                </a:extLst>
              </p:cNvPr>
              <p:cNvGrpSpPr/>
              <p:nvPr/>
            </p:nvGrpSpPr>
            <p:grpSpPr>
              <a:xfrm>
                <a:off x="5160338" y="1196040"/>
                <a:ext cx="1216156" cy="727069"/>
                <a:chOff x="3695817" y="2805203"/>
                <a:chExt cx="1618704" cy="967729"/>
              </a:xfrm>
            </p:grpSpPr>
            <p:pic>
              <p:nvPicPr>
                <p:cNvPr id="106" name="그림 103">
                  <a:extLst>
                    <a:ext uri="{FF2B5EF4-FFF2-40B4-BE49-F238E27FC236}">
                      <a16:creationId xmlns:a16="http://schemas.microsoft.com/office/drawing/2014/main" id="{2B373318-32D2-4005-86A6-0251802D59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27721" y="2805203"/>
                  <a:ext cx="1414130" cy="256707"/>
                </a:xfrm>
                <a:prstGeom prst="rect">
                  <a:avLst/>
                </a:prstGeom>
              </p:spPr>
            </p:pic>
            <p:sp>
              <p:nvSpPr>
                <p:cNvPr id="109" name="직사각형 104">
                  <a:extLst>
                    <a:ext uri="{FF2B5EF4-FFF2-40B4-BE49-F238E27FC236}">
                      <a16:creationId xmlns:a16="http://schemas.microsoft.com/office/drawing/2014/main" id="{99180F9C-F0DE-4352-838C-94304570716E}"/>
                    </a:ext>
                  </a:extLst>
                </p:cNvPr>
                <p:cNvSpPr/>
                <p:nvPr/>
              </p:nvSpPr>
              <p:spPr>
                <a:xfrm>
                  <a:off x="3695817" y="3242643"/>
                  <a:ext cx="1618704" cy="530289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chemeClr val="tx1"/>
                      </a:solidFill>
                    </a:rPr>
                    <a:t>Si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직사각형 105">
                  <a:extLst>
                    <a:ext uri="{FF2B5EF4-FFF2-40B4-BE49-F238E27FC236}">
                      <a16:creationId xmlns:a16="http://schemas.microsoft.com/office/drawing/2014/main" id="{B3B1985C-ABE5-4299-96EB-2162B24FDC26}"/>
                    </a:ext>
                  </a:extLst>
                </p:cNvPr>
                <p:cNvSpPr/>
                <p:nvPr/>
              </p:nvSpPr>
              <p:spPr>
                <a:xfrm>
                  <a:off x="3695817" y="3036978"/>
                  <a:ext cx="1618704" cy="2522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chemeClr val="tx1"/>
                      </a:solidFill>
                    </a:rPr>
                    <a:t>SiO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EBAF854-4F1C-4413-B55F-44973E4D9745}"/>
                </a:ext>
              </a:extLst>
            </p:cNvPr>
            <p:cNvSpPr/>
            <p:nvPr/>
          </p:nvSpPr>
          <p:spPr>
            <a:xfrm>
              <a:off x="6545723" y="2671465"/>
              <a:ext cx="360599" cy="11325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HKMG</a:t>
              </a:r>
            </a:p>
          </p:txBody>
        </p:sp>
        <p:sp>
          <p:nvSpPr>
            <p:cNvPr id="102" name="직사각형 107">
              <a:extLst>
                <a:ext uri="{FF2B5EF4-FFF2-40B4-BE49-F238E27FC236}">
                  <a16:creationId xmlns:a16="http://schemas.microsoft.com/office/drawing/2014/main" id="{7D3E4AD2-8880-4887-BF0D-99788300ACBF}"/>
                </a:ext>
              </a:extLst>
            </p:cNvPr>
            <p:cNvSpPr/>
            <p:nvPr/>
          </p:nvSpPr>
          <p:spPr>
            <a:xfrm>
              <a:off x="6595566" y="2556110"/>
              <a:ext cx="270095" cy="11325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aphicFrame>
        <p:nvGraphicFramePr>
          <p:cNvPr id="111" name="Diagram 110">
            <a:extLst>
              <a:ext uri="{FF2B5EF4-FFF2-40B4-BE49-F238E27FC236}">
                <a16:creationId xmlns:a16="http://schemas.microsoft.com/office/drawing/2014/main" id="{9DF263DB-1600-4453-BD61-A9A4243F44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632077"/>
              </p:ext>
            </p:extLst>
          </p:nvPr>
        </p:nvGraphicFramePr>
        <p:xfrm>
          <a:off x="27221657" y="16440370"/>
          <a:ext cx="5143039" cy="3187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4" name="AutoShape 38">
            <a:extLst>
              <a:ext uri="{FF2B5EF4-FFF2-40B4-BE49-F238E27FC236}">
                <a16:creationId xmlns:a16="http://schemas.microsoft.com/office/drawing/2014/main" id="{B7F6F683-E564-4E9F-9BCF-346E84C0F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5292" y="7538781"/>
            <a:ext cx="9938255" cy="3949318"/>
          </a:xfrm>
          <a:prstGeom prst="roundRect">
            <a:avLst>
              <a:gd name="adj" fmla="val 3144"/>
            </a:avLst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none" lIns="73152" tIns="36576" rIns="73152" bIns="36576" anchor="ctr"/>
          <a:lstStyle/>
          <a:p>
            <a:endParaRPr lang="en-US" sz="4000" b="1" dirty="0">
              <a:latin typeface="Palatino Linotype"/>
              <a:cs typeface="Palatino Linotype"/>
            </a:endParaRPr>
          </a:p>
        </p:txBody>
      </p:sp>
      <p:sp>
        <p:nvSpPr>
          <p:cNvPr id="112" name="Text Box 40">
            <a:extLst>
              <a:ext uri="{FF2B5EF4-FFF2-40B4-BE49-F238E27FC236}">
                <a16:creationId xmlns:a16="http://schemas.microsoft.com/office/drawing/2014/main" id="{92C3BA77-D5C0-4189-8E2E-D7B3DDE70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8037" y="7666816"/>
            <a:ext cx="9804749" cy="367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152" tIns="36576" rIns="73152" bIns="36576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defTabSz="7620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800" b="1" dirty="0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Benefit to SNF</a:t>
            </a:r>
          </a:p>
          <a:p>
            <a:pPr algn="just"/>
            <a:endParaRPr lang="en-US" sz="700" b="1" dirty="0">
              <a:latin typeface="+mn-lt"/>
              <a:cs typeface="Palatino Linotype"/>
            </a:endParaRP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Process flow for top-gated 2D devices</a:t>
            </a: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Recipe for ALD on 2D materials and samples w/ seed layer</a:t>
            </a:r>
          </a:p>
          <a:p>
            <a:pPr marL="365788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Provide characterization results (electrical and surface imaging) regarding</a:t>
            </a:r>
          </a:p>
          <a:p>
            <a:pPr marL="822988" lvl="1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Different seed layer thickness</a:t>
            </a:r>
          </a:p>
          <a:p>
            <a:pPr marL="822988" lvl="1" indent="-365788" algn="just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933" dirty="0">
                <a:latin typeface="+mn-lt"/>
                <a:cs typeface="Arial" panose="020B0604020202020204" pitchFamily="34" charset="0"/>
              </a:rPr>
              <a:t>Different seed layer material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6840AD1-FD5B-4C86-87D7-435A1E0D1FA8}"/>
              </a:ext>
            </a:extLst>
          </p:cNvPr>
          <p:cNvSpPr/>
          <p:nvPr/>
        </p:nvSpPr>
        <p:spPr>
          <a:xfrm>
            <a:off x="22898108" y="16342671"/>
            <a:ext cx="614301" cy="370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(a)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924C53C-A989-4B91-AE35-1739E8345D5D}"/>
              </a:ext>
            </a:extLst>
          </p:cNvPr>
          <p:cNvSpPr/>
          <p:nvPr/>
        </p:nvSpPr>
        <p:spPr>
          <a:xfrm>
            <a:off x="26478304" y="16317600"/>
            <a:ext cx="614301" cy="370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(b)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0A80EFE-6327-4B0D-AF06-E8E69B5B0D91}"/>
              </a:ext>
            </a:extLst>
          </p:cNvPr>
          <p:cNvSpPr/>
          <p:nvPr/>
        </p:nvSpPr>
        <p:spPr>
          <a:xfrm>
            <a:off x="24111540" y="19546981"/>
            <a:ext cx="7357382" cy="591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(a) 2D FET device structure (b) 2D FET device process flow</a:t>
            </a:r>
          </a:p>
        </p:txBody>
      </p:sp>
      <p:graphicFrame>
        <p:nvGraphicFramePr>
          <p:cNvPr id="118" name="Content Placeholder 9">
            <a:extLst>
              <a:ext uri="{FF2B5EF4-FFF2-40B4-BE49-F238E27FC236}">
                <a16:creationId xmlns:a16="http://schemas.microsoft.com/office/drawing/2014/main" id="{A0929E51-AE44-40A7-84AA-D2E192C7D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617390"/>
              </p:ext>
            </p:extLst>
          </p:nvPr>
        </p:nvGraphicFramePr>
        <p:xfrm>
          <a:off x="14499283" y="18413853"/>
          <a:ext cx="3745823" cy="294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19" name="Content Placeholder 7">
            <a:extLst>
              <a:ext uri="{FF2B5EF4-FFF2-40B4-BE49-F238E27FC236}">
                <a16:creationId xmlns:a16="http://schemas.microsoft.com/office/drawing/2014/main" id="{9B5CC57E-2BCD-4976-A10A-63DBF31F6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469290"/>
              </p:ext>
            </p:extLst>
          </p:nvPr>
        </p:nvGraphicFramePr>
        <p:xfrm>
          <a:off x="18095997" y="18432904"/>
          <a:ext cx="4418960" cy="3009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121" name="Content Placeholder 5">
            <a:extLst>
              <a:ext uri="{FF2B5EF4-FFF2-40B4-BE49-F238E27FC236}">
                <a16:creationId xmlns:a16="http://schemas.microsoft.com/office/drawing/2014/main" id="{F1837B16-D506-4BC7-B770-9806D4581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031208"/>
              </p:ext>
            </p:extLst>
          </p:nvPr>
        </p:nvGraphicFramePr>
        <p:xfrm>
          <a:off x="10930358" y="18405456"/>
          <a:ext cx="3713575" cy="294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122" name="Content Placeholder 6">
            <a:extLst>
              <a:ext uri="{FF2B5EF4-FFF2-40B4-BE49-F238E27FC236}">
                <a16:creationId xmlns:a16="http://schemas.microsoft.com/office/drawing/2014/main" id="{5A703FEF-8170-4A81-A0B4-30A2DBD50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731112"/>
              </p:ext>
            </p:extLst>
          </p:nvPr>
        </p:nvGraphicFramePr>
        <p:xfrm>
          <a:off x="14451540" y="15744447"/>
          <a:ext cx="3710527" cy="274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pic>
        <p:nvPicPr>
          <p:cNvPr id="126" name="Content Placeholder 5">
            <a:extLst>
              <a:ext uri="{FF2B5EF4-FFF2-40B4-BE49-F238E27FC236}">
                <a16:creationId xmlns:a16="http://schemas.microsoft.com/office/drawing/2014/main" id="{A166DD19-DA9B-41F5-B572-617E1B9408F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105978" y="15798314"/>
            <a:ext cx="3539103" cy="2656245"/>
          </a:xfrm>
          <a:prstGeom prst="rect">
            <a:avLst/>
          </a:prstGeom>
        </p:spPr>
      </p:pic>
      <p:graphicFrame>
        <p:nvGraphicFramePr>
          <p:cNvPr id="127" name="Content Placeholder 5">
            <a:extLst>
              <a:ext uri="{FF2B5EF4-FFF2-40B4-BE49-F238E27FC236}">
                <a16:creationId xmlns:a16="http://schemas.microsoft.com/office/drawing/2014/main" id="{8177C04B-0F78-41BE-82CE-3AA1B204F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686995"/>
              </p:ext>
            </p:extLst>
          </p:nvPr>
        </p:nvGraphicFramePr>
        <p:xfrm>
          <a:off x="11719913" y="13397071"/>
          <a:ext cx="3745823" cy="2289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823">
                  <a:extLst>
                    <a:ext uri="{9D8B030D-6E8A-4147-A177-3AD203B41FA5}">
                      <a16:colId xmlns:a16="http://schemas.microsoft.com/office/drawing/2014/main" val="583583814"/>
                    </a:ext>
                  </a:extLst>
                </a:gridCol>
              </a:tblGrid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marL="121706" marR="121706" marT="41564" marB="41564"/>
                </a:tc>
                <a:extLst>
                  <a:ext uri="{0D108BD9-81ED-4DB2-BD59-A6C34878D82A}">
                    <a16:rowId xmlns:a16="http://schemas.microsoft.com/office/drawing/2014/main" val="294683980"/>
                  </a:ext>
                </a:extLst>
              </a:tr>
              <a:tr h="8388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MIM Structure</a:t>
                      </a:r>
                    </a:p>
                    <a:p>
                      <a:pPr algn="l"/>
                      <a:r>
                        <a:rPr lang="en-US" sz="1600" dirty="0"/>
                        <a:t>Doping: highly n-doped (phosphorus)</a:t>
                      </a:r>
                    </a:p>
                    <a:p>
                      <a:pPr algn="l"/>
                      <a:r>
                        <a:rPr lang="en-US" sz="1600" dirty="0"/>
                        <a:t>Resistivity: very low (0.01-0.09 Ω cm)</a:t>
                      </a:r>
                    </a:p>
                  </a:txBody>
                  <a:tcPr marL="121706" marR="121706" marT="41564" marB="41564"/>
                </a:tc>
                <a:extLst>
                  <a:ext uri="{0D108BD9-81ED-4DB2-BD59-A6C34878D82A}">
                    <a16:rowId xmlns:a16="http://schemas.microsoft.com/office/drawing/2014/main" val="537205471"/>
                  </a:ext>
                </a:extLst>
              </a:tr>
              <a:tr h="109073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MOS Structure</a:t>
                      </a:r>
                    </a:p>
                    <a:p>
                      <a:pPr algn="l"/>
                      <a:r>
                        <a:rPr lang="en-US" sz="1600" b="0" dirty="0"/>
                        <a:t>Stockroom I-test wafer</a:t>
                      </a:r>
                    </a:p>
                    <a:p>
                      <a:pPr algn="l"/>
                      <a:r>
                        <a:rPr lang="en-US" sz="1600" dirty="0"/>
                        <a:t>Doping: p-doped (boron)</a:t>
                      </a:r>
                    </a:p>
                    <a:p>
                      <a:pPr algn="l"/>
                      <a:r>
                        <a:rPr lang="en-US" sz="1600" dirty="0"/>
                        <a:t>Resistivity: moderately low (0.1-0.9 Ω cm)</a:t>
                      </a:r>
                    </a:p>
                  </a:txBody>
                  <a:tcPr marL="121706" marR="121706" marT="41564" marB="41564"/>
                </a:tc>
                <a:extLst>
                  <a:ext uri="{0D108BD9-81ED-4DB2-BD59-A6C34878D82A}">
                    <a16:rowId xmlns:a16="http://schemas.microsoft.com/office/drawing/2014/main" val="3953898836"/>
                  </a:ext>
                </a:extLst>
              </a:tr>
            </a:tbl>
          </a:graphicData>
        </a:graphic>
      </p:graphicFrame>
      <p:graphicFrame>
        <p:nvGraphicFramePr>
          <p:cNvPr id="161" name="Content Placeholder 5">
            <a:extLst>
              <a:ext uri="{FF2B5EF4-FFF2-40B4-BE49-F238E27FC236}">
                <a16:creationId xmlns:a16="http://schemas.microsoft.com/office/drawing/2014/main" id="{C9623965-A4FE-4704-9552-5F0E66851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530186"/>
              </p:ext>
            </p:extLst>
          </p:nvPr>
        </p:nvGraphicFramePr>
        <p:xfrm>
          <a:off x="16364110" y="13500737"/>
          <a:ext cx="1874256" cy="202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256">
                  <a:extLst>
                    <a:ext uri="{9D8B030D-6E8A-4147-A177-3AD203B41FA5}">
                      <a16:colId xmlns:a16="http://schemas.microsoft.com/office/drawing/2014/main" val="583583814"/>
                    </a:ext>
                  </a:extLst>
                </a:gridCol>
              </a:tblGrid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Seed layer (nm)</a:t>
                      </a:r>
                    </a:p>
                  </a:txBody>
                  <a:tcPr marL="121706" marR="121706" marT="41564" marB="41564"/>
                </a:tc>
                <a:extLst>
                  <a:ext uri="{0D108BD9-81ED-4DB2-BD59-A6C34878D82A}">
                    <a16:rowId xmlns:a16="http://schemas.microsoft.com/office/drawing/2014/main" val="294683980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0.0</a:t>
                      </a:r>
                      <a:endParaRPr lang="en-US" sz="1600" dirty="0"/>
                    </a:p>
                  </a:txBody>
                  <a:tcPr marL="121706" marR="121706" marT="41564" marB="41564"/>
                </a:tc>
                <a:extLst>
                  <a:ext uri="{0D108BD9-81ED-4DB2-BD59-A6C34878D82A}">
                    <a16:rowId xmlns:a16="http://schemas.microsoft.com/office/drawing/2014/main" val="537205471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</a:t>
                      </a:r>
                    </a:p>
                  </a:txBody>
                  <a:tcPr marL="121706" marR="121706" marT="41564" marB="41564"/>
                </a:tc>
                <a:extLst>
                  <a:ext uri="{0D108BD9-81ED-4DB2-BD59-A6C34878D82A}">
                    <a16:rowId xmlns:a16="http://schemas.microsoft.com/office/drawing/2014/main" val="3953898836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</a:t>
                      </a:r>
                    </a:p>
                  </a:txBody>
                  <a:tcPr marL="121706" marR="121706" marT="41564" marB="41564"/>
                </a:tc>
                <a:extLst>
                  <a:ext uri="{0D108BD9-81ED-4DB2-BD59-A6C34878D82A}">
                    <a16:rowId xmlns:a16="http://schemas.microsoft.com/office/drawing/2014/main" val="2361012836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1.5</a:t>
                      </a:r>
                    </a:p>
                  </a:txBody>
                  <a:tcPr marL="121706" marR="121706" marT="41564" marB="41564"/>
                </a:tc>
                <a:extLst>
                  <a:ext uri="{0D108BD9-81ED-4DB2-BD59-A6C34878D82A}">
                    <a16:rowId xmlns:a16="http://schemas.microsoft.com/office/drawing/2014/main" val="2013258563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2.0</a:t>
                      </a:r>
                    </a:p>
                  </a:txBody>
                  <a:tcPr marL="121706" marR="121706" marT="41564" marB="41564"/>
                </a:tc>
                <a:extLst>
                  <a:ext uri="{0D108BD9-81ED-4DB2-BD59-A6C34878D82A}">
                    <a16:rowId xmlns:a16="http://schemas.microsoft.com/office/drawing/2014/main" val="1496028516"/>
                  </a:ext>
                </a:extLst>
              </a:tr>
            </a:tbl>
          </a:graphicData>
        </a:graphic>
      </p:graphicFrame>
      <p:graphicFrame>
        <p:nvGraphicFramePr>
          <p:cNvPr id="162" name="Content Placeholder 5">
            <a:extLst>
              <a:ext uri="{FF2B5EF4-FFF2-40B4-BE49-F238E27FC236}">
                <a16:creationId xmlns:a16="http://schemas.microsoft.com/office/drawing/2014/main" id="{830C1882-AD6B-4319-8105-A0F2EFFB9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191237"/>
              </p:ext>
            </p:extLst>
          </p:nvPr>
        </p:nvGraphicFramePr>
        <p:xfrm>
          <a:off x="18856177" y="14028803"/>
          <a:ext cx="1615962" cy="103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962">
                  <a:extLst>
                    <a:ext uri="{9D8B030D-6E8A-4147-A177-3AD203B41FA5}">
                      <a16:colId xmlns:a16="http://schemas.microsoft.com/office/drawing/2014/main" val="583583814"/>
                    </a:ext>
                  </a:extLst>
                </a:gridCol>
              </a:tblGrid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ALD (nm)</a:t>
                      </a:r>
                    </a:p>
                  </a:txBody>
                  <a:tcPr marL="133877" marR="133877" marT="41564" marB="41564"/>
                </a:tc>
                <a:extLst>
                  <a:ext uri="{0D108BD9-81ED-4DB2-BD59-A6C34878D82A}">
                    <a16:rowId xmlns:a16="http://schemas.microsoft.com/office/drawing/2014/main" val="294683980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  <a:endParaRPr lang="en-US" sz="1600" dirty="0"/>
                    </a:p>
                  </a:txBody>
                  <a:tcPr marL="133877" marR="133877" marT="41564" marB="41564"/>
                </a:tc>
                <a:extLst>
                  <a:ext uri="{0D108BD9-81ED-4DB2-BD59-A6C34878D82A}">
                    <a16:rowId xmlns:a16="http://schemas.microsoft.com/office/drawing/2014/main" val="537205471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 marL="133877" marR="133877" marT="41564" marB="41564"/>
                </a:tc>
                <a:extLst>
                  <a:ext uri="{0D108BD9-81ED-4DB2-BD59-A6C34878D82A}">
                    <a16:rowId xmlns:a16="http://schemas.microsoft.com/office/drawing/2014/main" val="3953898836"/>
                  </a:ext>
                </a:extLst>
              </a:tr>
            </a:tbl>
          </a:graphicData>
        </a:graphic>
      </p:graphicFrame>
      <p:sp>
        <p:nvSpPr>
          <p:cNvPr id="163" name="Multiply 10">
            <a:extLst>
              <a:ext uri="{FF2B5EF4-FFF2-40B4-BE49-F238E27FC236}">
                <a16:creationId xmlns:a16="http://schemas.microsoft.com/office/drawing/2014/main" id="{05DFD0EA-DB2B-4E09-A597-346F77E0CADA}"/>
              </a:ext>
            </a:extLst>
          </p:cNvPr>
          <p:cNvSpPr/>
          <p:nvPr/>
        </p:nvSpPr>
        <p:spPr>
          <a:xfrm>
            <a:off x="15551634" y="14333883"/>
            <a:ext cx="758643" cy="4836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Multiply 11">
            <a:extLst>
              <a:ext uri="{FF2B5EF4-FFF2-40B4-BE49-F238E27FC236}">
                <a16:creationId xmlns:a16="http://schemas.microsoft.com/office/drawing/2014/main" id="{E838549D-8BEC-467A-947E-E1EC2A525789}"/>
              </a:ext>
            </a:extLst>
          </p:cNvPr>
          <p:cNvSpPr/>
          <p:nvPr/>
        </p:nvSpPr>
        <p:spPr>
          <a:xfrm>
            <a:off x="18141933" y="14371982"/>
            <a:ext cx="758643" cy="4836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5" name="차트 2">
            <a:extLst>
              <a:ext uri="{FF2B5EF4-FFF2-40B4-BE49-F238E27FC236}">
                <a16:creationId xmlns:a16="http://schemas.microsoft.com/office/drawing/2014/main" id="{F429EBE6-07BF-4CD6-8B05-399284FC2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73611"/>
              </p:ext>
            </p:extLst>
          </p:nvPr>
        </p:nvGraphicFramePr>
        <p:xfrm>
          <a:off x="14382383" y="8273806"/>
          <a:ext cx="4173220" cy="3121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169" name="Table 168">
            <a:extLst>
              <a:ext uri="{FF2B5EF4-FFF2-40B4-BE49-F238E27FC236}">
                <a16:creationId xmlns:a16="http://schemas.microsoft.com/office/drawing/2014/main" id="{A023D478-895B-4362-9967-B9D94F4FB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04780"/>
              </p:ext>
            </p:extLst>
          </p:nvPr>
        </p:nvGraphicFramePr>
        <p:xfrm>
          <a:off x="16814665" y="5523130"/>
          <a:ext cx="5744147" cy="2697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439">
                  <a:extLst>
                    <a:ext uri="{9D8B030D-6E8A-4147-A177-3AD203B41FA5}">
                      <a16:colId xmlns:a16="http://schemas.microsoft.com/office/drawing/2014/main" val="4231550353"/>
                    </a:ext>
                  </a:extLst>
                </a:gridCol>
                <a:gridCol w="1072427">
                  <a:extLst>
                    <a:ext uri="{9D8B030D-6E8A-4147-A177-3AD203B41FA5}">
                      <a16:colId xmlns:a16="http://schemas.microsoft.com/office/drawing/2014/main" val="3547434863"/>
                    </a:ext>
                  </a:extLst>
                </a:gridCol>
                <a:gridCol w="1072427">
                  <a:extLst>
                    <a:ext uri="{9D8B030D-6E8A-4147-A177-3AD203B41FA5}">
                      <a16:colId xmlns:a16="http://schemas.microsoft.com/office/drawing/2014/main" val="3857784465"/>
                    </a:ext>
                  </a:extLst>
                </a:gridCol>
                <a:gridCol w="1072427">
                  <a:extLst>
                    <a:ext uri="{9D8B030D-6E8A-4147-A177-3AD203B41FA5}">
                      <a16:colId xmlns:a16="http://schemas.microsoft.com/office/drawing/2014/main" val="1680759774"/>
                    </a:ext>
                  </a:extLst>
                </a:gridCol>
                <a:gridCol w="1072427">
                  <a:extLst>
                    <a:ext uri="{9D8B030D-6E8A-4147-A177-3AD203B41FA5}">
                      <a16:colId xmlns:a16="http://schemas.microsoft.com/office/drawing/2014/main" val="3826942358"/>
                    </a:ext>
                  </a:extLst>
                </a:gridCol>
              </a:tblGrid>
              <a:tr h="39827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5nm alumina (oxidized seed </a:t>
                      </a:r>
                      <a:r>
                        <a:rPr lang="en-US" sz="1600" u="none" strike="noStrike" dirty="0" err="1">
                          <a:effectLst/>
                        </a:rPr>
                        <a:t>layer+ALD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88968"/>
                  </a:ext>
                </a:extLst>
              </a:tr>
              <a:tr h="468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Seed layer (nm)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extLst>
                  <a:ext uri="{0D108BD9-81ED-4DB2-BD59-A6C34878D82A}">
                    <a16:rowId xmlns:a16="http://schemas.microsoft.com/office/drawing/2014/main" val="2803914477"/>
                  </a:ext>
                </a:extLst>
              </a:tr>
              <a:tr h="482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RMS (nm)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extLst>
                  <a:ext uri="{0D108BD9-81ED-4DB2-BD59-A6C34878D82A}">
                    <a16:rowId xmlns:a16="http://schemas.microsoft.com/office/drawing/2014/main" val="2434293420"/>
                  </a:ext>
                </a:extLst>
              </a:tr>
              <a:tr h="398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10nm alumina (oxidized seed </a:t>
                      </a:r>
                      <a:r>
                        <a:rPr lang="en-US" sz="1600" u="none" strike="noStrike" dirty="0" err="1">
                          <a:effectLst/>
                        </a:rPr>
                        <a:t>layer+ALD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21985"/>
                  </a:ext>
                </a:extLst>
              </a:tr>
              <a:tr h="468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Seed layer (nm)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extLst>
                  <a:ext uri="{0D108BD9-81ED-4DB2-BD59-A6C34878D82A}">
                    <a16:rowId xmlns:a16="http://schemas.microsoft.com/office/drawing/2014/main" val="1853798351"/>
                  </a:ext>
                </a:extLst>
              </a:tr>
              <a:tr h="482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RMS (nm)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2" marR="8382" marT="11156" marB="0" anchor="b"/>
                </a:tc>
                <a:extLst>
                  <a:ext uri="{0D108BD9-81ED-4DB2-BD59-A6C34878D82A}">
                    <a16:rowId xmlns:a16="http://schemas.microsoft.com/office/drawing/2014/main" val="2475944734"/>
                  </a:ext>
                </a:extLst>
              </a:tr>
            </a:tbl>
          </a:graphicData>
        </a:graphic>
      </p:graphicFrame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7293D16-1CB7-408B-8133-2801102E881D}"/>
              </a:ext>
            </a:extLst>
          </p:cNvPr>
          <p:cNvGrpSpPr/>
          <p:nvPr/>
        </p:nvGrpSpPr>
        <p:grpSpPr>
          <a:xfrm>
            <a:off x="11566319" y="16021351"/>
            <a:ext cx="2623974" cy="2080545"/>
            <a:chOff x="5799323" y="4654691"/>
            <a:chExt cx="2267108" cy="1040694"/>
          </a:xfrm>
        </p:grpSpPr>
        <p:grpSp>
          <p:nvGrpSpPr>
            <p:cNvPr id="171" name="그룹 4">
              <a:extLst>
                <a:ext uri="{FF2B5EF4-FFF2-40B4-BE49-F238E27FC236}">
                  <a16:creationId xmlns:a16="http://schemas.microsoft.com/office/drawing/2014/main" id="{3ECEC33E-DD30-4098-92B2-8D121D8969CC}"/>
                </a:ext>
              </a:extLst>
            </p:cNvPr>
            <p:cNvGrpSpPr/>
            <p:nvPr/>
          </p:nvGrpSpPr>
          <p:grpSpPr>
            <a:xfrm>
              <a:off x="5799323" y="5205575"/>
              <a:ext cx="2267108" cy="489810"/>
              <a:chOff x="3695816" y="3155536"/>
              <a:chExt cx="1812292" cy="461022"/>
            </a:xfrm>
          </p:grpSpPr>
          <p:sp>
            <p:nvSpPr>
              <p:cNvPr id="174" name="직사각형 8">
                <a:extLst>
                  <a:ext uri="{FF2B5EF4-FFF2-40B4-BE49-F238E27FC236}">
                    <a16:creationId xmlns:a16="http://schemas.microsoft.com/office/drawing/2014/main" id="{CE9C9C82-DF32-49F2-84EF-D30DAFD6192B}"/>
                  </a:ext>
                </a:extLst>
              </p:cNvPr>
              <p:cNvSpPr/>
              <p:nvPr/>
            </p:nvSpPr>
            <p:spPr>
              <a:xfrm>
                <a:off x="3695817" y="3242643"/>
                <a:ext cx="1812291" cy="37391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67" dirty="0">
                    <a:solidFill>
                      <a:schemeClr val="tx1"/>
                    </a:solidFill>
                  </a:rPr>
                  <a:t>n++ Si</a:t>
                </a:r>
                <a:endParaRPr lang="ko-KR" altLang="en-US" sz="186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9">
                <a:extLst>
                  <a:ext uri="{FF2B5EF4-FFF2-40B4-BE49-F238E27FC236}">
                    <a16:creationId xmlns:a16="http://schemas.microsoft.com/office/drawing/2014/main" id="{C957A954-09C2-4FF6-9ACD-FB7E7398C24F}"/>
                  </a:ext>
                </a:extLst>
              </p:cNvPr>
              <p:cNvSpPr/>
              <p:nvPr/>
            </p:nvSpPr>
            <p:spPr>
              <a:xfrm>
                <a:off x="3695816" y="3155536"/>
                <a:ext cx="1812291" cy="1336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Native Oxide SiO</a:t>
                </a:r>
                <a:r>
                  <a:rPr lang="en-US" altLang="ko-KR" sz="1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 (1.5nm)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2" name="직사각형 5">
              <a:extLst>
                <a:ext uri="{FF2B5EF4-FFF2-40B4-BE49-F238E27FC236}">
                  <a16:creationId xmlns:a16="http://schemas.microsoft.com/office/drawing/2014/main" id="{894F1C35-1BD2-4781-B9F6-94458992074E}"/>
                </a:ext>
              </a:extLst>
            </p:cNvPr>
            <p:cNvSpPr/>
            <p:nvPr/>
          </p:nvSpPr>
          <p:spPr>
            <a:xfrm>
              <a:off x="5799323" y="4981733"/>
              <a:ext cx="2267108" cy="23393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AlO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(Evaporated)</a:t>
              </a:r>
              <a:r>
                <a:rPr lang="en-US" sz="1200" baseline="-25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3" name="직사각형 6">
              <a:extLst>
                <a:ext uri="{FF2B5EF4-FFF2-40B4-BE49-F238E27FC236}">
                  <a16:creationId xmlns:a16="http://schemas.microsoft.com/office/drawing/2014/main" id="{3F80AD10-52A4-4EE0-9101-9F491567D35F}"/>
                </a:ext>
              </a:extLst>
            </p:cNvPr>
            <p:cNvSpPr/>
            <p:nvPr/>
          </p:nvSpPr>
          <p:spPr>
            <a:xfrm>
              <a:off x="5799323" y="4654691"/>
              <a:ext cx="2267108" cy="34250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Al</a:t>
              </a:r>
              <a:r>
                <a:rPr lang="en-US" sz="1867" baseline="-25000" dirty="0">
                  <a:solidFill>
                    <a:schemeClr val="tx1"/>
                  </a:solidFill>
                </a:rPr>
                <a:t>2</a:t>
              </a:r>
              <a:r>
                <a:rPr lang="en-US" sz="1867" dirty="0">
                  <a:solidFill>
                    <a:schemeClr val="tx1"/>
                  </a:solidFill>
                </a:rPr>
                <a:t>O</a:t>
              </a:r>
              <a:r>
                <a:rPr lang="en-US" sz="1867" baseline="-25000" dirty="0">
                  <a:solidFill>
                    <a:schemeClr val="tx1"/>
                  </a:solidFill>
                </a:rPr>
                <a:t>3 </a:t>
              </a:r>
              <a:r>
                <a:rPr lang="en-US" sz="1867" dirty="0">
                  <a:solidFill>
                    <a:schemeClr val="tx1"/>
                  </a:solidFill>
                </a:rPr>
                <a:t>(ALD)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9727</TotalTime>
  <Words>805</Words>
  <Application>Microsoft Macintosh PowerPoint</Application>
  <PresentationFormat>Custom</PresentationFormat>
  <Paragraphs>168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Monotype Sorts</vt:lpstr>
      <vt:lpstr>Palatino Linotype</vt:lpstr>
      <vt:lpstr>Times New Roman</vt:lpstr>
      <vt:lpstr>Wingdings</vt:lpstr>
      <vt:lpstr>Office Theme</vt:lpstr>
      <vt:lpstr>PowerPoint Presentation</vt:lpstr>
    </vt:vector>
  </TitlesOfParts>
  <Company>ee/ece ga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diana</dc:creator>
  <cp:lastModifiedBy>Akash Levy</cp:lastModifiedBy>
  <cp:revision>462</cp:revision>
  <cp:lastPrinted>2015-03-02T22:30:42Z</cp:lastPrinted>
  <dcterms:created xsi:type="dcterms:W3CDTF">2001-01-05T22:23:03Z</dcterms:created>
  <dcterms:modified xsi:type="dcterms:W3CDTF">2019-12-03T13:12:51Z</dcterms:modified>
</cp:coreProperties>
</file>