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notesMasterIdLst>
    <p:notesMasterId r:id="rId3"/>
  </p:notesMasterIdLst>
  <p:sldIdLst>
    <p:sldId id="256" r:id="rId2"/>
  </p:sldIdLst>
  <p:sldSz cx="32918400" cy="21945600"/>
  <p:notesSz cx="6858000" cy="9144000"/>
  <p:defaultTextStyle>
    <a:defPPr>
      <a:defRPr lang="en-US"/>
    </a:defPPr>
    <a:lvl1pPr marL="0" algn="l" defTabSz="2835820" rtl="0" eaLnBrk="1" latinLnBrk="0" hangingPunct="1">
      <a:defRPr sz="5583" kern="1200">
        <a:solidFill>
          <a:schemeClr val="tx1"/>
        </a:solidFill>
        <a:latin typeface="+mn-lt"/>
        <a:ea typeface="+mn-ea"/>
        <a:cs typeface="+mn-cs"/>
      </a:defRPr>
    </a:lvl1pPr>
    <a:lvl2pPr marL="1417909" algn="l" defTabSz="2835820" rtl="0" eaLnBrk="1" latinLnBrk="0" hangingPunct="1">
      <a:defRPr sz="5583" kern="1200">
        <a:solidFill>
          <a:schemeClr val="tx1"/>
        </a:solidFill>
        <a:latin typeface="+mn-lt"/>
        <a:ea typeface="+mn-ea"/>
        <a:cs typeface="+mn-cs"/>
      </a:defRPr>
    </a:lvl2pPr>
    <a:lvl3pPr marL="2835820" algn="l" defTabSz="2835820" rtl="0" eaLnBrk="1" latinLnBrk="0" hangingPunct="1">
      <a:defRPr sz="5583" kern="1200">
        <a:solidFill>
          <a:schemeClr val="tx1"/>
        </a:solidFill>
        <a:latin typeface="+mn-lt"/>
        <a:ea typeface="+mn-ea"/>
        <a:cs typeface="+mn-cs"/>
      </a:defRPr>
    </a:lvl3pPr>
    <a:lvl4pPr marL="4253730" algn="l" defTabSz="2835820" rtl="0" eaLnBrk="1" latinLnBrk="0" hangingPunct="1">
      <a:defRPr sz="5583" kern="1200">
        <a:solidFill>
          <a:schemeClr val="tx1"/>
        </a:solidFill>
        <a:latin typeface="+mn-lt"/>
        <a:ea typeface="+mn-ea"/>
        <a:cs typeface="+mn-cs"/>
      </a:defRPr>
    </a:lvl4pPr>
    <a:lvl5pPr marL="5671640" algn="l" defTabSz="2835820" rtl="0" eaLnBrk="1" latinLnBrk="0" hangingPunct="1">
      <a:defRPr sz="5583" kern="1200">
        <a:solidFill>
          <a:schemeClr val="tx1"/>
        </a:solidFill>
        <a:latin typeface="+mn-lt"/>
        <a:ea typeface="+mn-ea"/>
        <a:cs typeface="+mn-cs"/>
      </a:defRPr>
    </a:lvl5pPr>
    <a:lvl6pPr marL="7089549" algn="l" defTabSz="2835820" rtl="0" eaLnBrk="1" latinLnBrk="0" hangingPunct="1">
      <a:defRPr sz="5583" kern="1200">
        <a:solidFill>
          <a:schemeClr val="tx1"/>
        </a:solidFill>
        <a:latin typeface="+mn-lt"/>
        <a:ea typeface="+mn-ea"/>
        <a:cs typeface="+mn-cs"/>
      </a:defRPr>
    </a:lvl6pPr>
    <a:lvl7pPr marL="8507460" algn="l" defTabSz="2835820" rtl="0" eaLnBrk="1" latinLnBrk="0" hangingPunct="1">
      <a:defRPr sz="5583" kern="1200">
        <a:solidFill>
          <a:schemeClr val="tx1"/>
        </a:solidFill>
        <a:latin typeface="+mn-lt"/>
        <a:ea typeface="+mn-ea"/>
        <a:cs typeface="+mn-cs"/>
      </a:defRPr>
    </a:lvl7pPr>
    <a:lvl8pPr marL="9925370" algn="l" defTabSz="2835820" rtl="0" eaLnBrk="1" latinLnBrk="0" hangingPunct="1">
      <a:defRPr sz="5583" kern="1200">
        <a:solidFill>
          <a:schemeClr val="tx1"/>
        </a:solidFill>
        <a:latin typeface="+mn-lt"/>
        <a:ea typeface="+mn-ea"/>
        <a:cs typeface="+mn-cs"/>
      </a:defRPr>
    </a:lvl8pPr>
    <a:lvl9pPr marL="11343279" algn="l" defTabSz="2835820" rtl="0" eaLnBrk="1" latinLnBrk="0" hangingPunct="1">
      <a:defRPr sz="558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912" userDrawn="1">
          <p15:clr>
            <a:srgbClr val="A4A3A4"/>
          </p15:clr>
        </p15:guide>
        <p15:guide id="2" pos="103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C9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347" autoAdjust="0"/>
    <p:restoredTop sz="94673"/>
  </p:normalViewPr>
  <p:slideViewPr>
    <p:cSldViewPr snapToGrid="0" snapToObjects="1">
      <p:cViewPr varScale="1">
        <p:scale>
          <a:sx n="33" d="100"/>
          <a:sy n="33" d="100"/>
        </p:scale>
        <p:origin x="2424" y="280"/>
      </p:cViewPr>
      <p:guideLst>
        <p:guide orient="horz" pos="6912"/>
        <p:guide pos="10368"/>
      </p:guideLst>
    </p:cSldViewPr>
  </p:slideViewPr>
  <p:notesTextViewPr>
    <p:cViewPr>
      <p:scale>
        <a:sx n="20" d="100"/>
        <a:sy n="2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D06590-05B3-D443-B0E0-BD27522271CC}" type="datetimeFigureOut">
              <a:rPr lang="en-US" smtClean="0"/>
              <a:t>3/1/19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7CC22C-A1EE-0B4F-98F7-34745EC58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12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03328" rtl="0" eaLnBrk="1" latinLnBrk="0" hangingPunct="1">
      <a:defRPr sz="923" kern="1200">
        <a:solidFill>
          <a:schemeClr val="tx1"/>
        </a:solidFill>
        <a:latin typeface="+mn-lt"/>
        <a:ea typeface="+mn-ea"/>
        <a:cs typeface="+mn-cs"/>
      </a:defRPr>
    </a:lvl1pPr>
    <a:lvl2pPr marL="351664" algn="l" defTabSz="703328" rtl="0" eaLnBrk="1" latinLnBrk="0" hangingPunct="1">
      <a:defRPr sz="923" kern="1200">
        <a:solidFill>
          <a:schemeClr val="tx1"/>
        </a:solidFill>
        <a:latin typeface="+mn-lt"/>
        <a:ea typeface="+mn-ea"/>
        <a:cs typeface="+mn-cs"/>
      </a:defRPr>
    </a:lvl2pPr>
    <a:lvl3pPr marL="703328" algn="l" defTabSz="703328" rtl="0" eaLnBrk="1" latinLnBrk="0" hangingPunct="1">
      <a:defRPr sz="923" kern="1200">
        <a:solidFill>
          <a:schemeClr val="tx1"/>
        </a:solidFill>
        <a:latin typeface="+mn-lt"/>
        <a:ea typeface="+mn-ea"/>
        <a:cs typeface="+mn-cs"/>
      </a:defRPr>
    </a:lvl3pPr>
    <a:lvl4pPr marL="1054993" algn="l" defTabSz="703328" rtl="0" eaLnBrk="1" latinLnBrk="0" hangingPunct="1">
      <a:defRPr sz="923" kern="1200">
        <a:solidFill>
          <a:schemeClr val="tx1"/>
        </a:solidFill>
        <a:latin typeface="+mn-lt"/>
        <a:ea typeface="+mn-ea"/>
        <a:cs typeface="+mn-cs"/>
      </a:defRPr>
    </a:lvl4pPr>
    <a:lvl5pPr marL="1406657" algn="l" defTabSz="703328" rtl="0" eaLnBrk="1" latinLnBrk="0" hangingPunct="1">
      <a:defRPr sz="923" kern="1200">
        <a:solidFill>
          <a:schemeClr val="tx1"/>
        </a:solidFill>
        <a:latin typeface="+mn-lt"/>
        <a:ea typeface="+mn-ea"/>
        <a:cs typeface="+mn-cs"/>
      </a:defRPr>
    </a:lvl5pPr>
    <a:lvl6pPr marL="1758320" algn="l" defTabSz="703328" rtl="0" eaLnBrk="1" latinLnBrk="0" hangingPunct="1">
      <a:defRPr sz="923" kern="1200">
        <a:solidFill>
          <a:schemeClr val="tx1"/>
        </a:solidFill>
        <a:latin typeface="+mn-lt"/>
        <a:ea typeface="+mn-ea"/>
        <a:cs typeface="+mn-cs"/>
      </a:defRPr>
    </a:lvl6pPr>
    <a:lvl7pPr marL="2109985" algn="l" defTabSz="703328" rtl="0" eaLnBrk="1" latinLnBrk="0" hangingPunct="1">
      <a:defRPr sz="923" kern="1200">
        <a:solidFill>
          <a:schemeClr val="tx1"/>
        </a:solidFill>
        <a:latin typeface="+mn-lt"/>
        <a:ea typeface="+mn-ea"/>
        <a:cs typeface="+mn-cs"/>
      </a:defRPr>
    </a:lvl7pPr>
    <a:lvl8pPr marL="2461649" algn="l" defTabSz="703328" rtl="0" eaLnBrk="1" latinLnBrk="0" hangingPunct="1">
      <a:defRPr sz="923" kern="1200">
        <a:solidFill>
          <a:schemeClr val="tx1"/>
        </a:solidFill>
        <a:latin typeface="+mn-lt"/>
        <a:ea typeface="+mn-ea"/>
        <a:cs typeface="+mn-cs"/>
      </a:defRPr>
    </a:lvl8pPr>
    <a:lvl9pPr marL="2813314" algn="l" defTabSz="703328" rtl="0" eaLnBrk="1" latinLnBrk="0" hangingPunct="1">
      <a:defRPr sz="92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4425" y="1143000"/>
            <a:ext cx="46291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7CC22C-A1EE-0B4F-98F7-34745EC58B3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845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3591562"/>
            <a:ext cx="27980640" cy="7640320"/>
          </a:xfrm>
        </p:spPr>
        <p:txBody>
          <a:bodyPr anchor="b"/>
          <a:lstStyle>
            <a:lvl1pPr algn="ctr">
              <a:defRPr sz="19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11526522"/>
            <a:ext cx="24688800" cy="5298438"/>
          </a:xfrm>
        </p:spPr>
        <p:txBody>
          <a:bodyPr/>
          <a:lstStyle>
            <a:lvl1pPr marL="0" indent="0" algn="ctr">
              <a:buNone/>
              <a:defRPr sz="7680"/>
            </a:lvl1pPr>
            <a:lvl2pPr marL="1463040" indent="0" algn="ctr">
              <a:buNone/>
              <a:defRPr sz="6400"/>
            </a:lvl2pPr>
            <a:lvl3pPr marL="2926080" indent="0" algn="ctr">
              <a:buNone/>
              <a:defRPr sz="5760"/>
            </a:lvl3pPr>
            <a:lvl4pPr marL="4389120" indent="0" algn="ctr">
              <a:buNone/>
              <a:defRPr sz="5120"/>
            </a:lvl4pPr>
            <a:lvl5pPr marL="5852160" indent="0" algn="ctr">
              <a:buNone/>
              <a:defRPr sz="5120"/>
            </a:lvl5pPr>
            <a:lvl6pPr marL="7315200" indent="0" algn="ctr">
              <a:buNone/>
              <a:defRPr sz="5120"/>
            </a:lvl6pPr>
            <a:lvl7pPr marL="8778240" indent="0" algn="ctr">
              <a:buNone/>
              <a:defRPr sz="5120"/>
            </a:lvl7pPr>
            <a:lvl8pPr marL="10241280" indent="0" algn="ctr">
              <a:buNone/>
              <a:defRPr sz="5120"/>
            </a:lvl8pPr>
            <a:lvl9pPr marL="11704320" indent="0" algn="ctr">
              <a:buNone/>
              <a:defRPr sz="51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BE8D5-BF98-1F4F-A43A-6FEDDCEE5F10}" type="datetimeFigureOut">
              <a:rPr lang="en-US" smtClean="0"/>
              <a:t>3/1/19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2897-4023-3645-A08B-00B32BAC1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567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BE8D5-BF98-1F4F-A43A-6FEDDCEE5F10}" type="datetimeFigureOut">
              <a:rPr lang="en-US" smtClean="0"/>
              <a:t>3/1/19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2897-4023-3645-A08B-00B32BAC1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343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557232" y="1168400"/>
            <a:ext cx="7098030" cy="185978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3142" y="1168400"/>
            <a:ext cx="20882610" cy="1859788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BE8D5-BF98-1F4F-A43A-6FEDDCEE5F10}" type="datetimeFigureOut">
              <a:rPr lang="en-US" smtClean="0"/>
              <a:t>3/1/19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2897-4023-3645-A08B-00B32BAC1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050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BE8D5-BF98-1F4F-A43A-6FEDDCEE5F10}" type="datetimeFigureOut">
              <a:rPr lang="en-US" smtClean="0"/>
              <a:t>3/1/19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2897-4023-3645-A08B-00B32BAC1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458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5997" y="5471167"/>
            <a:ext cx="28392120" cy="9128758"/>
          </a:xfrm>
        </p:spPr>
        <p:txBody>
          <a:bodyPr anchor="b"/>
          <a:lstStyle>
            <a:lvl1pPr>
              <a:defRPr sz="19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5997" y="14686287"/>
            <a:ext cx="28392120" cy="4800598"/>
          </a:xfrm>
        </p:spPr>
        <p:txBody>
          <a:bodyPr/>
          <a:lstStyle>
            <a:lvl1pPr marL="0" indent="0">
              <a:buNone/>
              <a:defRPr sz="7680">
                <a:solidFill>
                  <a:schemeClr val="tx1"/>
                </a:solidFill>
              </a:defRPr>
            </a:lvl1pPr>
            <a:lvl2pPr marL="146304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2pPr>
            <a:lvl3pPr marL="292608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3pPr>
            <a:lvl4pPr marL="438912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4pPr>
            <a:lvl5pPr marL="585216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5pPr>
            <a:lvl6pPr marL="731520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6pPr>
            <a:lvl7pPr marL="877824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7pPr>
            <a:lvl8pPr marL="1024128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8pPr>
            <a:lvl9pPr marL="1170432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BE8D5-BF98-1F4F-A43A-6FEDDCEE5F10}" type="datetimeFigureOut">
              <a:rPr lang="en-US" smtClean="0"/>
              <a:t>3/1/19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2897-4023-3645-A08B-00B32BAC1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706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3140" y="5842000"/>
            <a:ext cx="13990320" cy="139242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64940" y="5842000"/>
            <a:ext cx="13990320" cy="139242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BE8D5-BF98-1F4F-A43A-6FEDDCEE5F10}" type="datetimeFigureOut">
              <a:rPr lang="en-US" smtClean="0"/>
              <a:t>3/1/19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2897-4023-3645-A08B-00B32BAC1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620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168405"/>
            <a:ext cx="28392120" cy="42418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7431" y="5379722"/>
            <a:ext cx="13926024" cy="2636518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7431" y="8016240"/>
            <a:ext cx="13926024" cy="117906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664942" y="5379722"/>
            <a:ext cx="13994608" cy="2636518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664942" y="8016240"/>
            <a:ext cx="13994608" cy="117906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BE8D5-BF98-1F4F-A43A-6FEDDCEE5F10}" type="datetimeFigureOut">
              <a:rPr lang="en-US" smtClean="0"/>
              <a:t>3/1/19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2897-4023-3645-A08B-00B32BAC1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51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BE8D5-BF98-1F4F-A43A-6FEDDCEE5F10}" type="datetimeFigureOut">
              <a:rPr lang="en-US" smtClean="0"/>
              <a:t>3/1/19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2897-4023-3645-A08B-00B32BAC1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51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BE8D5-BF98-1F4F-A43A-6FEDDCEE5F10}" type="datetimeFigureOut">
              <a:rPr lang="en-US" smtClean="0"/>
              <a:t>3/1/19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2897-4023-3645-A08B-00B32BAC1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21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463040"/>
            <a:ext cx="10617041" cy="5120640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94608" y="3159765"/>
            <a:ext cx="16664940" cy="15595600"/>
          </a:xfrm>
        </p:spPr>
        <p:txBody>
          <a:bodyPr/>
          <a:lstStyle>
            <a:lvl1pPr>
              <a:defRPr sz="10240"/>
            </a:lvl1pPr>
            <a:lvl2pPr>
              <a:defRPr sz="8960"/>
            </a:lvl2pPr>
            <a:lvl3pPr>
              <a:defRPr sz="768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6583680"/>
            <a:ext cx="10617041" cy="12197082"/>
          </a:xfrm>
        </p:spPr>
        <p:txBody>
          <a:bodyPr/>
          <a:lstStyle>
            <a:lvl1pPr marL="0" indent="0">
              <a:buNone/>
              <a:defRPr sz="512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BE8D5-BF98-1F4F-A43A-6FEDDCEE5F10}" type="datetimeFigureOut">
              <a:rPr lang="en-US" smtClean="0"/>
              <a:t>3/1/19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2897-4023-3645-A08B-00B32BAC1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994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463040"/>
            <a:ext cx="10617041" cy="5120640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994608" y="3159765"/>
            <a:ext cx="16664940" cy="15595600"/>
          </a:xfrm>
        </p:spPr>
        <p:txBody>
          <a:bodyPr anchor="t"/>
          <a:lstStyle>
            <a:lvl1pPr marL="0" indent="0">
              <a:buNone/>
              <a:defRPr sz="10240"/>
            </a:lvl1pPr>
            <a:lvl2pPr marL="1463040" indent="0">
              <a:buNone/>
              <a:defRPr sz="8960"/>
            </a:lvl2pPr>
            <a:lvl3pPr marL="2926080" indent="0">
              <a:buNone/>
              <a:defRPr sz="7680"/>
            </a:lvl3pPr>
            <a:lvl4pPr marL="4389120" indent="0">
              <a:buNone/>
              <a:defRPr sz="6400"/>
            </a:lvl4pPr>
            <a:lvl5pPr marL="5852160" indent="0">
              <a:buNone/>
              <a:defRPr sz="6400"/>
            </a:lvl5pPr>
            <a:lvl6pPr marL="7315200" indent="0">
              <a:buNone/>
              <a:defRPr sz="6400"/>
            </a:lvl6pPr>
            <a:lvl7pPr marL="8778240" indent="0">
              <a:buNone/>
              <a:defRPr sz="6400"/>
            </a:lvl7pPr>
            <a:lvl8pPr marL="10241280" indent="0">
              <a:buNone/>
              <a:defRPr sz="6400"/>
            </a:lvl8pPr>
            <a:lvl9pPr marL="11704320" indent="0">
              <a:buNone/>
              <a:defRPr sz="6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6583680"/>
            <a:ext cx="10617041" cy="12197082"/>
          </a:xfrm>
        </p:spPr>
        <p:txBody>
          <a:bodyPr/>
          <a:lstStyle>
            <a:lvl1pPr marL="0" indent="0">
              <a:buNone/>
              <a:defRPr sz="512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BE8D5-BF98-1F4F-A43A-6FEDDCEE5F10}" type="datetimeFigureOut">
              <a:rPr lang="en-US" smtClean="0"/>
              <a:t>3/1/19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2897-4023-3645-A08B-00B32BAC1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532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3140" y="1168405"/>
            <a:ext cx="28392120" cy="4241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3140" y="5842000"/>
            <a:ext cx="28392120" cy="13924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63140" y="20340325"/>
            <a:ext cx="740664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4BE8D5-BF98-1F4F-A43A-6FEDDCEE5F10}" type="datetimeFigureOut">
              <a:rPr lang="en-US" smtClean="0"/>
              <a:t>3/1/19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04220" y="20340325"/>
            <a:ext cx="1110996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48620" y="20340325"/>
            <a:ext cx="740664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6C2897-4023-3645-A08B-00B32BAC1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259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2926080" rtl="0" eaLnBrk="1" latinLnBrk="0" hangingPunct="1">
        <a:lnSpc>
          <a:spcPct val="90000"/>
        </a:lnSpc>
        <a:spcBef>
          <a:spcPct val="0"/>
        </a:spcBef>
        <a:buNone/>
        <a:defRPr sz="140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31520" indent="-731520" algn="l" defTabSz="2926080" rtl="0" eaLnBrk="1" latinLnBrk="0" hangingPunct="1">
        <a:lnSpc>
          <a:spcPct val="90000"/>
        </a:lnSpc>
        <a:spcBef>
          <a:spcPts val="3200"/>
        </a:spcBef>
        <a:buFont typeface="Arial" panose="020B0604020202020204" pitchFamily="34" charset="0"/>
        <a:buChar char="•"/>
        <a:defRPr sz="896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768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3pPr>
      <a:lvl4pPr marL="512064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804672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950976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80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243584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1pPr>
      <a:lvl2pPr marL="14630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9260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3pPr>
      <a:lvl4pPr marL="43891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585216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731520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87782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2412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17043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jp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tiff"/><Relationship Id="rId11" Type="http://schemas.openxmlformats.org/officeDocument/2006/relationships/image" Target="../media/image9.jpg"/><Relationship Id="rId5" Type="http://schemas.openxmlformats.org/officeDocument/2006/relationships/image" Target="../media/image3.emf"/><Relationship Id="rId10" Type="http://schemas.openxmlformats.org/officeDocument/2006/relationships/image" Target="../media/image8.png"/><Relationship Id="rId4" Type="http://schemas.openxmlformats.org/officeDocument/2006/relationships/image" Target="../media/image2.emf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62914" y="11143774"/>
            <a:ext cx="5369937" cy="685373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-41748"/>
            <a:ext cx="32918400" cy="357239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-1" y="-9933"/>
            <a:ext cx="2328412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 err="1"/>
              <a:t>HIKNet</a:t>
            </a:r>
            <a:r>
              <a:rPr lang="en-US" sz="8000" b="1" dirty="0"/>
              <a:t>: A Neural Network for Detecting Head Impacts from Kinematic Data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1535862" y="10096499"/>
            <a:ext cx="21382538" cy="733956"/>
          </a:xfrm>
          <a:prstGeom prst="rect">
            <a:avLst/>
          </a:prstGeom>
          <a:solidFill>
            <a:srgbClr val="8C15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1" b="1" dirty="0"/>
              <a:t>  3. RESULTS </a:t>
            </a:r>
            <a:r>
              <a:rPr lang="en-US" sz="4001" dirty="0"/>
              <a:t>and</a:t>
            </a:r>
            <a:r>
              <a:rPr lang="en-US" sz="4001" b="1" dirty="0"/>
              <a:t> DISCUSSION</a:t>
            </a:r>
          </a:p>
        </p:txBody>
      </p:sp>
      <p:pic>
        <p:nvPicPr>
          <p:cNvPr id="9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955"/>
          <a:stretch>
            <a:fillRect/>
          </a:stretch>
        </p:blipFill>
        <p:spPr bwMode="auto">
          <a:xfrm>
            <a:off x="29665243" y="248959"/>
            <a:ext cx="3017182" cy="29928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 algn="ctr">
                <a:solidFill>
                  <a:srgbClr val="21212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F4EFDB"/>
                  </a:outerShdw>
                </a:effectLst>
              </a14:hiddenEffects>
            </a:ext>
          </a:extLst>
        </p:spPr>
      </p:pic>
      <p:sp>
        <p:nvSpPr>
          <p:cNvPr id="98" name="Rectangle 97"/>
          <p:cNvSpPr/>
          <p:nvPr/>
        </p:nvSpPr>
        <p:spPr>
          <a:xfrm>
            <a:off x="0" y="3707885"/>
            <a:ext cx="11236792" cy="73395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1" dirty="0"/>
              <a:t>    </a:t>
            </a:r>
            <a:r>
              <a:rPr lang="en-US" sz="4001" b="1" dirty="0"/>
              <a:t>BACKGROUND </a:t>
            </a:r>
            <a:r>
              <a:rPr lang="en-US" sz="3600" dirty="0"/>
              <a:t>and</a:t>
            </a:r>
            <a:r>
              <a:rPr lang="en-US" sz="4001" dirty="0"/>
              <a:t> </a:t>
            </a:r>
            <a:r>
              <a:rPr lang="en-US" sz="4001" b="1" dirty="0"/>
              <a:t>MOTIVATION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0" y="12340563"/>
            <a:ext cx="11230615" cy="730301"/>
          </a:xfrm>
          <a:prstGeom prst="rect">
            <a:avLst/>
          </a:prstGeom>
          <a:solidFill>
            <a:srgbClr val="8C15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1" b="1" dirty="0"/>
              <a:t>    1. DATASET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11535862" y="3713074"/>
            <a:ext cx="21382536" cy="728767"/>
          </a:xfrm>
          <a:prstGeom prst="rect">
            <a:avLst/>
          </a:prstGeom>
          <a:solidFill>
            <a:srgbClr val="8C15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1" b="1" dirty="0"/>
              <a:t>    2. NEURAL NETWORK ARCHITECTURE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" y="4441842"/>
            <a:ext cx="6814399" cy="79868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17" indent="-342917">
              <a:buFont typeface="Wingdings" charset="2"/>
              <a:buChar char="§"/>
            </a:pPr>
            <a:r>
              <a:rPr lang="en-US" sz="2700" dirty="0"/>
              <a:t>Mild Traumatic Brain Injury (</a:t>
            </a:r>
            <a:r>
              <a:rPr lang="en-US" sz="2700" dirty="0" err="1"/>
              <a:t>mTBI</a:t>
            </a:r>
            <a:r>
              <a:rPr lang="en-US" sz="2700" dirty="0"/>
              <a:t>) is a serious health concern, especially in contact sports such as football, and can cause acute and long term debilitating symptoms</a:t>
            </a:r>
            <a:r>
              <a:rPr lang="en-US" sz="2700" baseline="30000" dirty="0"/>
              <a:t>1,2</a:t>
            </a:r>
            <a:endParaRPr lang="en-US" sz="2700" dirty="0"/>
          </a:p>
          <a:p>
            <a:pPr marL="342917" indent="-342917">
              <a:buFont typeface="Wingdings" charset="2"/>
              <a:buChar char="§"/>
            </a:pPr>
            <a:r>
              <a:rPr lang="en-US" sz="2700" dirty="0"/>
              <a:t>The Camarillo Lab at Stanford has developed and deployed an instrumented mouthguard that records linear acceleration and angular velocity of head impacts</a:t>
            </a:r>
            <a:r>
              <a:rPr lang="en-US" sz="2700" baseline="30000" dirty="0"/>
              <a:t>3</a:t>
            </a:r>
            <a:endParaRPr lang="en-US" sz="2700" dirty="0"/>
          </a:p>
          <a:p>
            <a:pPr marL="342917" indent="-342917">
              <a:buFont typeface="Wingdings" charset="2"/>
              <a:buChar char="§"/>
            </a:pPr>
            <a:r>
              <a:rPr lang="en-US" sz="2700" dirty="0"/>
              <a:t>Device must be able to accurately classify between real impacts or false positives (e.g. spitting, chewing, etc.) to be useful</a:t>
            </a:r>
          </a:p>
          <a:p>
            <a:pPr marL="342917" indent="-342917">
              <a:buFont typeface="Wingdings" charset="2"/>
              <a:buChar char="§"/>
            </a:pPr>
            <a:r>
              <a:rPr lang="en-US" sz="2700" dirty="0"/>
              <a:t>In previous work, sequential feature selection was used to determine the most important classifier features, and these were used to train a SVM classifier</a:t>
            </a:r>
            <a:r>
              <a:rPr lang="en-US" sz="2700" baseline="30000" dirty="0"/>
              <a:t>4,5</a:t>
            </a:r>
            <a:endParaRPr lang="en-US" sz="2700" dirty="0"/>
          </a:p>
          <a:p>
            <a:pPr marL="342917" indent="-342917">
              <a:buFont typeface="Wingdings" charset="2"/>
              <a:buChar char="§"/>
            </a:pPr>
            <a:r>
              <a:rPr lang="en-US" sz="2700" dirty="0"/>
              <a:t>We propose to use a neural net, which will automatically extract important features to distinguish between real and false impacts to a high degree of accuracy</a:t>
            </a:r>
          </a:p>
        </p:txBody>
      </p:sp>
      <p:sp>
        <p:nvSpPr>
          <p:cNvPr id="42" name="Rectangle 41"/>
          <p:cNvSpPr/>
          <p:nvPr/>
        </p:nvSpPr>
        <p:spPr>
          <a:xfrm>
            <a:off x="11535862" y="18864094"/>
            <a:ext cx="11442124" cy="73395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1" dirty="0"/>
              <a:t>    </a:t>
            </a:r>
            <a:r>
              <a:rPr lang="en-US" sz="4001" b="1" dirty="0"/>
              <a:t>FUTURE WORK</a:t>
            </a:r>
          </a:p>
        </p:txBody>
      </p:sp>
      <p:sp>
        <p:nvSpPr>
          <p:cNvPr id="43" name="Rectangle 42"/>
          <p:cNvSpPr/>
          <p:nvPr/>
        </p:nvSpPr>
        <p:spPr>
          <a:xfrm>
            <a:off x="23332366" y="18853448"/>
            <a:ext cx="9586034" cy="72876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1" dirty="0"/>
              <a:t>    </a:t>
            </a:r>
            <a:r>
              <a:rPr lang="en-US" sz="4001" b="1" dirty="0"/>
              <a:t>REFERENCES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8BCC34A-E47E-2348-B5DA-4AE33CC13D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284125" y="36794"/>
            <a:ext cx="5150765" cy="140475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98F1328-0EA3-004F-A5D2-C3369A01B4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200550" y="1149198"/>
            <a:ext cx="5353302" cy="145866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86B9C19B-018B-7F4B-9A72-1628AC9AA7B4}"/>
              </a:ext>
            </a:extLst>
          </p:cNvPr>
          <p:cNvSpPr txBox="1"/>
          <p:nvPr/>
        </p:nvSpPr>
        <p:spPr>
          <a:xfrm>
            <a:off x="-40733" y="2275387"/>
            <a:ext cx="252806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Michael Fanton</a:t>
            </a:r>
            <a:r>
              <a:rPr lang="en-US" sz="4800" baseline="30000" dirty="0"/>
              <a:t>1</a:t>
            </a:r>
            <a:r>
              <a:rPr lang="en-US" sz="4800" dirty="0"/>
              <a:t>, Nicholas Gaudio</a:t>
            </a:r>
            <a:r>
              <a:rPr lang="en-US" sz="4800" baseline="30000" dirty="0"/>
              <a:t>2</a:t>
            </a:r>
            <a:r>
              <a:rPr lang="en-US" sz="4800" dirty="0"/>
              <a:t>, Alissa Ling</a:t>
            </a:r>
            <a:r>
              <a:rPr lang="en-US" sz="4800" baseline="30000" dirty="0"/>
              <a:t>2</a:t>
            </a:r>
            <a:endParaRPr lang="en-US" sz="1000" dirty="0"/>
          </a:p>
          <a:p>
            <a:r>
              <a:rPr lang="en-US" sz="3200" dirty="0"/>
              <a:t> </a:t>
            </a:r>
            <a:r>
              <a:rPr lang="en-US" sz="3200" baseline="30000" dirty="0"/>
              <a:t>1</a:t>
            </a:r>
            <a:r>
              <a:rPr lang="en-US" sz="3200" dirty="0"/>
              <a:t>Department of Mechanical Engineering, Stanford University, </a:t>
            </a:r>
            <a:r>
              <a:rPr lang="en-US" sz="3200" baseline="30000" dirty="0"/>
              <a:t>2</a:t>
            </a:r>
            <a:r>
              <a:rPr lang="en-US" sz="3200" dirty="0"/>
              <a:t>Department of Electrical Engineering, Stanford University</a:t>
            </a:r>
          </a:p>
        </p:txBody>
      </p:sp>
      <p:pic>
        <p:nvPicPr>
          <p:cNvPr id="3" name="Picture 2" descr="download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70" y="14089147"/>
            <a:ext cx="3160451" cy="2257465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3197722" y="13040236"/>
            <a:ext cx="800873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17" indent="-342917">
              <a:buFont typeface="Wingdings" charset="2"/>
              <a:buChar char="§"/>
            </a:pPr>
            <a:r>
              <a:rPr lang="en-US" sz="2600" dirty="0"/>
              <a:t>527 examples of 6 time traces (linear acceleration and angular velocity in x, y, z axes) each of length 199</a:t>
            </a:r>
          </a:p>
          <a:p>
            <a:pPr marL="342917" indent="-342917">
              <a:buFont typeface="Wingdings" charset="2"/>
              <a:buChar char="§"/>
            </a:pPr>
            <a:r>
              <a:rPr lang="en-US" sz="2600" dirty="0"/>
              <a:t>264 real impacts and 263 false impacts</a:t>
            </a:r>
          </a:p>
          <a:p>
            <a:pPr marL="342917" indent="-342917">
              <a:buFont typeface="Wingdings" charset="2"/>
              <a:buChar char="§"/>
            </a:pPr>
            <a:r>
              <a:rPr lang="en-US" sz="2600" dirty="0"/>
              <a:t>Each impact has 100ms of data sampled at 1000 Hz</a:t>
            </a:r>
          </a:p>
          <a:p>
            <a:pPr marL="342917" indent="-342917">
              <a:buFont typeface="Wingdings" charset="2"/>
              <a:buChar char="§"/>
            </a:pPr>
            <a:r>
              <a:rPr lang="en-US" sz="2600" dirty="0"/>
              <a:t>Dataset was randomly split 70%/30% into a training and evaluation set</a:t>
            </a:r>
          </a:p>
          <a:p>
            <a:pPr marL="342917" indent="-342917">
              <a:buFont typeface="Wingdings" charset="2"/>
              <a:buChar char="§"/>
            </a:pPr>
            <a:r>
              <a:rPr lang="en-US" sz="2600" dirty="0"/>
              <a:t>Generally, true impacts have lower frequencies content (20-30 Hz), whereas false impacts are comprised of higher frequency content</a:t>
            </a:r>
          </a:p>
          <a:p>
            <a:pPr marL="342917" indent="-342917">
              <a:buFont typeface="Wingdings" charset="2"/>
              <a:buChar char="§"/>
            </a:pPr>
            <a:endParaRPr lang="en-US" sz="2600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16748459"/>
            <a:ext cx="11439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 representative example of a real and false impact: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-123365" y="13164507"/>
            <a:ext cx="35460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Stanford Instrumented Mouthguard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3332366" y="19582216"/>
            <a:ext cx="1038011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800" dirty="0" err="1"/>
              <a:t>Langlois</a:t>
            </a:r>
            <a:r>
              <a:rPr lang="en-US" sz="1800" dirty="0"/>
              <a:t>, Jean A., et al. The Journal of head trauma rehabilitation21.5(2006): 375-378.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800" dirty="0"/>
              <a:t>Ramos-</a:t>
            </a:r>
            <a:r>
              <a:rPr lang="en-US" sz="1800" dirty="0" err="1"/>
              <a:t>Cejudo</a:t>
            </a:r>
            <a:r>
              <a:rPr lang="en-US" sz="1800" dirty="0"/>
              <a:t>, Jaime, et al. </a:t>
            </a:r>
            <a:r>
              <a:rPr lang="en-US" sz="1800" dirty="0" err="1"/>
              <a:t>EBioMedicine</a:t>
            </a:r>
            <a:r>
              <a:rPr lang="en-US" sz="1800" dirty="0"/>
              <a:t> (2018).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800" dirty="0"/>
              <a:t> Camarillo, David B., et al. Annals of biomedical engineering 41.9 (2013): 1939-1949.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800" dirty="0"/>
              <a:t>Wu, </a:t>
            </a:r>
            <a:r>
              <a:rPr lang="en-US" sz="1800" dirty="0" err="1"/>
              <a:t>Lyndia</a:t>
            </a:r>
            <a:r>
              <a:rPr lang="en-US" sz="1800" dirty="0"/>
              <a:t> C., et al. IEEE Transactions on Biomedical Engineering 61.11 (2014): 2659-2668.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800" dirty="0"/>
              <a:t>Wu, </a:t>
            </a:r>
            <a:r>
              <a:rPr lang="en-US" sz="1800" dirty="0" err="1"/>
              <a:t>Lyndia</a:t>
            </a:r>
            <a:r>
              <a:rPr lang="en-US" sz="1800" dirty="0"/>
              <a:t> C., et al. Scientific reports 8.1 (2017): 855.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800" dirty="0" err="1"/>
              <a:t>Kasnesis</a:t>
            </a:r>
            <a:r>
              <a:rPr lang="en-US" sz="1800" dirty="0"/>
              <a:t>, Panagiotis, et al. Proceedings of SAI Intelligent Systems Conference. Springer, Cham, 2018.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800" dirty="0" err="1"/>
              <a:t>Ronao</a:t>
            </a:r>
            <a:r>
              <a:rPr lang="en-US" sz="1800" dirty="0"/>
              <a:t>, </a:t>
            </a:r>
            <a:r>
              <a:rPr lang="en-US" sz="1800" dirty="0" err="1"/>
              <a:t>Charissa</a:t>
            </a:r>
            <a:r>
              <a:rPr lang="en-US" sz="1800" dirty="0"/>
              <a:t> Ann, et al. Expert Systems with Applications 59 (2016): 235-244.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535862" y="8194688"/>
            <a:ext cx="208661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700" dirty="0"/>
              <a:t>Used </a:t>
            </a:r>
            <a:r>
              <a:rPr lang="en-US" sz="2700" dirty="0" err="1"/>
              <a:t>Keras</a:t>
            </a:r>
            <a:r>
              <a:rPr lang="en-US" sz="2700" dirty="0"/>
              <a:t> and </a:t>
            </a:r>
            <a:r>
              <a:rPr lang="en-US" sz="2700" dirty="0" err="1"/>
              <a:t>Tensorflow</a:t>
            </a:r>
            <a:r>
              <a:rPr lang="en-US" sz="2700" dirty="0"/>
              <a:t> in Python to create a deep convolutional neural network</a:t>
            </a:r>
          </a:p>
          <a:p>
            <a:pPr marL="457200" indent="-457200">
              <a:buFont typeface="Arial"/>
              <a:buChar char="•"/>
            </a:pPr>
            <a:r>
              <a:rPr lang="en-US" sz="2700" dirty="0"/>
              <a:t>Baseline architecture modeled off of PerceptionNet</a:t>
            </a:r>
            <a:r>
              <a:rPr lang="en-US" sz="2700" baseline="30000" dirty="0"/>
              <a:t>6</a:t>
            </a:r>
            <a:r>
              <a:rPr lang="en-US" sz="2700" dirty="0"/>
              <a:t> and ConvNet</a:t>
            </a:r>
            <a:r>
              <a:rPr lang="en-US" sz="2700" baseline="30000" dirty="0"/>
              <a:t>7</a:t>
            </a:r>
            <a:r>
              <a:rPr lang="en-US" sz="2700" dirty="0"/>
              <a:t>, two CNN’s used for Human Activity Recognition from time series data</a:t>
            </a:r>
          </a:p>
          <a:p>
            <a:pPr marL="457200" indent="-457200">
              <a:buFont typeface="Arial"/>
              <a:buChar char="•"/>
            </a:pPr>
            <a:r>
              <a:rPr lang="en-US" sz="2700" dirty="0"/>
              <a:t>The 1D convolutional layers “extract” features and feed into a late 2D convolution which classifies the data into impact and no impact</a:t>
            </a:r>
          </a:p>
          <a:p>
            <a:pPr marL="457200" indent="-457200">
              <a:buFont typeface="Arial"/>
              <a:buChar char="•"/>
            </a:pPr>
            <a:r>
              <a:rPr lang="en-US" sz="2700" dirty="0"/>
              <a:t>The 2D convolution is late in the architecture to prevent overfitting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535861" y="19728830"/>
            <a:ext cx="11442125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700" dirty="0"/>
              <a:t>Develop a neural network that classifies between multiple classes such as head impacts, body impacts, and no impact.</a:t>
            </a:r>
          </a:p>
          <a:p>
            <a:pPr marL="457200" indent="-457200">
              <a:buFont typeface="Arial"/>
              <a:buChar char="•"/>
            </a:pPr>
            <a:r>
              <a:rPr lang="en-US" sz="2700" dirty="0"/>
              <a:t>Apply neural net to a larger mouthguard dataset as more data is collected</a:t>
            </a:r>
          </a:p>
          <a:p>
            <a:pPr marL="457200" indent="-457200">
              <a:buFont typeface="Arial"/>
              <a:buChar char="•"/>
            </a:pPr>
            <a:r>
              <a:rPr lang="en-US" sz="2700" dirty="0"/>
              <a:t>Analyze positive head impacts and classify them as resulting in concussion vs. no concussion (</a:t>
            </a:r>
            <a:r>
              <a:rPr lang="en-US" sz="2700" dirty="0" err="1"/>
              <a:t>KOCNet</a:t>
            </a:r>
            <a:r>
              <a:rPr lang="en-US" sz="2700" dirty="0"/>
              <a:t>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5285064" y="10870818"/>
            <a:ext cx="7633336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/>
              <a:buChar char="•"/>
            </a:pPr>
            <a:r>
              <a:rPr lang="en-US" sz="2700" dirty="0"/>
              <a:t>Tested a number of architectures (e.g. U-Net) but found the </a:t>
            </a:r>
            <a:r>
              <a:rPr lang="en-US" sz="2700" dirty="0" err="1"/>
              <a:t>PerceptionNet</a:t>
            </a:r>
            <a:r>
              <a:rPr lang="en-US" sz="2700" dirty="0"/>
              <a:t> architecture to have highest accuracy on evaluation set</a:t>
            </a:r>
          </a:p>
          <a:p>
            <a:pPr marL="685800" indent="-685800">
              <a:buFont typeface="Arial"/>
              <a:buChar char="•"/>
            </a:pPr>
            <a:r>
              <a:rPr lang="en-US" sz="2700" dirty="0"/>
              <a:t>Tuned our Net using a “greedy” optimization scheme for number of 1D </a:t>
            </a:r>
            <a:r>
              <a:rPr lang="en-US" sz="2700" dirty="0" err="1"/>
              <a:t>conv</a:t>
            </a:r>
            <a:r>
              <a:rPr lang="en-US" sz="2700" dirty="0"/>
              <a:t> layers, number of 2D </a:t>
            </a:r>
            <a:r>
              <a:rPr lang="en-US" sz="2700" dirty="0" err="1"/>
              <a:t>conv</a:t>
            </a:r>
            <a:r>
              <a:rPr lang="en-US" sz="2700" dirty="0"/>
              <a:t> layers, and type of final layer</a:t>
            </a:r>
          </a:p>
          <a:p>
            <a:pPr marL="685800" indent="-685800">
              <a:buFont typeface="Arial"/>
              <a:buChar char="•"/>
            </a:pPr>
            <a:r>
              <a:rPr lang="en-US" sz="2700" dirty="0"/>
              <a:t>Parameter sweep to find optimal filter size, kernel width, and dropout thresholds</a:t>
            </a:r>
          </a:p>
          <a:p>
            <a:pPr marL="685800" indent="-685800">
              <a:buFont typeface="Arial"/>
              <a:buChar char="•"/>
            </a:pPr>
            <a:r>
              <a:rPr lang="en-US" sz="2700" dirty="0"/>
              <a:t>Optimal dropout threshold 0.4, kernel width of 15, and filter size of 150</a:t>
            </a:r>
          </a:p>
          <a:p>
            <a:pPr marL="685800" indent="-685800">
              <a:buFont typeface="Arial"/>
              <a:buChar char="•"/>
            </a:pPr>
            <a:r>
              <a:rPr lang="en-US" sz="2700" dirty="0"/>
              <a:t>Low parameter neural network worked surprisingly well and out performed other more complex architectures as well as existing SVM classifier</a:t>
            </a:r>
          </a:p>
        </p:txBody>
      </p:sp>
      <p:pic>
        <p:nvPicPr>
          <p:cNvPr id="1026" name="Picture 2" descr="https://lh6.googleusercontent.com/VoozFjjNRJQb2PqNDNkFW45fwNw1AXkfEOKlyzxNXdJYYaRWNOkUpAQq94AL2cW2Vw0l7oaMZ4vMRCp5PBaWFhS_CEPVXa4BWXkRQXIOyXFf7rMbtGCTiq_XQxplk5Hin3oUvS0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1" y="17317788"/>
            <a:ext cx="10957023" cy="4627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14400" y="4647534"/>
            <a:ext cx="4416215" cy="696528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465383" y="11697045"/>
            <a:ext cx="311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Image adapted from [4]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770597" y="8072657"/>
            <a:ext cx="763803" cy="36258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9943766" y="7966766"/>
            <a:ext cx="763803" cy="36258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7981221" y="9898612"/>
            <a:ext cx="763803" cy="36258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10126841" y="9898612"/>
            <a:ext cx="763803" cy="36258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26428021" y="16697772"/>
            <a:ext cx="61998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dirty="0"/>
              <a:t>Final </a:t>
            </a:r>
            <a:r>
              <a:rPr lang="en-US" sz="3200" b="1" dirty="0" err="1"/>
              <a:t>HIKNet</a:t>
            </a:r>
            <a:r>
              <a:rPr lang="en-US" sz="3200" b="1" dirty="0"/>
              <a:t> Performance Metrics</a:t>
            </a:r>
            <a:r>
              <a:rPr lang="en-US" sz="3600" b="1" dirty="0"/>
              <a:t>:</a:t>
            </a:r>
          </a:p>
        </p:txBody>
      </p:sp>
      <p:pic>
        <p:nvPicPr>
          <p:cNvPr id="20" name="Picture 2" descr="Image result for stanford computer science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45013" y="2564138"/>
            <a:ext cx="4864375" cy="942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finalnetarch.jpg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1" t="1918" r="2020" b="11488"/>
          <a:stretch/>
        </p:blipFill>
        <p:spPr>
          <a:xfrm>
            <a:off x="11730517" y="4441841"/>
            <a:ext cx="21187883" cy="373933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439380" y="11494800"/>
            <a:ext cx="9120961" cy="693067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5106330" y="17344103"/>
            <a:ext cx="7812070" cy="1459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982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7300</TotalTime>
  <Words>635</Words>
  <Application>Microsoft Macintosh PowerPoint</Application>
  <PresentationFormat>Custom</PresentationFormat>
  <Paragraphs>43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G Fanton</dc:creator>
  <cp:lastModifiedBy>Nicholas Streich Gaudio</cp:lastModifiedBy>
  <cp:revision>247</cp:revision>
  <dcterms:created xsi:type="dcterms:W3CDTF">2016-04-12T18:22:18Z</dcterms:created>
  <dcterms:modified xsi:type="dcterms:W3CDTF">2019-03-02T01:40:37Z</dcterms:modified>
</cp:coreProperties>
</file>