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1pPr>
    <a:lvl2pPr marL="141790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2pPr>
    <a:lvl3pPr marL="283582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3pPr>
    <a:lvl4pPr marL="425373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4pPr>
    <a:lvl5pPr marL="567164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5pPr>
    <a:lvl6pPr marL="708954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6pPr>
    <a:lvl7pPr marL="850746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7pPr>
    <a:lvl8pPr marL="992537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8pPr>
    <a:lvl9pPr marL="1134327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347" autoAdjust="0"/>
    <p:restoredTop sz="94662"/>
  </p:normalViewPr>
  <p:slideViewPr>
    <p:cSldViewPr snapToGrid="0" snapToObjects="1">
      <p:cViewPr>
        <p:scale>
          <a:sx n="50" d="100"/>
          <a:sy n="50" d="100"/>
        </p:scale>
        <p:origin x="552" y="-1560"/>
      </p:cViewPr>
      <p:guideLst>
        <p:guide orient="horz" pos="6912"/>
        <p:guide pos="10368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6590-05B3-D443-B0E0-BD27522271CC}" type="datetimeFigureOut">
              <a:rPr lang="en-US" smtClean="0"/>
              <a:t>3/16/19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CC22C-A1EE-0B4F-98F7-34745EC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6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28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4993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657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2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09985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649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31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CC22C-A1EE-0B4F-98F7-34745EC58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6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5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E8D5-BF98-1F4F-A43A-6FEDDCEE5F10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tiff"/><Relationship Id="rId15" Type="http://schemas.openxmlformats.org/officeDocument/2006/relationships/image" Target="../media/image13.png"/><Relationship Id="rId10" Type="http://schemas.openxmlformats.org/officeDocument/2006/relationships/image" Target="../media/image8.emf"/><Relationship Id="rId19" Type="http://schemas.openxmlformats.org/officeDocument/2006/relationships/image" Target="../media/image17.png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06307E-DA59-9243-AF5C-AEDEDFEA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22" y="5175561"/>
            <a:ext cx="8610600" cy="13106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81FA909-FAC9-F245-8CE3-E0454F4E8108}"/>
              </a:ext>
            </a:extLst>
          </p:cNvPr>
          <p:cNvSpPr txBox="1"/>
          <p:nvPr/>
        </p:nvSpPr>
        <p:spPr>
          <a:xfrm>
            <a:off x="19696491" y="12406400"/>
            <a:ext cx="13221909" cy="953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3A4D75-0582-2D49-B381-17CCFEA245F7}"/>
              </a:ext>
            </a:extLst>
          </p:cNvPr>
          <p:cNvSpPr txBox="1"/>
          <p:nvPr/>
        </p:nvSpPr>
        <p:spPr>
          <a:xfrm>
            <a:off x="0" y="8815205"/>
            <a:ext cx="10972799" cy="1051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E0AB1A-7141-A748-A367-CC37E7C17B79}"/>
              </a:ext>
            </a:extLst>
          </p:cNvPr>
          <p:cNvSpPr txBox="1"/>
          <p:nvPr/>
        </p:nvSpPr>
        <p:spPr>
          <a:xfrm>
            <a:off x="19696494" y="8542477"/>
            <a:ext cx="13221905" cy="3183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41748"/>
            <a:ext cx="32918400" cy="35723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0" y="-9933"/>
            <a:ext cx="209470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HATRNet: Human Activity/Transition Recognition using Deep Neural Networks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696494" y="11672443"/>
            <a:ext cx="13221909" cy="733957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3. RESULTS </a:t>
            </a:r>
            <a:r>
              <a:rPr lang="en-US" sz="4001" dirty="0"/>
              <a:t>and</a:t>
            </a:r>
            <a:r>
              <a:rPr lang="en-US" sz="4001" b="1" dirty="0"/>
              <a:t> DISCUSSION</a:t>
            </a: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55"/>
          <a:stretch>
            <a:fillRect/>
          </a:stretch>
        </p:blipFill>
        <p:spPr bwMode="auto">
          <a:xfrm>
            <a:off x="29665243" y="248959"/>
            <a:ext cx="3017182" cy="299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</p:pic>
      <p:sp>
        <p:nvSpPr>
          <p:cNvPr id="98" name="Rectangle 97"/>
          <p:cNvSpPr/>
          <p:nvPr/>
        </p:nvSpPr>
        <p:spPr>
          <a:xfrm>
            <a:off x="0" y="3707885"/>
            <a:ext cx="10958286" cy="7339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BACKGROUND </a:t>
            </a:r>
            <a:r>
              <a:rPr lang="en-US" sz="3600" dirty="0"/>
              <a:t>and</a:t>
            </a:r>
            <a:r>
              <a:rPr lang="en-US" sz="4001" dirty="0"/>
              <a:t> </a:t>
            </a:r>
            <a:r>
              <a:rPr lang="en-US" sz="4001" b="1" dirty="0"/>
              <a:t>MOTIVATION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0" y="8086602"/>
            <a:ext cx="10972800" cy="733956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1. DATASET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943773" y="3707886"/>
            <a:ext cx="21974628" cy="733956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2. NEURAL NETWORK ARCHITECTURE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-40733" y="19334778"/>
            <a:ext cx="11013532" cy="7202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FUTURE WORK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8F1328-0EA3-004F-A5D2-C3369A01B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1996" y="443119"/>
            <a:ext cx="6315294" cy="17207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B9C19B-018B-7F4B-9A72-1628AC9AA7B4}"/>
              </a:ext>
            </a:extLst>
          </p:cNvPr>
          <p:cNvSpPr txBox="1"/>
          <p:nvPr/>
        </p:nvSpPr>
        <p:spPr>
          <a:xfrm>
            <a:off x="-40733" y="2275387"/>
            <a:ext cx="18506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Nicholas Gaudio, Akash Levy, Jonas Messner, </a:t>
            </a:r>
            <a:r>
              <a:rPr lang="en-US" sz="3200" dirty="0"/>
              <a:t>{nsgaudio, akashl, messnerj}@stanford.edu</a:t>
            </a:r>
          </a:p>
          <a:p>
            <a:r>
              <a:rPr lang="en-US" sz="3200" dirty="0"/>
              <a:t>Department of Electrical Engineering, Stanford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05756" y="4714957"/>
            <a:ext cx="114421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700" dirty="0"/>
          </a:p>
          <a:p>
            <a:pPr marL="457200" indent="-457200">
              <a:buFont typeface="Arial"/>
              <a:buChar char="•"/>
            </a:pPr>
            <a:endParaRPr lang="en-US" sz="2700" dirty="0"/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/m,/.m/</a:t>
            </a:r>
          </a:p>
        </p:txBody>
      </p:sp>
      <p:pic>
        <p:nvPicPr>
          <p:cNvPr id="20" name="Picture 2" descr="Image result for stanford computer scie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702" y="2155020"/>
            <a:ext cx="5891123" cy="11415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D78B46-B058-8447-9199-A270C67B3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14" y="10694577"/>
            <a:ext cx="3657600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3902E5-2353-824A-8133-952A3D691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14" y="15334781"/>
            <a:ext cx="365760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A9E2F6-6A21-AC41-B9AA-908845DB6D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600" y="10694577"/>
            <a:ext cx="36576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228EB5-F55A-664E-ADC1-C1B4780B2E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0" y="15334781"/>
            <a:ext cx="3657600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05EEF-EBEA-A84B-9527-C456420241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5200" y="10694577"/>
            <a:ext cx="3657600" cy="411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31ACF7-55A7-1841-B592-138F302001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0686" y="15334781"/>
            <a:ext cx="3657600" cy="4114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B908BB-C7B0-1740-AD02-1016CCD19A4A}"/>
              </a:ext>
            </a:extLst>
          </p:cNvPr>
          <p:cNvSpPr txBox="1"/>
          <p:nvPr/>
        </p:nvSpPr>
        <p:spPr>
          <a:xfrm>
            <a:off x="14514" y="10235885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“Walking” time trace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9E89E1-A9A4-A945-B51D-D7CCFE8352EF}"/>
              </a:ext>
            </a:extLst>
          </p:cNvPr>
          <p:cNvSpPr txBox="1"/>
          <p:nvPr/>
        </p:nvSpPr>
        <p:spPr>
          <a:xfrm>
            <a:off x="3786506" y="10238266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“Sitting” time trace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91C376-7895-0744-B092-7CC699AE9CE5}"/>
              </a:ext>
            </a:extLst>
          </p:cNvPr>
          <p:cNvSpPr txBox="1"/>
          <p:nvPr/>
        </p:nvSpPr>
        <p:spPr>
          <a:xfrm>
            <a:off x="7315200" y="10235885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“Standing” time trace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71C984-0E13-3244-BF6C-C047C7EB5E28}"/>
              </a:ext>
            </a:extLst>
          </p:cNvPr>
          <p:cNvSpPr txBox="1"/>
          <p:nvPr/>
        </p:nvSpPr>
        <p:spPr>
          <a:xfrm>
            <a:off x="0" y="14933768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“Walking” frequency spectrum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58CF53-13D4-0447-AE89-6D3314CEF1F7}"/>
              </a:ext>
            </a:extLst>
          </p:cNvPr>
          <p:cNvSpPr txBox="1"/>
          <p:nvPr/>
        </p:nvSpPr>
        <p:spPr>
          <a:xfrm>
            <a:off x="3771992" y="14936149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“Sitting” frequency spectrum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DF477D-E3D5-7742-8CFC-D80C4615AF74}"/>
              </a:ext>
            </a:extLst>
          </p:cNvPr>
          <p:cNvSpPr txBox="1"/>
          <p:nvPr/>
        </p:nvSpPr>
        <p:spPr>
          <a:xfrm>
            <a:off x="7300686" y="14933768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“Standing” frequency spectrum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7CC8B-47F9-A14C-AF1A-D72FF25478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696495" y="9094744"/>
            <a:ext cx="4572000" cy="2493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B67901-EA7A-384D-B173-293770709F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085274" y="9183468"/>
            <a:ext cx="4572000" cy="23739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5A36C3F-3A97-7D4C-8204-509AC4108C25}"/>
              </a:ext>
            </a:extLst>
          </p:cNvPr>
          <p:cNvSpPr txBox="1"/>
          <p:nvPr/>
        </p:nvSpPr>
        <p:spPr>
          <a:xfrm>
            <a:off x="11241331" y="4466039"/>
            <a:ext cx="8610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Siamese (non-weight sharing) CNN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C7F421-E37D-6443-BA51-D3FA6E6318F7}"/>
              </a:ext>
            </a:extLst>
          </p:cNvPr>
          <p:cNvSpPr/>
          <p:nvPr/>
        </p:nvSpPr>
        <p:spPr>
          <a:xfrm>
            <a:off x="10972798" y="18752609"/>
            <a:ext cx="8723690" cy="7287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REFERENCES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F669BE-8609-D64C-99DB-772CC479F484}"/>
              </a:ext>
            </a:extLst>
          </p:cNvPr>
          <p:cNvSpPr txBox="1"/>
          <p:nvPr/>
        </p:nvSpPr>
        <p:spPr>
          <a:xfrm>
            <a:off x="10972799" y="19518304"/>
            <a:ext cx="869466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[1] J.-L. Reyes-Ortiz, L. </a:t>
            </a:r>
            <a:r>
              <a:rPr lang="en-US" sz="800" dirty="0" err="1"/>
              <a:t>Oneto</a:t>
            </a:r>
            <a:r>
              <a:rPr lang="en-US" sz="800" dirty="0"/>
              <a:t>, A. </a:t>
            </a:r>
            <a:r>
              <a:rPr lang="en-US" sz="800" dirty="0" err="1"/>
              <a:t>Samà</a:t>
            </a:r>
            <a:r>
              <a:rPr lang="en-US" sz="800" dirty="0"/>
              <a:t>, X. Parra, and D. </a:t>
            </a:r>
            <a:r>
              <a:rPr lang="en-US" sz="800" dirty="0" err="1"/>
              <a:t>Anguita</a:t>
            </a:r>
            <a:r>
              <a:rPr lang="en-US" sz="800" dirty="0"/>
              <a:t>, “Transition-aware human activity recognition using smartphones,” </a:t>
            </a:r>
            <a:r>
              <a:rPr lang="en-US" sz="800" i="1" dirty="0" err="1"/>
              <a:t>Neurocomput</a:t>
            </a:r>
            <a:r>
              <a:rPr lang="en-US" sz="800" dirty="0"/>
              <a:t>., vol. 171, pp. 754–767, Jan. 2016.</a:t>
            </a:r>
          </a:p>
          <a:p>
            <a:r>
              <a:rPr lang="en-US" sz="800" dirty="0"/>
              <a:t>[2] P. </a:t>
            </a:r>
            <a:r>
              <a:rPr lang="en-US" sz="800" dirty="0" err="1"/>
              <a:t>Kasnesis</a:t>
            </a:r>
            <a:r>
              <a:rPr lang="en-US" sz="800" dirty="0"/>
              <a:t>, C. Z. </a:t>
            </a:r>
            <a:r>
              <a:rPr lang="en-US" sz="800" dirty="0" err="1"/>
              <a:t>Patrikakis</a:t>
            </a:r>
            <a:r>
              <a:rPr lang="en-US" sz="800" dirty="0"/>
              <a:t>, and I. S. </a:t>
            </a:r>
            <a:r>
              <a:rPr lang="en-US" sz="800" dirty="0" err="1"/>
              <a:t>Venieris</a:t>
            </a:r>
            <a:r>
              <a:rPr lang="en-US" sz="800" dirty="0"/>
              <a:t>, “</a:t>
            </a:r>
            <a:r>
              <a:rPr lang="en-US" sz="800" dirty="0" err="1"/>
              <a:t>Perceptionnet</a:t>
            </a:r>
            <a:r>
              <a:rPr lang="en-US" sz="800" dirty="0"/>
              <a:t>: A deep convolutional neural network for late sensor fusion,” </a:t>
            </a:r>
            <a:r>
              <a:rPr lang="en-US" sz="800" i="1" dirty="0" err="1"/>
              <a:t>CoRR</a:t>
            </a:r>
            <a:r>
              <a:rPr lang="en-US" sz="800" dirty="0"/>
              <a:t>, vol. abs/1811.00170, 2018.</a:t>
            </a:r>
          </a:p>
          <a:p>
            <a:r>
              <a:rPr lang="en-US" sz="800" dirty="0"/>
              <a:t>[3] C. A. J. O. D. Fuentes, L. Gonzalez-Abril, “Online motion recognition using an accelerometer in a mobile device,” </a:t>
            </a:r>
            <a:r>
              <a:rPr lang="en-US" sz="800" i="1" dirty="0"/>
              <a:t>Expert systems with applications</a:t>
            </a:r>
            <a:r>
              <a:rPr lang="en-US" sz="800" dirty="0"/>
              <a:t>, 2011.</a:t>
            </a:r>
          </a:p>
          <a:p>
            <a:r>
              <a:rPr lang="en-US" sz="800" dirty="0"/>
              <a:t>[4] M. </a:t>
            </a:r>
            <a:r>
              <a:rPr lang="en-US" sz="800" dirty="0" err="1"/>
              <a:t>Kose</a:t>
            </a:r>
            <a:r>
              <a:rPr lang="en-US" sz="800" dirty="0"/>
              <a:t>, O. </a:t>
            </a:r>
            <a:r>
              <a:rPr lang="en-US" sz="800" dirty="0" err="1"/>
              <a:t>Incel</a:t>
            </a:r>
            <a:r>
              <a:rPr lang="en-US" sz="800" dirty="0"/>
              <a:t>, and C. </a:t>
            </a:r>
            <a:r>
              <a:rPr lang="en-US" sz="800" dirty="0" err="1"/>
              <a:t>Ersoy</a:t>
            </a:r>
            <a:r>
              <a:rPr lang="en-US" sz="800" dirty="0"/>
              <a:t>, “Online human activity recognition on smart phones,” </a:t>
            </a:r>
            <a:r>
              <a:rPr lang="en-US" sz="800" i="1" dirty="0"/>
              <a:t>Workshop on Mobile Sensing: From Smartphones and Wearables to Big Data</a:t>
            </a:r>
            <a:r>
              <a:rPr lang="en-US" sz="800" dirty="0"/>
              <a:t>, 01 2012.</a:t>
            </a:r>
          </a:p>
          <a:p>
            <a:r>
              <a:rPr lang="en-US" sz="800" dirty="0"/>
              <a:t>[5] J. Qi, P. Yang, M. </a:t>
            </a:r>
            <a:r>
              <a:rPr lang="en-US" sz="800" dirty="0" err="1"/>
              <a:t>Hanneghan</a:t>
            </a:r>
            <a:r>
              <a:rPr lang="en-US" sz="800" dirty="0"/>
              <a:t>, and S. Tang, “Multiple density maps information fusion for effectively assessing intensity pattern of lifelogging physical activity,” </a:t>
            </a:r>
            <a:r>
              <a:rPr lang="en-US" sz="800" i="1" dirty="0"/>
              <a:t>Neurocomputing</a:t>
            </a:r>
            <a:r>
              <a:rPr lang="en-US" sz="800" dirty="0"/>
              <a:t>, vol. 220, pp. 199–209, 2017.</a:t>
            </a:r>
          </a:p>
          <a:p>
            <a:r>
              <a:rPr lang="en-US" sz="800" dirty="0"/>
              <a:t>[6] C. </a:t>
            </a:r>
            <a:r>
              <a:rPr lang="en-US" sz="800" dirty="0" err="1"/>
              <a:t>Reiff</a:t>
            </a:r>
            <a:r>
              <a:rPr lang="en-US" sz="800" dirty="0"/>
              <a:t>, K. Marlatt, and D. </a:t>
            </a:r>
            <a:r>
              <a:rPr lang="en-US" sz="800" dirty="0" err="1"/>
              <a:t>Dengel</a:t>
            </a:r>
            <a:r>
              <a:rPr lang="en-US" sz="800" dirty="0"/>
              <a:t>, “Difference in caloric expenditure in sitting versus standing desks,” </a:t>
            </a:r>
            <a:r>
              <a:rPr lang="en-US" sz="800" i="1" dirty="0"/>
              <a:t>Journal of physical activity &amp; health</a:t>
            </a:r>
            <a:r>
              <a:rPr lang="en-US" sz="800" dirty="0"/>
              <a:t>, vol. 9, pp. 1009–11, 09 2012.</a:t>
            </a:r>
          </a:p>
          <a:p>
            <a:r>
              <a:rPr lang="en-US" sz="800" dirty="0"/>
              <a:t>[7] D. </a:t>
            </a:r>
            <a:r>
              <a:rPr lang="en-US" sz="800" dirty="0" err="1"/>
              <a:t>Anguita</a:t>
            </a:r>
            <a:r>
              <a:rPr lang="en-US" sz="800" dirty="0"/>
              <a:t>, A. </a:t>
            </a:r>
            <a:r>
              <a:rPr lang="en-US" sz="800" dirty="0" err="1"/>
              <a:t>Ghio</a:t>
            </a:r>
            <a:r>
              <a:rPr lang="en-US" sz="800" dirty="0"/>
              <a:t>, L. </a:t>
            </a:r>
            <a:r>
              <a:rPr lang="en-US" sz="800" dirty="0" err="1"/>
              <a:t>Oneto</a:t>
            </a:r>
            <a:r>
              <a:rPr lang="en-US" sz="800" dirty="0"/>
              <a:t>, X. Parra, and J. L Reyes-Ortiz, “A public domain dataset for human activity recognition using smartphones,” </a:t>
            </a:r>
            <a:r>
              <a:rPr lang="en-US" sz="800" i="1" dirty="0"/>
              <a:t>21th European Symposium on Artificial Neural Networks, Computational Intelligence and Machine Learning, ESANN</a:t>
            </a:r>
            <a:r>
              <a:rPr lang="en-US" sz="800" dirty="0"/>
              <a:t>, 01 2013.</a:t>
            </a:r>
          </a:p>
          <a:p>
            <a:r>
              <a:rPr lang="en-US" sz="800" dirty="0"/>
              <a:t>[8] A. L. </a:t>
            </a:r>
            <a:r>
              <a:rPr lang="en-US" sz="800" dirty="0" err="1"/>
              <a:t>Guennec</a:t>
            </a:r>
            <a:r>
              <a:rPr lang="en-US" sz="800" dirty="0"/>
              <a:t>, S. Malinowski, and R. </a:t>
            </a:r>
            <a:r>
              <a:rPr lang="en-US" sz="800" dirty="0" err="1"/>
              <a:t>Tavenard</a:t>
            </a:r>
            <a:r>
              <a:rPr lang="en-US" sz="800" dirty="0"/>
              <a:t>, “Data augmentation for time series classification using convolutional neural networks</a:t>
            </a:r>
            <a:r>
              <a:rPr lang="en-US" sz="800" i="1" dirty="0"/>
              <a:t>,” ECML/PKDD Workshop on Advanced Analytics </a:t>
            </a:r>
            <a:r>
              <a:rPr lang="en-US" sz="800" i="1" dirty="0" err="1"/>
              <a:t>andLearning</a:t>
            </a:r>
            <a:r>
              <a:rPr lang="en-US" sz="800" i="1" dirty="0"/>
              <a:t> on Temporal Data</a:t>
            </a:r>
            <a:r>
              <a:rPr lang="en-US" sz="800" dirty="0"/>
              <a:t>, 2016.</a:t>
            </a:r>
          </a:p>
          <a:p>
            <a:r>
              <a:rPr lang="en-US" sz="800" dirty="0"/>
              <a:t>[9] F. </a:t>
            </a:r>
            <a:r>
              <a:rPr lang="en-US" sz="800" dirty="0" err="1"/>
              <a:t>Chollet</a:t>
            </a:r>
            <a:r>
              <a:rPr lang="en-US" sz="800" dirty="0"/>
              <a:t> </a:t>
            </a:r>
            <a:r>
              <a:rPr lang="en-US" sz="800" i="1" dirty="0"/>
              <a:t>et al</a:t>
            </a:r>
            <a:r>
              <a:rPr lang="en-US" sz="800" dirty="0"/>
              <a:t>., “</a:t>
            </a:r>
            <a:r>
              <a:rPr lang="en-US" sz="800" dirty="0" err="1"/>
              <a:t>Keras</a:t>
            </a:r>
            <a:r>
              <a:rPr lang="en-US" sz="800" dirty="0"/>
              <a:t>.” https://</a:t>
            </a:r>
            <a:r>
              <a:rPr lang="en-US" sz="800" dirty="0" err="1"/>
              <a:t>keras.io</a:t>
            </a:r>
            <a:r>
              <a:rPr lang="en-US" sz="800" dirty="0"/>
              <a:t>, 2015.</a:t>
            </a:r>
          </a:p>
          <a:p>
            <a:r>
              <a:rPr lang="en-US" sz="800" dirty="0"/>
              <a:t>[10] M. Abadi, A. Agarwal, P. Barham, E. </a:t>
            </a:r>
            <a:r>
              <a:rPr lang="en-US" sz="800" dirty="0" err="1"/>
              <a:t>Brevdo</a:t>
            </a:r>
            <a:r>
              <a:rPr lang="en-US" sz="800" dirty="0"/>
              <a:t>, Z. Chen, C. </a:t>
            </a:r>
            <a:r>
              <a:rPr lang="en-US" sz="800" dirty="0" err="1"/>
              <a:t>Citro</a:t>
            </a:r>
            <a:r>
              <a:rPr lang="en-US" sz="800" dirty="0"/>
              <a:t>, G. S. </a:t>
            </a:r>
            <a:r>
              <a:rPr lang="en-US" sz="800" dirty="0" err="1"/>
              <a:t>Corrado</a:t>
            </a:r>
            <a:r>
              <a:rPr lang="en-US" sz="800" dirty="0"/>
              <a:t>, A. Davis, J. Dean, M. Devin, S. Ghemawat, I. </a:t>
            </a:r>
            <a:r>
              <a:rPr lang="en-US" sz="800" dirty="0" err="1"/>
              <a:t>Goodfellow</a:t>
            </a:r>
            <a:r>
              <a:rPr lang="en-US" sz="800" dirty="0"/>
              <a:t>, A. Harp, G. Irving, M. </a:t>
            </a:r>
            <a:r>
              <a:rPr lang="en-US" sz="800" dirty="0" err="1"/>
              <a:t>Isard</a:t>
            </a:r>
            <a:r>
              <a:rPr lang="en-US" sz="800" dirty="0"/>
              <a:t>, Y. Jia, R. </a:t>
            </a:r>
            <a:r>
              <a:rPr lang="en-US" sz="800" dirty="0" err="1"/>
              <a:t>Jozefowicz</a:t>
            </a:r>
            <a:r>
              <a:rPr lang="en-US" sz="800" dirty="0"/>
              <a:t>, L. Kaiser, M. </a:t>
            </a:r>
            <a:r>
              <a:rPr lang="en-US" sz="800" dirty="0" err="1"/>
              <a:t>Kudlur</a:t>
            </a:r>
            <a:r>
              <a:rPr lang="en-US" sz="800" dirty="0"/>
              <a:t>, J. </a:t>
            </a:r>
            <a:r>
              <a:rPr lang="en-US" sz="800" dirty="0" err="1"/>
              <a:t>Levenberg</a:t>
            </a:r>
            <a:r>
              <a:rPr lang="en-US" sz="800" dirty="0"/>
              <a:t>, D. </a:t>
            </a:r>
            <a:r>
              <a:rPr lang="en-US" sz="800" dirty="0" err="1"/>
              <a:t>Mané</a:t>
            </a:r>
            <a:r>
              <a:rPr lang="en-US" sz="800" dirty="0"/>
              <a:t>, R. Monga, S. Moore, D. Murray, C. </a:t>
            </a:r>
            <a:r>
              <a:rPr lang="en-US" sz="800" dirty="0" err="1"/>
              <a:t>Olah</a:t>
            </a:r>
            <a:r>
              <a:rPr lang="en-US" sz="800" dirty="0"/>
              <a:t>, M. Schuster, J. </a:t>
            </a:r>
            <a:r>
              <a:rPr lang="en-US" sz="800" dirty="0" err="1"/>
              <a:t>Shlens</a:t>
            </a:r>
            <a:r>
              <a:rPr lang="en-US" sz="800" dirty="0"/>
              <a:t>, B. Steiner, I. </a:t>
            </a:r>
            <a:r>
              <a:rPr lang="en-US" sz="800" dirty="0" err="1"/>
              <a:t>Sutskever</a:t>
            </a:r>
            <a:r>
              <a:rPr lang="en-US" sz="800" dirty="0"/>
              <a:t>, K. Talwar, P. Tucker, V. </a:t>
            </a:r>
            <a:r>
              <a:rPr lang="en-US" sz="800" dirty="0" err="1"/>
              <a:t>Vanhoucke</a:t>
            </a:r>
            <a:r>
              <a:rPr lang="en-US" sz="800" dirty="0"/>
              <a:t>, V. Vasudevan, F. </a:t>
            </a:r>
            <a:r>
              <a:rPr lang="en-US" sz="800" dirty="0" err="1"/>
              <a:t>Viégas</a:t>
            </a:r>
            <a:r>
              <a:rPr lang="en-US" sz="800" dirty="0"/>
              <a:t>, O. </a:t>
            </a:r>
            <a:r>
              <a:rPr lang="en-US" sz="800" dirty="0" err="1"/>
              <a:t>Vinyals</a:t>
            </a:r>
            <a:r>
              <a:rPr lang="en-US" sz="800" dirty="0"/>
              <a:t>, P. Warden, M. Wattenberg, M. </a:t>
            </a:r>
            <a:r>
              <a:rPr lang="en-US" sz="800" dirty="0" err="1"/>
              <a:t>Wicke</a:t>
            </a:r>
            <a:r>
              <a:rPr lang="en-US" sz="800" dirty="0"/>
              <a:t>, Y. Yu, and X. Zheng, “TensorFlow: Large-scale machine learning on heterogeneous systems,” 2015. Software available from </a:t>
            </a:r>
            <a:r>
              <a:rPr lang="en-US" sz="800" dirty="0" err="1"/>
              <a:t>tensorflow.org</a:t>
            </a:r>
            <a:r>
              <a:rPr lang="en-US" sz="800" dirty="0"/>
              <a:t>.</a:t>
            </a:r>
          </a:p>
          <a:p>
            <a:r>
              <a:rPr lang="en-US" sz="800" dirty="0"/>
              <a:t>[11] E. Jones, T. Oliphant, P. Peterson, et al., “SciPy: Open source scientific tools for Python,” 2001.</a:t>
            </a:r>
          </a:p>
          <a:p>
            <a:r>
              <a:rPr lang="en-US" sz="800" dirty="0"/>
              <a:t>[12] F. </a:t>
            </a:r>
            <a:r>
              <a:rPr lang="en-US" sz="800" dirty="0" err="1"/>
              <a:t>Pedregosa</a:t>
            </a:r>
            <a:r>
              <a:rPr lang="en-US" sz="800" dirty="0"/>
              <a:t>, G. </a:t>
            </a:r>
            <a:r>
              <a:rPr lang="en-US" sz="800" dirty="0" err="1"/>
              <a:t>Varoquaux</a:t>
            </a:r>
            <a:r>
              <a:rPr lang="en-US" sz="800" dirty="0"/>
              <a:t>, A. </a:t>
            </a:r>
            <a:r>
              <a:rPr lang="en-US" sz="800" dirty="0" err="1"/>
              <a:t>Gramfort</a:t>
            </a:r>
            <a:r>
              <a:rPr lang="en-US" sz="800" dirty="0"/>
              <a:t>, V. Michel, B. </a:t>
            </a:r>
            <a:r>
              <a:rPr lang="en-US" sz="800" dirty="0" err="1"/>
              <a:t>Thirion</a:t>
            </a:r>
            <a:r>
              <a:rPr lang="en-US" sz="800" dirty="0"/>
              <a:t>, O. Grisel, M. Blondel, P. </a:t>
            </a:r>
            <a:r>
              <a:rPr lang="en-US" sz="800" dirty="0" err="1"/>
              <a:t>Prettenhofer</a:t>
            </a:r>
            <a:r>
              <a:rPr lang="en-US" sz="800" dirty="0"/>
              <a:t>, R. Weiss, V. </a:t>
            </a:r>
            <a:r>
              <a:rPr lang="en-US" sz="800" dirty="0" err="1"/>
              <a:t>Dubourg</a:t>
            </a:r>
            <a:r>
              <a:rPr lang="en-US" sz="800" dirty="0"/>
              <a:t>, J. </a:t>
            </a:r>
            <a:r>
              <a:rPr lang="en-US" sz="800" dirty="0" err="1"/>
              <a:t>Vanderplas</a:t>
            </a:r>
            <a:r>
              <a:rPr lang="en-US" sz="800" dirty="0"/>
              <a:t>, A. </a:t>
            </a:r>
            <a:r>
              <a:rPr lang="en-US" sz="800" dirty="0" err="1"/>
              <a:t>Passos</a:t>
            </a:r>
            <a:r>
              <a:rPr lang="en-US" sz="800" dirty="0"/>
              <a:t>, D. </a:t>
            </a:r>
            <a:r>
              <a:rPr lang="en-US" sz="800" dirty="0" err="1"/>
              <a:t>Cournapeau</a:t>
            </a:r>
            <a:r>
              <a:rPr lang="en-US" sz="800" dirty="0"/>
              <a:t>, M. </a:t>
            </a:r>
            <a:r>
              <a:rPr lang="en-US" sz="800" dirty="0" err="1"/>
              <a:t>Brucher</a:t>
            </a:r>
            <a:r>
              <a:rPr lang="en-US" sz="800" dirty="0"/>
              <a:t>, M. Perrot, and E. </a:t>
            </a:r>
            <a:r>
              <a:rPr lang="en-US" sz="800" dirty="0" err="1"/>
              <a:t>Duchesnay</a:t>
            </a:r>
            <a:r>
              <a:rPr lang="en-US" sz="800" dirty="0"/>
              <a:t>, “</a:t>
            </a:r>
            <a:r>
              <a:rPr lang="en-US" sz="800" dirty="0" err="1"/>
              <a:t>Scikit</a:t>
            </a:r>
            <a:r>
              <a:rPr lang="en-US" sz="800" dirty="0"/>
              <a:t>-learn: Machine Learning in Python ,” </a:t>
            </a:r>
            <a:r>
              <a:rPr lang="en-US" sz="800" i="1" dirty="0"/>
              <a:t>Journal of Machine Learning Research</a:t>
            </a:r>
            <a:r>
              <a:rPr lang="en-US" sz="800" dirty="0"/>
              <a:t>, vol. 12, pp. 2825–2830, 2011.</a:t>
            </a:r>
          </a:p>
          <a:p>
            <a:r>
              <a:rPr lang="en-US" sz="800" dirty="0"/>
              <a:t>[13] S. </a:t>
            </a:r>
            <a:r>
              <a:rPr lang="en-US" sz="800" dirty="0" err="1"/>
              <a:t>Chetlur</a:t>
            </a:r>
            <a:r>
              <a:rPr lang="en-US" sz="800" dirty="0"/>
              <a:t>, C. Woolley, P. </a:t>
            </a:r>
            <a:r>
              <a:rPr lang="en-US" sz="800" dirty="0" err="1"/>
              <a:t>Vandermersch</a:t>
            </a:r>
            <a:r>
              <a:rPr lang="en-US" sz="800" dirty="0"/>
              <a:t>, J. Cohen, J. Tran, B. Catanzaro, and E. </a:t>
            </a:r>
            <a:r>
              <a:rPr lang="en-US" sz="800" dirty="0" err="1"/>
              <a:t>Shelhamer</a:t>
            </a:r>
            <a:r>
              <a:rPr lang="en-US" sz="800" dirty="0"/>
              <a:t>, “</a:t>
            </a:r>
            <a:r>
              <a:rPr lang="en-US" sz="800" dirty="0" err="1"/>
              <a:t>cudnn</a:t>
            </a:r>
            <a:r>
              <a:rPr lang="en-US" sz="800" dirty="0"/>
              <a:t>: Efficient primitives for deep learning,” </a:t>
            </a:r>
            <a:r>
              <a:rPr lang="en-US" sz="800" i="1" dirty="0" err="1"/>
              <a:t>arXiv</a:t>
            </a:r>
            <a:r>
              <a:rPr lang="en-US" sz="800" i="1" dirty="0"/>
              <a:t> preprint arXiv:1410.0759</a:t>
            </a:r>
            <a:r>
              <a:rPr lang="en-US" sz="800" dirty="0"/>
              <a:t>, 2014.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2B4234-1152-4049-9273-6F1FB0ED39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457891" y="13340994"/>
            <a:ext cx="4663883" cy="17231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B3E3DC-D1D2-CC46-BA17-68A020D12CB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12950" y="13340994"/>
            <a:ext cx="3657600" cy="17231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4DF481-9C1C-ED49-8580-D44BD373C44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457891" y="15443398"/>
            <a:ext cx="9400380" cy="27985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B0B102-91BF-F144-9A45-24AC0D12E1B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377879" y="9146611"/>
            <a:ext cx="4572000" cy="24476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E403C1-281F-D442-AD79-5D11CCB046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233041" y="19885393"/>
            <a:ext cx="7777466" cy="89520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A48D69-A2A6-A741-AD1F-38754ADB5136}"/>
              </a:ext>
            </a:extLst>
          </p:cNvPr>
          <p:cNvSpPr txBox="1"/>
          <p:nvPr/>
        </p:nvSpPr>
        <p:spPr>
          <a:xfrm>
            <a:off x="1" y="8815205"/>
            <a:ext cx="1097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SBHAR dataset of 6 activities and 6 postural transitions from the Galaxy SII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3-axial linear acceleration and 3-axial angular velocities traces at 50 Hz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Augmented to 3,640 examples with no feature selection (beyond FFT)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4C5E8C-5AB9-4E4A-95E9-BCBC172F3A20}"/>
              </a:ext>
            </a:extLst>
          </p:cNvPr>
          <p:cNvSpPr txBox="1"/>
          <p:nvPr/>
        </p:nvSpPr>
        <p:spPr>
          <a:xfrm>
            <a:off x="0" y="20079082"/>
            <a:ext cx="109437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Model </a:t>
            </a:r>
            <a:r>
              <a:rPr lang="en-US" sz="2700" dirty="0" err="1"/>
              <a:t>ensembling</a:t>
            </a:r>
            <a:r>
              <a:rPr lang="en-US" sz="2700" dirty="0"/>
              <a:t> using data representations from sequence models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6690B3-93F6-4149-AE49-AFEE89D1E1A1}"/>
              </a:ext>
            </a:extLst>
          </p:cNvPr>
          <p:cNvSpPr txBox="1"/>
          <p:nvPr/>
        </p:nvSpPr>
        <p:spPr>
          <a:xfrm>
            <a:off x="19399656" y="8616468"/>
            <a:ext cx="13518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Random Coarse- to Fine-grain Hyperparameter Search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CC7FC5-8FC0-D44C-8275-7732E6DD501D}"/>
              </a:ext>
            </a:extLst>
          </p:cNvPr>
          <p:cNvSpPr txBox="1"/>
          <p:nvPr/>
        </p:nvSpPr>
        <p:spPr>
          <a:xfrm>
            <a:off x="20018862" y="5882858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 dirty="0"/>
              <a:t>Sequence (LSTM) Model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Siamese (non-weight sharing) CNN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6155F2-2B9E-7A4F-97C9-92F036F9FE4C}"/>
              </a:ext>
            </a:extLst>
          </p:cNvPr>
          <p:cNvSpPr txBox="1"/>
          <p:nvPr/>
        </p:nvSpPr>
        <p:spPr>
          <a:xfrm>
            <a:off x="20018862" y="4444631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 dirty="0"/>
              <a:t>Siamese (non-weight sharing) CNN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Siamese (non-weight sharing) CNN</a:t>
            </a:r>
          </a:p>
        </p:txBody>
      </p:sp>
    </p:spTree>
    <p:extLst>
      <p:ext uri="{BB962C8B-B14F-4D97-AF65-F5344CB8AC3E}">
        <p14:creationId xmlns:p14="http://schemas.microsoft.com/office/powerpoint/2010/main" val="45898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7811</TotalTime>
  <Words>916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 Fanton</dc:creator>
  <cp:lastModifiedBy>Nicholas Streich Gaudio</cp:lastModifiedBy>
  <cp:revision>279</cp:revision>
  <dcterms:created xsi:type="dcterms:W3CDTF">2016-04-12T18:22:18Z</dcterms:created>
  <dcterms:modified xsi:type="dcterms:W3CDTF">2019-03-17T04:15:57Z</dcterms:modified>
</cp:coreProperties>
</file>