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1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B03-1510-482B-B28D-4F13222910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656F-3994-45D9-92BA-46839DED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5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B03-1510-482B-B28D-4F13222910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656F-3994-45D9-92BA-46839DED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0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B03-1510-482B-B28D-4F13222910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656F-3994-45D9-92BA-46839DED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B03-1510-482B-B28D-4F13222910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656F-3994-45D9-92BA-46839DED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B03-1510-482B-B28D-4F13222910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656F-3994-45D9-92BA-46839DED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B03-1510-482B-B28D-4F13222910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656F-3994-45D9-92BA-46839DED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B03-1510-482B-B28D-4F13222910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656F-3994-45D9-92BA-46839DED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5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B03-1510-482B-B28D-4F13222910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656F-3994-45D9-92BA-46839DED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B03-1510-482B-B28D-4F13222910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656F-3994-45D9-92BA-46839DED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B03-1510-482B-B28D-4F13222910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656F-3994-45D9-92BA-46839DED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2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B03-1510-482B-B28D-4F13222910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656F-3994-45D9-92BA-46839DED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7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7B03-1510-482B-B28D-4F13222910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656F-3994-45D9-92BA-46839DED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Low Temp </a:t>
            </a:r>
            <a:r>
              <a:rPr lang="en-US" dirty="0" err="1" smtClean="0"/>
              <a:t>Krohn</a:t>
            </a:r>
            <a:r>
              <a:rPr lang="en-US" dirty="0" smtClean="0"/>
              <a:t> Hite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2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KH-current and voltage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6165" y="4497960"/>
            <a:ext cx="8050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CH1 (I- on input +, input - grounded): Diff, gain 1000, 50kohm shunt, dc, filter off; </a:t>
            </a:r>
            <a:r>
              <a:rPr lang="en-US" dirty="0" err="1" smtClean="0"/>
              <a:t>IVProgram</a:t>
            </a:r>
            <a:r>
              <a:rPr lang="en-US" dirty="0" smtClean="0"/>
              <a:t> TIA gain 50000k (1000*50k)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599" y="5167195"/>
            <a:ext cx="8050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CH3 (V1+ on input +, V1- on input -): Diff, gain 100, open shunt, dc, filter</a:t>
            </a:r>
            <a:r>
              <a:rPr lang="en-US" b="1" dirty="0" smtClean="0"/>
              <a:t> ON</a:t>
            </a:r>
            <a:r>
              <a:rPr lang="en-US" dirty="0" smtClean="0"/>
              <a:t>; </a:t>
            </a:r>
            <a:r>
              <a:rPr lang="en-US" dirty="0" err="1" smtClean="0"/>
              <a:t>IVProgram</a:t>
            </a:r>
            <a:r>
              <a:rPr lang="en-US" dirty="0" smtClean="0"/>
              <a:t> voltage gain 100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76" y="1400383"/>
            <a:ext cx="37719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046" y="1395619"/>
            <a:ext cx="49149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84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30696" y="85725"/>
            <a:ext cx="1209259" cy="2902226"/>
            <a:chOff x="520148" y="1431235"/>
            <a:chExt cx="1209259" cy="2902226"/>
          </a:xfrm>
        </p:grpSpPr>
        <p:grpSp>
          <p:nvGrpSpPr>
            <p:cNvPr id="10" name="Group 9"/>
            <p:cNvGrpSpPr/>
            <p:nvPr/>
          </p:nvGrpSpPr>
          <p:grpSpPr>
            <a:xfrm>
              <a:off x="520148" y="1818861"/>
              <a:ext cx="642730" cy="2514600"/>
              <a:chOff x="1563757" y="2246243"/>
              <a:chExt cx="642730" cy="2514600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2196548" y="2246243"/>
                <a:ext cx="0" cy="251460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1580322" y="3101008"/>
                <a:ext cx="626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1563757" y="3859696"/>
                <a:ext cx="626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914398" y="1431235"/>
              <a:ext cx="815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AO0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1149212"/>
            <a:ext cx="5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V+</a:t>
            </a:r>
            <a:r>
              <a:rPr lang="en-US" baseline="-25000" dirty="0" smtClean="0"/>
              <a:t>F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3191" y="1907899"/>
            <a:ext cx="5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V-</a:t>
            </a:r>
            <a:r>
              <a:rPr lang="en-US" baseline="-25000" dirty="0" smtClean="0"/>
              <a:t>F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868018" y="2971386"/>
            <a:ext cx="5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I-</a:t>
            </a:r>
            <a:r>
              <a:rPr lang="en-US" baseline="-25000" dirty="0" smtClean="0"/>
              <a:t>F</a:t>
            </a:r>
            <a:endParaRPr lang="en-US" baseline="-25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094257" y="1637471"/>
            <a:ext cx="1209259" cy="3120267"/>
            <a:chOff x="520148" y="1431235"/>
            <a:chExt cx="1209259" cy="2902226"/>
          </a:xfrm>
        </p:grpSpPr>
        <p:grpSp>
          <p:nvGrpSpPr>
            <p:cNvPr id="23" name="Group 22"/>
            <p:cNvGrpSpPr/>
            <p:nvPr/>
          </p:nvGrpSpPr>
          <p:grpSpPr>
            <a:xfrm>
              <a:off x="520148" y="1818861"/>
              <a:ext cx="642730" cy="2514600"/>
              <a:chOff x="1563757" y="2246243"/>
              <a:chExt cx="642730" cy="25146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2196548" y="2246243"/>
                <a:ext cx="0" cy="251460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1580322" y="3101008"/>
                <a:ext cx="626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1563757" y="3859696"/>
                <a:ext cx="626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914398" y="1431235"/>
              <a:ext cx="815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AO0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63561" y="2910509"/>
            <a:ext cx="5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V+</a:t>
            </a:r>
            <a:r>
              <a:rPr lang="en-US" baseline="-25000" dirty="0" smtClean="0"/>
              <a:t>F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86752" y="3669196"/>
            <a:ext cx="5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V-</a:t>
            </a:r>
            <a:r>
              <a:rPr lang="en-US" baseline="-25000" dirty="0" smtClean="0"/>
              <a:t>F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144928" y="4567509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V+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95086" y="5401928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V-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2463632" y="5556586"/>
            <a:ext cx="1280" cy="1892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606035" y="5412208"/>
            <a:ext cx="1977" cy="46626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541168" y="5463009"/>
            <a:ext cx="2675" cy="355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23241" y="4744956"/>
            <a:ext cx="3657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3013322" y="4744956"/>
            <a:ext cx="173948" cy="598906"/>
          </a:xfrm>
          <a:custGeom>
            <a:avLst/>
            <a:gdLst>
              <a:gd name="connsiteX0" fmla="*/ 65927 w 173948"/>
              <a:gd name="connsiteY0" fmla="*/ 0 h 401053"/>
              <a:gd name="connsiteX1" fmla="*/ 65927 w 173948"/>
              <a:gd name="connsiteY1" fmla="*/ 85558 h 401053"/>
              <a:gd name="connsiteX2" fmla="*/ 1759 w 173948"/>
              <a:gd name="connsiteY2" fmla="*/ 112295 h 401053"/>
              <a:gd name="connsiteX3" fmla="*/ 146138 w 173948"/>
              <a:gd name="connsiteY3" fmla="*/ 122989 h 401053"/>
              <a:gd name="connsiteX4" fmla="*/ 1759 w 173948"/>
              <a:gd name="connsiteY4" fmla="*/ 160421 h 401053"/>
              <a:gd name="connsiteX5" fmla="*/ 156832 w 173948"/>
              <a:gd name="connsiteY5" fmla="*/ 176463 h 401053"/>
              <a:gd name="connsiteX6" fmla="*/ 7106 w 173948"/>
              <a:gd name="connsiteY6" fmla="*/ 229937 h 401053"/>
              <a:gd name="connsiteX7" fmla="*/ 167527 w 173948"/>
              <a:gd name="connsiteY7" fmla="*/ 240631 h 401053"/>
              <a:gd name="connsiteX8" fmla="*/ 12453 w 173948"/>
              <a:gd name="connsiteY8" fmla="*/ 283410 h 401053"/>
              <a:gd name="connsiteX9" fmla="*/ 172874 w 173948"/>
              <a:gd name="connsiteY9" fmla="*/ 299453 h 401053"/>
              <a:gd name="connsiteX10" fmla="*/ 81969 w 173948"/>
              <a:gd name="connsiteY10" fmla="*/ 342231 h 401053"/>
              <a:gd name="connsiteX11" fmla="*/ 71274 w 173948"/>
              <a:gd name="connsiteY11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3948" h="401053">
                <a:moveTo>
                  <a:pt x="65927" y="0"/>
                </a:moveTo>
                <a:cubicBezTo>
                  <a:pt x="71274" y="33421"/>
                  <a:pt x="76622" y="66842"/>
                  <a:pt x="65927" y="85558"/>
                </a:cubicBezTo>
                <a:cubicBezTo>
                  <a:pt x="55232" y="104274"/>
                  <a:pt x="-11609" y="106057"/>
                  <a:pt x="1759" y="112295"/>
                </a:cubicBezTo>
                <a:cubicBezTo>
                  <a:pt x="15127" y="118533"/>
                  <a:pt x="146138" y="114968"/>
                  <a:pt x="146138" y="122989"/>
                </a:cubicBezTo>
                <a:cubicBezTo>
                  <a:pt x="146138" y="131010"/>
                  <a:pt x="-23" y="151509"/>
                  <a:pt x="1759" y="160421"/>
                </a:cubicBezTo>
                <a:cubicBezTo>
                  <a:pt x="3541" y="169333"/>
                  <a:pt x="155941" y="164877"/>
                  <a:pt x="156832" y="176463"/>
                </a:cubicBezTo>
                <a:cubicBezTo>
                  <a:pt x="157723" y="188049"/>
                  <a:pt x="5324" y="219242"/>
                  <a:pt x="7106" y="229937"/>
                </a:cubicBezTo>
                <a:cubicBezTo>
                  <a:pt x="8888" y="240632"/>
                  <a:pt x="166636" y="231719"/>
                  <a:pt x="167527" y="240631"/>
                </a:cubicBezTo>
                <a:cubicBezTo>
                  <a:pt x="168418" y="249543"/>
                  <a:pt x="11562" y="273606"/>
                  <a:pt x="12453" y="283410"/>
                </a:cubicBezTo>
                <a:cubicBezTo>
                  <a:pt x="13344" y="293214"/>
                  <a:pt x="161288" y="289650"/>
                  <a:pt x="172874" y="299453"/>
                </a:cubicBezTo>
                <a:cubicBezTo>
                  <a:pt x="184460" y="309256"/>
                  <a:pt x="98902" y="325298"/>
                  <a:pt x="81969" y="342231"/>
                </a:cubicBezTo>
                <a:cubicBezTo>
                  <a:pt x="65036" y="359164"/>
                  <a:pt x="68155" y="380108"/>
                  <a:pt x="71274" y="4010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endCxn id="49" idx="11"/>
          </p:cNvCxnSpPr>
          <p:nvPr/>
        </p:nvCxnSpPr>
        <p:spPr>
          <a:xfrm flipH="1" flipV="1">
            <a:off x="3084596" y="5343862"/>
            <a:ext cx="1" cy="31549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609850" y="5643313"/>
            <a:ext cx="480094" cy="2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 flipH="1">
            <a:off x="3680410" y="4814887"/>
            <a:ext cx="258178" cy="832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79933" y="5023101"/>
            <a:ext cx="214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Output = </a:t>
            </a:r>
            <a:r>
              <a:rPr lang="el-GR" sz="1600" dirty="0" smtClean="0"/>
              <a:t>Δ</a:t>
            </a:r>
            <a:r>
              <a:rPr lang="en-US" sz="1600" dirty="0" smtClean="0"/>
              <a:t>V*gain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051133" y="6261351"/>
            <a:ext cx="214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 = output / (gain * R)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2712175" y="4873109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6799608" y="0"/>
            <a:ext cx="1209259" cy="3120267"/>
            <a:chOff x="520148" y="1431235"/>
            <a:chExt cx="1209259" cy="2902226"/>
          </a:xfrm>
        </p:grpSpPr>
        <p:grpSp>
          <p:nvGrpSpPr>
            <p:cNvPr id="82" name="Group 81"/>
            <p:cNvGrpSpPr/>
            <p:nvPr/>
          </p:nvGrpSpPr>
          <p:grpSpPr>
            <a:xfrm>
              <a:off x="520148" y="1818861"/>
              <a:ext cx="642730" cy="2514600"/>
              <a:chOff x="1563757" y="2246243"/>
              <a:chExt cx="642730" cy="251460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2196548" y="2246243"/>
                <a:ext cx="0" cy="251460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1580322" y="3101008"/>
                <a:ext cx="626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1563757" y="3859696"/>
                <a:ext cx="626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914398" y="1431235"/>
              <a:ext cx="815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AO0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850279" y="2930038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V+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sp>
        <p:nvSpPr>
          <p:cNvPr id="90" name="TextBox 89"/>
          <p:cNvSpPr txBox="1"/>
          <p:nvPr/>
        </p:nvSpPr>
        <p:spPr>
          <a:xfrm>
            <a:off x="7800437" y="3764457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V-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7168983" y="3919115"/>
            <a:ext cx="1280" cy="1892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7311386" y="3774737"/>
            <a:ext cx="1977" cy="46626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7246519" y="3825538"/>
            <a:ext cx="2675" cy="355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7428592" y="3107485"/>
            <a:ext cx="3657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94"/>
          <p:cNvSpPr/>
          <p:nvPr/>
        </p:nvSpPr>
        <p:spPr>
          <a:xfrm>
            <a:off x="7718673" y="3107485"/>
            <a:ext cx="173948" cy="598906"/>
          </a:xfrm>
          <a:custGeom>
            <a:avLst/>
            <a:gdLst>
              <a:gd name="connsiteX0" fmla="*/ 65927 w 173948"/>
              <a:gd name="connsiteY0" fmla="*/ 0 h 401053"/>
              <a:gd name="connsiteX1" fmla="*/ 65927 w 173948"/>
              <a:gd name="connsiteY1" fmla="*/ 85558 h 401053"/>
              <a:gd name="connsiteX2" fmla="*/ 1759 w 173948"/>
              <a:gd name="connsiteY2" fmla="*/ 112295 h 401053"/>
              <a:gd name="connsiteX3" fmla="*/ 146138 w 173948"/>
              <a:gd name="connsiteY3" fmla="*/ 122989 h 401053"/>
              <a:gd name="connsiteX4" fmla="*/ 1759 w 173948"/>
              <a:gd name="connsiteY4" fmla="*/ 160421 h 401053"/>
              <a:gd name="connsiteX5" fmla="*/ 156832 w 173948"/>
              <a:gd name="connsiteY5" fmla="*/ 176463 h 401053"/>
              <a:gd name="connsiteX6" fmla="*/ 7106 w 173948"/>
              <a:gd name="connsiteY6" fmla="*/ 229937 h 401053"/>
              <a:gd name="connsiteX7" fmla="*/ 167527 w 173948"/>
              <a:gd name="connsiteY7" fmla="*/ 240631 h 401053"/>
              <a:gd name="connsiteX8" fmla="*/ 12453 w 173948"/>
              <a:gd name="connsiteY8" fmla="*/ 283410 h 401053"/>
              <a:gd name="connsiteX9" fmla="*/ 172874 w 173948"/>
              <a:gd name="connsiteY9" fmla="*/ 299453 h 401053"/>
              <a:gd name="connsiteX10" fmla="*/ 81969 w 173948"/>
              <a:gd name="connsiteY10" fmla="*/ 342231 h 401053"/>
              <a:gd name="connsiteX11" fmla="*/ 71274 w 173948"/>
              <a:gd name="connsiteY11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3948" h="401053">
                <a:moveTo>
                  <a:pt x="65927" y="0"/>
                </a:moveTo>
                <a:cubicBezTo>
                  <a:pt x="71274" y="33421"/>
                  <a:pt x="76622" y="66842"/>
                  <a:pt x="65927" y="85558"/>
                </a:cubicBezTo>
                <a:cubicBezTo>
                  <a:pt x="55232" y="104274"/>
                  <a:pt x="-11609" y="106057"/>
                  <a:pt x="1759" y="112295"/>
                </a:cubicBezTo>
                <a:cubicBezTo>
                  <a:pt x="15127" y="118533"/>
                  <a:pt x="146138" y="114968"/>
                  <a:pt x="146138" y="122989"/>
                </a:cubicBezTo>
                <a:cubicBezTo>
                  <a:pt x="146138" y="131010"/>
                  <a:pt x="-23" y="151509"/>
                  <a:pt x="1759" y="160421"/>
                </a:cubicBezTo>
                <a:cubicBezTo>
                  <a:pt x="3541" y="169333"/>
                  <a:pt x="155941" y="164877"/>
                  <a:pt x="156832" y="176463"/>
                </a:cubicBezTo>
                <a:cubicBezTo>
                  <a:pt x="157723" y="188049"/>
                  <a:pt x="5324" y="219242"/>
                  <a:pt x="7106" y="229937"/>
                </a:cubicBezTo>
                <a:cubicBezTo>
                  <a:pt x="8888" y="240632"/>
                  <a:pt x="166636" y="231719"/>
                  <a:pt x="167527" y="240631"/>
                </a:cubicBezTo>
                <a:cubicBezTo>
                  <a:pt x="168418" y="249543"/>
                  <a:pt x="11562" y="273606"/>
                  <a:pt x="12453" y="283410"/>
                </a:cubicBezTo>
                <a:cubicBezTo>
                  <a:pt x="13344" y="293214"/>
                  <a:pt x="161288" y="289650"/>
                  <a:pt x="172874" y="299453"/>
                </a:cubicBezTo>
                <a:cubicBezTo>
                  <a:pt x="184460" y="309256"/>
                  <a:pt x="98902" y="325298"/>
                  <a:pt x="81969" y="342231"/>
                </a:cubicBezTo>
                <a:cubicBezTo>
                  <a:pt x="65036" y="359164"/>
                  <a:pt x="68155" y="380108"/>
                  <a:pt x="71274" y="4010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endCxn id="95" idx="11"/>
          </p:cNvCxnSpPr>
          <p:nvPr/>
        </p:nvCxnSpPr>
        <p:spPr>
          <a:xfrm flipH="1" flipV="1">
            <a:off x="7789947" y="3706391"/>
            <a:ext cx="1" cy="31549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315201" y="4005842"/>
            <a:ext cx="480094" cy="2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Left Brace 97"/>
          <p:cNvSpPr/>
          <p:nvPr/>
        </p:nvSpPr>
        <p:spPr>
          <a:xfrm flipH="1">
            <a:off x="8385761" y="3177416"/>
            <a:ext cx="258178" cy="832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6756484" y="4623880"/>
            <a:ext cx="214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 = output / (gain * R)</a:t>
            </a:r>
            <a:endParaRPr lang="en-US" sz="1600" dirty="0"/>
          </a:p>
        </p:txBody>
      </p:sp>
      <p:sp>
        <p:nvSpPr>
          <p:cNvPr id="100" name="Rectangle 99"/>
          <p:cNvSpPr/>
          <p:nvPr/>
        </p:nvSpPr>
        <p:spPr>
          <a:xfrm>
            <a:off x="7417526" y="3235638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6076042" y="1297735"/>
            <a:ext cx="3657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6013698" y="1297735"/>
            <a:ext cx="173948" cy="598906"/>
          </a:xfrm>
          <a:custGeom>
            <a:avLst/>
            <a:gdLst>
              <a:gd name="connsiteX0" fmla="*/ 65927 w 173948"/>
              <a:gd name="connsiteY0" fmla="*/ 0 h 401053"/>
              <a:gd name="connsiteX1" fmla="*/ 65927 w 173948"/>
              <a:gd name="connsiteY1" fmla="*/ 85558 h 401053"/>
              <a:gd name="connsiteX2" fmla="*/ 1759 w 173948"/>
              <a:gd name="connsiteY2" fmla="*/ 112295 h 401053"/>
              <a:gd name="connsiteX3" fmla="*/ 146138 w 173948"/>
              <a:gd name="connsiteY3" fmla="*/ 122989 h 401053"/>
              <a:gd name="connsiteX4" fmla="*/ 1759 w 173948"/>
              <a:gd name="connsiteY4" fmla="*/ 160421 h 401053"/>
              <a:gd name="connsiteX5" fmla="*/ 156832 w 173948"/>
              <a:gd name="connsiteY5" fmla="*/ 176463 h 401053"/>
              <a:gd name="connsiteX6" fmla="*/ 7106 w 173948"/>
              <a:gd name="connsiteY6" fmla="*/ 229937 h 401053"/>
              <a:gd name="connsiteX7" fmla="*/ 167527 w 173948"/>
              <a:gd name="connsiteY7" fmla="*/ 240631 h 401053"/>
              <a:gd name="connsiteX8" fmla="*/ 12453 w 173948"/>
              <a:gd name="connsiteY8" fmla="*/ 283410 h 401053"/>
              <a:gd name="connsiteX9" fmla="*/ 172874 w 173948"/>
              <a:gd name="connsiteY9" fmla="*/ 299453 h 401053"/>
              <a:gd name="connsiteX10" fmla="*/ 81969 w 173948"/>
              <a:gd name="connsiteY10" fmla="*/ 342231 h 401053"/>
              <a:gd name="connsiteX11" fmla="*/ 71274 w 173948"/>
              <a:gd name="connsiteY11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3948" h="401053">
                <a:moveTo>
                  <a:pt x="65927" y="0"/>
                </a:moveTo>
                <a:cubicBezTo>
                  <a:pt x="71274" y="33421"/>
                  <a:pt x="76622" y="66842"/>
                  <a:pt x="65927" y="85558"/>
                </a:cubicBezTo>
                <a:cubicBezTo>
                  <a:pt x="55232" y="104274"/>
                  <a:pt x="-11609" y="106057"/>
                  <a:pt x="1759" y="112295"/>
                </a:cubicBezTo>
                <a:cubicBezTo>
                  <a:pt x="15127" y="118533"/>
                  <a:pt x="146138" y="114968"/>
                  <a:pt x="146138" y="122989"/>
                </a:cubicBezTo>
                <a:cubicBezTo>
                  <a:pt x="146138" y="131010"/>
                  <a:pt x="-23" y="151509"/>
                  <a:pt x="1759" y="160421"/>
                </a:cubicBezTo>
                <a:cubicBezTo>
                  <a:pt x="3541" y="169333"/>
                  <a:pt x="155941" y="164877"/>
                  <a:pt x="156832" y="176463"/>
                </a:cubicBezTo>
                <a:cubicBezTo>
                  <a:pt x="157723" y="188049"/>
                  <a:pt x="5324" y="219242"/>
                  <a:pt x="7106" y="229937"/>
                </a:cubicBezTo>
                <a:cubicBezTo>
                  <a:pt x="8888" y="240632"/>
                  <a:pt x="166636" y="231719"/>
                  <a:pt x="167527" y="240631"/>
                </a:cubicBezTo>
                <a:cubicBezTo>
                  <a:pt x="168418" y="249543"/>
                  <a:pt x="11562" y="273606"/>
                  <a:pt x="12453" y="283410"/>
                </a:cubicBezTo>
                <a:cubicBezTo>
                  <a:pt x="13344" y="293214"/>
                  <a:pt x="161288" y="289650"/>
                  <a:pt x="172874" y="299453"/>
                </a:cubicBezTo>
                <a:cubicBezTo>
                  <a:pt x="184460" y="309256"/>
                  <a:pt x="98902" y="325298"/>
                  <a:pt x="81969" y="342231"/>
                </a:cubicBezTo>
                <a:cubicBezTo>
                  <a:pt x="65036" y="359164"/>
                  <a:pt x="68155" y="380108"/>
                  <a:pt x="71274" y="4010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endCxn id="105" idx="11"/>
          </p:cNvCxnSpPr>
          <p:nvPr/>
        </p:nvCxnSpPr>
        <p:spPr>
          <a:xfrm flipH="1" flipV="1">
            <a:off x="6084972" y="1896641"/>
            <a:ext cx="1" cy="31549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057901" y="2205617"/>
            <a:ext cx="480094" cy="2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29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5032" y="1854194"/>
            <a:ext cx="642730" cy="2703519"/>
            <a:chOff x="1563757" y="2246243"/>
            <a:chExt cx="642730" cy="2514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196548" y="2246243"/>
              <a:ext cx="0" cy="25146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>
              <a:off x="1580322" y="3101008"/>
              <a:ext cx="626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1563757" y="3859696"/>
              <a:ext cx="626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725703" y="1443309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V+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2085436" y="228725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V-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780266" y="2763756"/>
            <a:ext cx="3657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727447" y="1839831"/>
            <a:ext cx="173948" cy="598906"/>
          </a:xfrm>
          <a:custGeom>
            <a:avLst/>
            <a:gdLst>
              <a:gd name="connsiteX0" fmla="*/ 65927 w 173948"/>
              <a:gd name="connsiteY0" fmla="*/ 0 h 401053"/>
              <a:gd name="connsiteX1" fmla="*/ 65927 w 173948"/>
              <a:gd name="connsiteY1" fmla="*/ 85558 h 401053"/>
              <a:gd name="connsiteX2" fmla="*/ 1759 w 173948"/>
              <a:gd name="connsiteY2" fmla="*/ 112295 h 401053"/>
              <a:gd name="connsiteX3" fmla="*/ 146138 w 173948"/>
              <a:gd name="connsiteY3" fmla="*/ 122989 h 401053"/>
              <a:gd name="connsiteX4" fmla="*/ 1759 w 173948"/>
              <a:gd name="connsiteY4" fmla="*/ 160421 h 401053"/>
              <a:gd name="connsiteX5" fmla="*/ 156832 w 173948"/>
              <a:gd name="connsiteY5" fmla="*/ 176463 h 401053"/>
              <a:gd name="connsiteX6" fmla="*/ 7106 w 173948"/>
              <a:gd name="connsiteY6" fmla="*/ 229937 h 401053"/>
              <a:gd name="connsiteX7" fmla="*/ 167527 w 173948"/>
              <a:gd name="connsiteY7" fmla="*/ 240631 h 401053"/>
              <a:gd name="connsiteX8" fmla="*/ 12453 w 173948"/>
              <a:gd name="connsiteY8" fmla="*/ 283410 h 401053"/>
              <a:gd name="connsiteX9" fmla="*/ 172874 w 173948"/>
              <a:gd name="connsiteY9" fmla="*/ 299453 h 401053"/>
              <a:gd name="connsiteX10" fmla="*/ 81969 w 173948"/>
              <a:gd name="connsiteY10" fmla="*/ 342231 h 401053"/>
              <a:gd name="connsiteX11" fmla="*/ 71274 w 173948"/>
              <a:gd name="connsiteY11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3948" h="401053">
                <a:moveTo>
                  <a:pt x="65927" y="0"/>
                </a:moveTo>
                <a:cubicBezTo>
                  <a:pt x="71274" y="33421"/>
                  <a:pt x="76622" y="66842"/>
                  <a:pt x="65927" y="85558"/>
                </a:cubicBezTo>
                <a:cubicBezTo>
                  <a:pt x="55232" y="104274"/>
                  <a:pt x="-11609" y="106057"/>
                  <a:pt x="1759" y="112295"/>
                </a:cubicBezTo>
                <a:cubicBezTo>
                  <a:pt x="15127" y="118533"/>
                  <a:pt x="146138" y="114968"/>
                  <a:pt x="146138" y="122989"/>
                </a:cubicBezTo>
                <a:cubicBezTo>
                  <a:pt x="146138" y="131010"/>
                  <a:pt x="-23" y="151509"/>
                  <a:pt x="1759" y="160421"/>
                </a:cubicBezTo>
                <a:cubicBezTo>
                  <a:pt x="3541" y="169333"/>
                  <a:pt x="155941" y="164877"/>
                  <a:pt x="156832" y="176463"/>
                </a:cubicBezTo>
                <a:cubicBezTo>
                  <a:pt x="157723" y="188049"/>
                  <a:pt x="5324" y="219242"/>
                  <a:pt x="7106" y="229937"/>
                </a:cubicBezTo>
                <a:cubicBezTo>
                  <a:pt x="8888" y="240632"/>
                  <a:pt x="166636" y="231719"/>
                  <a:pt x="167527" y="240631"/>
                </a:cubicBezTo>
                <a:cubicBezTo>
                  <a:pt x="168418" y="249543"/>
                  <a:pt x="11562" y="273606"/>
                  <a:pt x="12453" y="283410"/>
                </a:cubicBezTo>
                <a:cubicBezTo>
                  <a:pt x="13344" y="293214"/>
                  <a:pt x="161288" y="289650"/>
                  <a:pt x="172874" y="299453"/>
                </a:cubicBezTo>
                <a:cubicBezTo>
                  <a:pt x="184460" y="309256"/>
                  <a:pt x="98902" y="325298"/>
                  <a:pt x="81969" y="342231"/>
                </a:cubicBezTo>
                <a:cubicBezTo>
                  <a:pt x="65036" y="359164"/>
                  <a:pt x="68155" y="380108"/>
                  <a:pt x="71274" y="4010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9" idx="11"/>
          </p:cNvCxnSpPr>
          <p:nvPr/>
        </p:nvCxnSpPr>
        <p:spPr>
          <a:xfrm flipH="1" flipV="1">
            <a:off x="1798721" y="2438737"/>
            <a:ext cx="1" cy="31549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304925" y="1861888"/>
            <a:ext cx="480094" cy="2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4658" y="2599496"/>
            <a:ext cx="66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AO0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06653" y="4377009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V+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56811" y="5211428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V-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284966" y="4554456"/>
            <a:ext cx="3657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1575047" y="4554456"/>
            <a:ext cx="173948" cy="598906"/>
          </a:xfrm>
          <a:custGeom>
            <a:avLst/>
            <a:gdLst>
              <a:gd name="connsiteX0" fmla="*/ 65927 w 173948"/>
              <a:gd name="connsiteY0" fmla="*/ 0 h 401053"/>
              <a:gd name="connsiteX1" fmla="*/ 65927 w 173948"/>
              <a:gd name="connsiteY1" fmla="*/ 85558 h 401053"/>
              <a:gd name="connsiteX2" fmla="*/ 1759 w 173948"/>
              <a:gd name="connsiteY2" fmla="*/ 112295 h 401053"/>
              <a:gd name="connsiteX3" fmla="*/ 146138 w 173948"/>
              <a:gd name="connsiteY3" fmla="*/ 122989 h 401053"/>
              <a:gd name="connsiteX4" fmla="*/ 1759 w 173948"/>
              <a:gd name="connsiteY4" fmla="*/ 160421 h 401053"/>
              <a:gd name="connsiteX5" fmla="*/ 156832 w 173948"/>
              <a:gd name="connsiteY5" fmla="*/ 176463 h 401053"/>
              <a:gd name="connsiteX6" fmla="*/ 7106 w 173948"/>
              <a:gd name="connsiteY6" fmla="*/ 229937 h 401053"/>
              <a:gd name="connsiteX7" fmla="*/ 167527 w 173948"/>
              <a:gd name="connsiteY7" fmla="*/ 240631 h 401053"/>
              <a:gd name="connsiteX8" fmla="*/ 12453 w 173948"/>
              <a:gd name="connsiteY8" fmla="*/ 283410 h 401053"/>
              <a:gd name="connsiteX9" fmla="*/ 172874 w 173948"/>
              <a:gd name="connsiteY9" fmla="*/ 299453 h 401053"/>
              <a:gd name="connsiteX10" fmla="*/ 81969 w 173948"/>
              <a:gd name="connsiteY10" fmla="*/ 342231 h 401053"/>
              <a:gd name="connsiteX11" fmla="*/ 71274 w 173948"/>
              <a:gd name="connsiteY11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3948" h="401053">
                <a:moveTo>
                  <a:pt x="65927" y="0"/>
                </a:moveTo>
                <a:cubicBezTo>
                  <a:pt x="71274" y="33421"/>
                  <a:pt x="76622" y="66842"/>
                  <a:pt x="65927" y="85558"/>
                </a:cubicBezTo>
                <a:cubicBezTo>
                  <a:pt x="55232" y="104274"/>
                  <a:pt x="-11609" y="106057"/>
                  <a:pt x="1759" y="112295"/>
                </a:cubicBezTo>
                <a:cubicBezTo>
                  <a:pt x="15127" y="118533"/>
                  <a:pt x="146138" y="114968"/>
                  <a:pt x="146138" y="122989"/>
                </a:cubicBezTo>
                <a:cubicBezTo>
                  <a:pt x="146138" y="131010"/>
                  <a:pt x="-23" y="151509"/>
                  <a:pt x="1759" y="160421"/>
                </a:cubicBezTo>
                <a:cubicBezTo>
                  <a:pt x="3541" y="169333"/>
                  <a:pt x="155941" y="164877"/>
                  <a:pt x="156832" y="176463"/>
                </a:cubicBezTo>
                <a:cubicBezTo>
                  <a:pt x="157723" y="188049"/>
                  <a:pt x="5324" y="219242"/>
                  <a:pt x="7106" y="229937"/>
                </a:cubicBezTo>
                <a:cubicBezTo>
                  <a:pt x="8888" y="240632"/>
                  <a:pt x="166636" y="231719"/>
                  <a:pt x="167527" y="240631"/>
                </a:cubicBezTo>
                <a:cubicBezTo>
                  <a:pt x="168418" y="249543"/>
                  <a:pt x="11562" y="273606"/>
                  <a:pt x="12453" y="283410"/>
                </a:cubicBezTo>
                <a:cubicBezTo>
                  <a:pt x="13344" y="293214"/>
                  <a:pt x="161288" y="289650"/>
                  <a:pt x="172874" y="299453"/>
                </a:cubicBezTo>
                <a:cubicBezTo>
                  <a:pt x="184460" y="309256"/>
                  <a:pt x="98902" y="325298"/>
                  <a:pt x="81969" y="342231"/>
                </a:cubicBezTo>
                <a:cubicBezTo>
                  <a:pt x="65036" y="359164"/>
                  <a:pt x="68155" y="380108"/>
                  <a:pt x="71274" y="4010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16" idx="11"/>
          </p:cNvCxnSpPr>
          <p:nvPr/>
        </p:nvCxnSpPr>
        <p:spPr>
          <a:xfrm flipH="1" flipV="1">
            <a:off x="1646321" y="5153362"/>
            <a:ext cx="1" cy="31549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171575" y="5452813"/>
            <a:ext cx="480094" cy="2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8283" y="5266496"/>
            <a:ext cx="66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AO1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1450" y="2419350"/>
            <a:ext cx="83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V+</a:t>
            </a:r>
            <a:r>
              <a:rPr lang="en-US" baseline="-25000" dirty="0" err="1" smtClean="0"/>
              <a:t>Femto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09550" y="3400425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V-</a:t>
            </a:r>
            <a:r>
              <a:rPr lang="en-US" baseline="-25000" dirty="0" err="1" smtClean="0"/>
              <a:t>Femto</a:t>
            </a:r>
            <a:endParaRPr lang="en-US" baseline="-25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99689" y="1685125"/>
            <a:ext cx="214911" cy="29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286000" y="2009775"/>
            <a:ext cx="257175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0800" y="1857375"/>
            <a:ext cx="972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</a:t>
            </a:r>
            <a:r>
              <a:rPr lang="en-US" sz="1400" baseline="-25000" dirty="0" err="1" smtClean="0"/>
              <a:t>diff</a:t>
            </a:r>
            <a:r>
              <a:rPr lang="en-US" sz="1400" dirty="0" smtClean="0"/>
              <a:t>-&gt;0-AI0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994889" y="4675975"/>
            <a:ext cx="214911" cy="29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1200" y="5000625"/>
            <a:ext cx="257175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86000" y="4848225"/>
            <a:ext cx="972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</a:t>
            </a:r>
            <a:r>
              <a:rPr lang="en-US" sz="1400" baseline="-25000" dirty="0" err="1" smtClean="0"/>
              <a:t>diff</a:t>
            </a:r>
            <a:r>
              <a:rPr lang="en-US" sz="1400" dirty="0" smtClean="0"/>
              <a:t>-&gt;0-AI1</a:t>
            </a:r>
            <a:endParaRPr lang="en-US" sz="1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047007" y="1873244"/>
            <a:ext cx="642730" cy="2703519"/>
            <a:chOff x="1563757" y="2246243"/>
            <a:chExt cx="642730" cy="25146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196548" y="2246243"/>
              <a:ext cx="0" cy="25146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580322" y="3101008"/>
              <a:ext cx="626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563757" y="3859696"/>
              <a:ext cx="626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097678" y="1462359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V+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6457411" y="23063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V-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6152241" y="2782806"/>
            <a:ext cx="3657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6099422" y="1858881"/>
            <a:ext cx="173948" cy="598906"/>
          </a:xfrm>
          <a:custGeom>
            <a:avLst/>
            <a:gdLst>
              <a:gd name="connsiteX0" fmla="*/ 65927 w 173948"/>
              <a:gd name="connsiteY0" fmla="*/ 0 h 401053"/>
              <a:gd name="connsiteX1" fmla="*/ 65927 w 173948"/>
              <a:gd name="connsiteY1" fmla="*/ 85558 h 401053"/>
              <a:gd name="connsiteX2" fmla="*/ 1759 w 173948"/>
              <a:gd name="connsiteY2" fmla="*/ 112295 h 401053"/>
              <a:gd name="connsiteX3" fmla="*/ 146138 w 173948"/>
              <a:gd name="connsiteY3" fmla="*/ 122989 h 401053"/>
              <a:gd name="connsiteX4" fmla="*/ 1759 w 173948"/>
              <a:gd name="connsiteY4" fmla="*/ 160421 h 401053"/>
              <a:gd name="connsiteX5" fmla="*/ 156832 w 173948"/>
              <a:gd name="connsiteY5" fmla="*/ 176463 h 401053"/>
              <a:gd name="connsiteX6" fmla="*/ 7106 w 173948"/>
              <a:gd name="connsiteY6" fmla="*/ 229937 h 401053"/>
              <a:gd name="connsiteX7" fmla="*/ 167527 w 173948"/>
              <a:gd name="connsiteY7" fmla="*/ 240631 h 401053"/>
              <a:gd name="connsiteX8" fmla="*/ 12453 w 173948"/>
              <a:gd name="connsiteY8" fmla="*/ 283410 h 401053"/>
              <a:gd name="connsiteX9" fmla="*/ 172874 w 173948"/>
              <a:gd name="connsiteY9" fmla="*/ 299453 h 401053"/>
              <a:gd name="connsiteX10" fmla="*/ 81969 w 173948"/>
              <a:gd name="connsiteY10" fmla="*/ 342231 h 401053"/>
              <a:gd name="connsiteX11" fmla="*/ 71274 w 173948"/>
              <a:gd name="connsiteY11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3948" h="401053">
                <a:moveTo>
                  <a:pt x="65927" y="0"/>
                </a:moveTo>
                <a:cubicBezTo>
                  <a:pt x="71274" y="33421"/>
                  <a:pt x="76622" y="66842"/>
                  <a:pt x="65927" y="85558"/>
                </a:cubicBezTo>
                <a:cubicBezTo>
                  <a:pt x="55232" y="104274"/>
                  <a:pt x="-11609" y="106057"/>
                  <a:pt x="1759" y="112295"/>
                </a:cubicBezTo>
                <a:cubicBezTo>
                  <a:pt x="15127" y="118533"/>
                  <a:pt x="146138" y="114968"/>
                  <a:pt x="146138" y="122989"/>
                </a:cubicBezTo>
                <a:cubicBezTo>
                  <a:pt x="146138" y="131010"/>
                  <a:pt x="-23" y="151509"/>
                  <a:pt x="1759" y="160421"/>
                </a:cubicBezTo>
                <a:cubicBezTo>
                  <a:pt x="3541" y="169333"/>
                  <a:pt x="155941" y="164877"/>
                  <a:pt x="156832" y="176463"/>
                </a:cubicBezTo>
                <a:cubicBezTo>
                  <a:pt x="157723" y="188049"/>
                  <a:pt x="5324" y="219242"/>
                  <a:pt x="7106" y="229937"/>
                </a:cubicBezTo>
                <a:cubicBezTo>
                  <a:pt x="8888" y="240632"/>
                  <a:pt x="166636" y="231719"/>
                  <a:pt x="167527" y="240631"/>
                </a:cubicBezTo>
                <a:cubicBezTo>
                  <a:pt x="168418" y="249543"/>
                  <a:pt x="11562" y="273606"/>
                  <a:pt x="12453" y="283410"/>
                </a:cubicBezTo>
                <a:cubicBezTo>
                  <a:pt x="13344" y="293214"/>
                  <a:pt x="161288" y="289650"/>
                  <a:pt x="172874" y="299453"/>
                </a:cubicBezTo>
                <a:cubicBezTo>
                  <a:pt x="184460" y="309256"/>
                  <a:pt x="98902" y="325298"/>
                  <a:pt x="81969" y="342231"/>
                </a:cubicBezTo>
                <a:cubicBezTo>
                  <a:pt x="65036" y="359164"/>
                  <a:pt x="68155" y="380108"/>
                  <a:pt x="71274" y="4010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endCxn id="39" idx="11"/>
          </p:cNvCxnSpPr>
          <p:nvPr/>
        </p:nvCxnSpPr>
        <p:spPr>
          <a:xfrm flipH="1" flipV="1">
            <a:off x="6170696" y="2457787"/>
            <a:ext cx="1" cy="31549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676900" y="1880938"/>
            <a:ext cx="480094" cy="2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36633" y="2618546"/>
            <a:ext cx="66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AO0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78628" y="4396059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V+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6028786" y="5230478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V-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656941" y="4573506"/>
            <a:ext cx="3657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5947022" y="4573506"/>
            <a:ext cx="173948" cy="598906"/>
          </a:xfrm>
          <a:custGeom>
            <a:avLst/>
            <a:gdLst>
              <a:gd name="connsiteX0" fmla="*/ 65927 w 173948"/>
              <a:gd name="connsiteY0" fmla="*/ 0 h 401053"/>
              <a:gd name="connsiteX1" fmla="*/ 65927 w 173948"/>
              <a:gd name="connsiteY1" fmla="*/ 85558 h 401053"/>
              <a:gd name="connsiteX2" fmla="*/ 1759 w 173948"/>
              <a:gd name="connsiteY2" fmla="*/ 112295 h 401053"/>
              <a:gd name="connsiteX3" fmla="*/ 146138 w 173948"/>
              <a:gd name="connsiteY3" fmla="*/ 122989 h 401053"/>
              <a:gd name="connsiteX4" fmla="*/ 1759 w 173948"/>
              <a:gd name="connsiteY4" fmla="*/ 160421 h 401053"/>
              <a:gd name="connsiteX5" fmla="*/ 156832 w 173948"/>
              <a:gd name="connsiteY5" fmla="*/ 176463 h 401053"/>
              <a:gd name="connsiteX6" fmla="*/ 7106 w 173948"/>
              <a:gd name="connsiteY6" fmla="*/ 229937 h 401053"/>
              <a:gd name="connsiteX7" fmla="*/ 167527 w 173948"/>
              <a:gd name="connsiteY7" fmla="*/ 240631 h 401053"/>
              <a:gd name="connsiteX8" fmla="*/ 12453 w 173948"/>
              <a:gd name="connsiteY8" fmla="*/ 283410 h 401053"/>
              <a:gd name="connsiteX9" fmla="*/ 172874 w 173948"/>
              <a:gd name="connsiteY9" fmla="*/ 299453 h 401053"/>
              <a:gd name="connsiteX10" fmla="*/ 81969 w 173948"/>
              <a:gd name="connsiteY10" fmla="*/ 342231 h 401053"/>
              <a:gd name="connsiteX11" fmla="*/ 71274 w 173948"/>
              <a:gd name="connsiteY11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3948" h="401053">
                <a:moveTo>
                  <a:pt x="65927" y="0"/>
                </a:moveTo>
                <a:cubicBezTo>
                  <a:pt x="71274" y="33421"/>
                  <a:pt x="76622" y="66842"/>
                  <a:pt x="65927" y="85558"/>
                </a:cubicBezTo>
                <a:cubicBezTo>
                  <a:pt x="55232" y="104274"/>
                  <a:pt x="-11609" y="106057"/>
                  <a:pt x="1759" y="112295"/>
                </a:cubicBezTo>
                <a:cubicBezTo>
                  <a:pt x="15127" y="118533"/>
                  <a:pt x="146138" y="114968"/>
                  <a:pt x="146138" y="122989"/>
                </a:cubicBezTo>
                <a:cubicBezTo>
                  <a:pt x="146138" y="131010"/>
                  <a:pt x="-23" y="151509"/>
                  <a:pt x="1759" y="160421"/>
                </a:cubicBezTo>
                <a:cubicBezTo>
                  <a:pt x="3541" y="169333"/>
                  <a:pt x="155941" y="164877"/>
                  <a:pt x="156832" y="176463"/>
                </a:cubicBezTo>
                <a:cubicBezTo>
                  <a:pt x="157723" y="188049"/>
                  <a:pt x="5324" y="219242"/>
                  <a:pt x="7106" y="229937"/>
                </a:cubicBezTo>
                <a:cubicBezTo>
                  <a:pt x="8888" y="240632"/>
                  <a:pt x="166636" y="231719"/>
                  <a:pt x="167527" y="240631"/>
                </a:cubicBezTo>
                <a:cubicBezTo>
                  <a:pt x="168418" y="249543"/>
                  <a:pt x="11562" y="273606"/>
                  <a:pt x="12453" y="283410"/>
                </a:cubicBezTo>
                <a:cubicBezTo>
                  <a:pt x="13344" y="293214"/>
                  <a:pt x="161288" y="289650"/>
                  <a:pt x="172874" y="299453"/>
                </a:cubicBezTo>
                <a:cubicBezTo>
                  <a:pt x="184460" y="309256"/>
                  <a:pt x="98902" y="325298"/>
                  <a:pt x="81969" y="342231"/>
                </a:cubicBezTo>
                <a:cubicBezTo>
                  <a:pt x="65036" y="359164"/>
                  <a:pt x="68155" y="380108"/>
                  <a:pt x="71274" y="4010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endCxn id="46" idx="11"/>
          </p:cNvCxnSpPr>
          <p:nvPr/>
        </p:nvCxnSpPr>
        <p:spPr>
          <a:xfrm flipH="1" flipV="1">
            <a:off x="6018296" y="5172412"/>
            <a:ext cx="1" cy="31549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543550" y="5471863"/>
            <a:ext cx="480094" cy="2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60258" y="5285546"/>
            <a:ext cx="66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AO1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43425" y="24384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V+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4581525" y="341947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V-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6671664" y="1704175"/>
            <a:ext cx="214911" cy="29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657975" y="2028825"/>
            <a:ext cx="257175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962775" y="1876425"/>
            <a:ext cx="972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</a:t>
            </a:r>
            <a:r>
              <a:rPr lang="en-US" sz="1400" baseline="-25000" dirty="0" err="1" smtClean="0"/>
              <a:t>diff</a:t>
            </a:r>
            <a:r>
              <a:rPr lang="en-US" sz="1400" dirty="0" smtClean="0"/>
              <a:t>-&gt;0-AI0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6366864" y="4695025"/>
            <a:ext cx="214911" cy="29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353175" y="5019675"/>
            <a:ext cx="257175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57975" y="4867275"/>
            <a:ext cx="972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</a:t>
            </a:r>
            <a:r>
              <a:rPr lang="en-US" sz="1400" baseline="-25000" dirty="0" err="1" smtClean="0"/>
              <a:t>diff</a:t>
            </a:r>
            <a:r>
              <a:rPr lang="en-US" sz="1400" dirty="0" smtClean="0"/>
              <a:t>-&gt;0-AI1</a:t>
            </a:r>
            <a:endParaRPr lang="en-US" sz="1400" dirty="0"/>
          </a:p>
        </p:txBody>
      </p:sp>
      <p:sp>
        <p:nvSpPr>
          <p:cNvPr id="58" name="Oval 57"/>
          <p:cNvSpPr/>
          <p:nvPr/>
        </p:nvSpPr>
        <p:spPr>
          <a:xfrm>
            <a:off x="504825" y="4248151"/>
            <a:ext cx="2962275" cy="179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24000" y="60579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371725" y="8286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CH1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1323976" y="1314451"/>
            <a:ext cx="2533650" cy="179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829175" y="4276726"/>
            <a:ext cx="2962275" cy="179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848350" y="60864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00850" y="8667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CH1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753101" y="1352551"/>
            <a:ext cx="2533650" cy="179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333876" y="2305051"/>
            <a:ext cx="1142999" cy="179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029075" y="29432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03858" y="1473194"/>
            <a:ext cx="652254" cy="2703519"/>
            <a:chOff x="1554233" y="2246243"/>
            <a:chExt cx="652254" cy="2514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196548" y="2246243"/>
              <a:ext cx="0" cy="25146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>
              <a:off x="1580322" y="2782070"/>
              <a:ext cx="626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1563757" y="3859696"/>
              <a:ext cx="626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03100" y="3144001"/>
              <a:ext cx="323852" cy="885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898375" y="2807344"/>
              <a:ext cx="0" cy="32779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554233" y="4180552"/>
              <a:ext cx="296517" cy="694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822175" y="3905910"/>
              <a:ext cx="0" cy="256924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764053" y="1062309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V+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123786" y="190625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V-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818616" y="2382756"/>
            <a:ext cx="3657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765797" y="1458831"/>
            <a:ext cx="173948" cy="598906"/>
          </a:xfrm>
          <a:custGeom>
            <a:avLst/>
            <a:gdLst>
              <a:gd name="connsiteX0" fmla="*/ 65927 w 173948"/>
              <a:gd name="connsiteY0" fmla="*/ 0 h 401053"/>
              <a:gd name="connsiteX1" fmla="*/ 65927 w 173948"/>
              <a:gd name="connsiteY1" fmla="*/ 85558 h 401053"/>
              <a:gd name="connsiteX2" fmla="*/ 1759 w 173948"/>
              <a:gd name="connsiteY2" fmla="*/ 112295 h 401053"/>
              <a:gd name="connsiteX3" fmla="*/ 146138 w 173948"/>
              <a:gd name="connsiteY3" fmla="*/ 122989 h 401053"/>
              <a:gd name="connsiteX4" fmla="*/ 1759 w 173948"/>
              <a:gd name="connsiteY4" fmla="*/ 160421 h 401053"/>
              <a:gd name="connsiteX5" fmla="*/ 156832 w 173948"/>
              <a:gd name="connsiteY5" fmla="*/ 176463 h 401053"/>
              <a:gd name="connsiteX6" fmla="*/ 7106 w 173948"/>
              <a:gd name="connsiteY6" fmla="*/ 229937 h 401053"/>
              <a:gd name="connsiteX7" fmla="*/ 167527 w 173948"/>
              <a:gd name="connsiteY7" fmla="*/ 240631 h 401053"/>
              <a:gd name="connsiteX8" fmla="*/ 12453 w 173948"/>
              <a:gd name="connsiteY8" fmla="*/ 283410 h 401053"/>
              <a:gd name="connsiteX9" fmla="*/ 172874 w 173948"/>
              <a:gd name="connsiteY9" fmla="*/ 299453 h 401053"/>
              <a:gd name="connsiteX10" fmla="*/ 81969 w 173948"/>
              <a:gd name="connsiteY10" fmla="*/ 342231 h 401053"/>
              <a:gd name="connsiteX11" fmla="*/ 71274 w 173948"/>
              <a:gd name="connsiteY11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3948" h="401053">
                <a:moveTo>
                  <a:pt x="65927" y="0"/>
                </a:moveTo>
                <a:cubicBezTo>
                  <a:pt x="71274" y="33421"/>
                  <a:pt x="76622" y="66842"/>
                  <a:pt x="65927" y="85558"/>
                </a:cubicBezTo>
                <a:cubicBezTo>
                  <a:pt x="55232" y="104274"/>
                  <a:pt x="-11609" y="106057"/>
                  <a:pt x="1759" y="112295"/>
                </a:cubicBezTo>
                <a:cubicBezTo>
                  <a:pt x="15127" y="118533"/>
                  <a:pt x="146138" y="114968"/>
                  <a:pt x="146138" y="122989"/>
                </a:cubicBezTo>
                <a:cubicBezTo>
                  <a:pt x="146138" y="131010"/>
                  <a:pt x="-23" y="151509"/>
                  <a:pt x="1759" y="160421"/>
                </a:cubicBezTo>
                <a:cubicBezTo>
                  <a:pt x="3541" y="169333"/>
                  <a:pt x="155941" y="164877"/>
                  <a:pt x="156832" y="176463"/>
                </a:cubicBezTo>
                <a:cubicBezTo>
                  <a:pt x="157723" y="188049"/>
                  <a:pt x="5324" y="219242"/>
                  <a:pt x="7106" y="229937"/>
                </a:cubicBezTo>
                <a:cubicBezTo>
                  <a:pt x="8888" y="240632"/>
                  <a:pt x="166636" y="231719"/>
                  <a:pt x="167527" y="240631"/>
                </a:cubicBezTo>
                <a:cubicBezTo>
                  <a:pt x="168418" y="249543"/>
                  <a:pt x="11562" y="273606"/>
                  <a:pt x="12453" y="283410"/>
                </a:cubicBezTo>
                <a:cubicBezTo>
                  <a:pt x="13344" y="293214"/>
                  <a:pt x="161288" y="289650"/>
                  <a:pt x="172874" y="299453"/>
                </a:cubicBezTo>
                <a:cubicBezTo>
                  <a:pt x="184460" y="309256"/>
                  <a:pt x="98902" y="325298"/>
                  <a:pt x="81969" y="342231"/>
                </a:cubicBezTo>
                <a:cubicBezTo>
                  <a:pt x="65036" y="359164"/>
                  <a:pt x="68155" y="380108"/>
                  <a:pt x="71274" y="4010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9" idx="11"/>
          </p:cNvCxnSpPr>
          <p:nvPr/>
        </p:nvCxnSpPr>
        <p:spPr>
          <a:xfrm flipH="1" flipV="1">
            <a:off x="3837071" y="2057737"/>
            <a:ext cx="1" cy="31549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343275" y="1480888"/>
            <a:ext cx="480094" cy="2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03008" y="2218496"/>
            <a:ext cx="66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AO0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45003" y="3996009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V+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95161" y="4830428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V-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323316" y="4173456"/>
            <a:ext cx="3657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3613397" y="4173456"/>
            <a:ext cx="173948" cy="598906"/>
          </a:xfrm>
          <a:custGeom>
            <a:avLst/>
            <a:gdLst>
              <a:gd name="connsiteX0" fmla="*/ 65927 w 173948"/>
              <a:gd name="connsiteY0" fmla="*/ 0 h 401053"/>
              <a:gd name="connsiteX1" fmla="*/ 65927 w 173948"/>
              <a:gd name="connsiteY1" fmla="*/ 85558 h 401053"/>
              <a:gd name="connsiteX2" fmla="*/ 1759 w 173948"/>
              <a:gd name="connsiteY2" fmla="*/ 112295 h 401053"/>
              <a:gd name="connsiteX3" fmla="*/ 146138 w 173948"/>
              <a:gd name="connsiteY3" fmla="*/ 122989 h 401053"/>
              <a:gd name="connsiteX4" fmla="*/ 1759 w 173948"/>
              <a:gd name="connsiteY4" fmla="*/ 160421 h 401053"/>
              <a:gd name="connsiteX5" fmla="*/ 156832 w 173948"/>
              <a:gd name="connsiteY5" fmla="*/ 176463 h 401053"/>
              <a:gd name="connsiteX6" fmla="*/ 7106 w 173948"/>
              <a:gd name="connsiteY6" fmla="*/ 229937 h 401053"/>
              <a:gd name="connsiteX7" fmla="*/ 167527 w 173948"/>
              <a:gd name="connsiteY7" fmla="*/ 240631 h 401053"/>
              <a:gd name="connsiteX8" fmla="*/ 12453 w 173948"/>
              <a:gd name="connsiteY8" fmla="*/ 283410 h 401053"/>
              <a:gd name="connsiteX9" fmla="*/ 172874 w 173948"/>
              <a:gd name="connsiteY9" fmla="*/ 299453 h 401053"/>
              <a:gd name="connsiteX10" fmla="*/ 81969 w 173948"/>
              <a:gd name="connsiteY10" fmla="*/ 342231 h 401053"/>
              <a:gd name="connsiteX11" fmla="*/ 71274 w 173948"/>
              <a:gd name="connsiteY11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3948" h="401053">
                <a:moveTo>
                  <a:pt x="65927" y="0"/>
                </a:moveTo>
                <a:cubicBezTo>
                  <a:pt x="71274" y="33421"/>
                  <a:pt x="76622" y="66842"/>
                  <a:pt x="65927" y="85558"/>
                </a:cubicBezTo>
                <a:cubicBezTo>
                  <a:pt x="55232" y="104274"/>
                  <a:pt x="-11609" y="106057"/>
                  <a:pt x="1759" y="112295"/>
                </a:cubicBezTo>
                <a:cubicBezTo>
                  <a:pt x="15127" y="118533"/>
                  <a:pt x="146138" y="114968"/>
                  <a:pt x="146138" y="122989"/>
                </a:cubicBezTo>
                <a:cubicBezTo>
                  <a:pt x="146138" y="131010"/>
                  <a:pt x="-23" y="151509"/>
                  <a:pt x="1759" y="160421"/>
                </a:cubicBezTo>
                <a:cubicBezTo>
                  <a:pt x="3541" y="169333"/>
                  <a:pt x="155941" y="164877"/>
                  <a:pt x="156832" y="176463"/>
                </a:cubicBezTo>
                <a:cubicBezTo>
                  <a:pt x="157723" y="188049"/>
                  <a:pt x="5324" y="219242"/>
                  <a:pt x="7106" y="229937"/>
                </a:cubicBezTo>
                <a:cubicBezTo>
                  <a:pt x="8888" y="240632"/>
                  <a:pt x="166636" y="231719"/>
                  <a:pt x="167527" y="240631"/>
                </a:cubicBezTo>
                <a:cubicBezTo>
                  <a:pt x="168418" y="249543"/>
                  <a:pt x="11562" y="273606"/>
                  <a:pt x="12453" y="283410"/>
                </a:cubicBezTo>
                <a:cubicBezTo>
                  <a:pt x="13344" y="293214"/>
                  <a:pt x="161288" y="289650"/>
                  <a:pt x="172874" y="299453"/>
                </a:cubicBezTo>
                <a:cubicBezTo>
                  <a:pt x="184460" y="309256"/>
                  <a:pt x="98902" y="325298"/>
                  <a:pt x="81969" y="342231"/>
                </a:cubicBezTo>
                <a:cubicBezTo>
                  <a:pt x="65036" y="359164"/>
                  <a:pt x="68155" y="380108"/>
                  <a:pt x="71274" y="4010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16" idx="11"/>
          </p:cNvCxnSpPr>
          <p:nvPr/>
        </p:nvCxnSpPr>
        <p:spPr>
          <a:xfrm flipH="1" flipV="1">
            <a:off x="3684671" y="4772362"/>
            <a:ext cx="1" cy="31549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209925" y="5071813"/>
            <a:ext cx="480094" cy="2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26633" y="4885496"/>
            <a:ext cx="66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AO1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52675" y="17907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V+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247900" y="301942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V+</a:t>
            </a:r>
            <a:r>
              <a:rPr lang="en-US" baseline="-25000" dirty="0" smtClean="0"/>
              <a:t>KH</a:t>
            </a:r>
            <a:endParaRPr lang="en-US" baseline="-25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338039" y="1304125"/>
            <a:ext cx="214911" cy="29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324350" y="1628775"/>
            <a:ext cx="257175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29150" y="1476375"/>
            <a:ext cx="972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</a:t>
            </a:r>
            <a:r>
              <a:rPr lang="en-US" sz="1400" baseline="-25000" dirty="0" err="1" smtClean="0"/>
              <a:t>diff</a:t>
            </a:r>
            <a:r>
              <a:rPr lang="en-US" sz="1400" dirty="0" smtClean="0"/>
              <a:t>-&gt;0-AI0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033239" y="4294975"/>
            <a:ext cx="214911" cy="29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019550" y="4619625"/>
            <a:ext cx="257175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24350" y="4467225"/>
            <a:ext cx="972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</a:t>
            </a:r>
            <a:r>
              <a:rPr lang="en-US" sz="1400" baseline="-25000" dirty="0" err="1" smtClean="0"/>
              <a:t>diff</a:t>
            </a:r>
            <a:r>
              <a:rPr lang="en-US" sz="1400" dirty="0" smtClean="0"/>
              <a:t>-&gt;0-AI1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2495550" y="3876676"/>
            <a:ext cx="2962275" cy="179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14725" y="568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67225" y="4667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419476" y="952501"/>
            <a:ext cx="2533650" cy="179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76451" y="1876426"/>
            <a:ext cx="1142999" cy="657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438275" y="20288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62175" y="2228850"/>
            <a:ext cx="85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</a:t>
            </a:r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2143125" y="3324225"/>
            <a:ext cx="85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</a:t>
            </a:r>
            <a:endParaRPr lang="en-US" baseline="-25000" dirty="0"/>
          </a:p>
        </p:txBody>
      </p:sp>
      <p:sp>
        <p:nvSpPr>
          <p:cNvPr id="58" name="Oval 57"/>
          <p:cNvSpPr/>
          <p:nvPr/>
        </p:nvSpPr>
        <p:spPr>
          <a:xfrm>
            <a:off x="2000251" y="3067051"/>
            <a:ext cx="1142999" cy="657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362075" y="32194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1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set-up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0" y="1509720"/>
            <a:ext cx="37719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982" y="1504956"/>
            <a:ext cx="49149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08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KH-current; Old method-voltage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" y="1509724"/>
            <a:ext cx="37719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4" y="1499616"/>
            <a:ext cx="49149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6165" y="4497960"/>
            <a:ext cx="8050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CH1 (I- on input +, input - grounded): Diff, gain 100, 500ohm shunt, dc, filter off; </a:t>
            </a:r>
            <a:r>
              <a:rPr lang="en-US" dirty="0" err="1" smtClean="0"/>
              <a:t>IVProgram</a:t>
            </a:r>
            <a:r>
              <a:rPr lang="en-US" dirty="0" smtClean="0"/>
              <a:t> TIA gain 50000 (100*500)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0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KH-current; Old method-voltage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" y="1509714"/>
            <a:ext cx="37719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4" y="1499616"/>
            <a:ext cx="49149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6165" y="4497960"/>
            <a:ext cx="8050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CH1 (I- on input +, input - grounded): Diff, gain 100, 50kohm shunt, dc, filter off; </a:t>
            </a:r>
            <a:r>
              <a:rPr lang="en-US" dirty="0" err="1" smtClean="0"/>
              <a:t>IVProgram</a:t>
            </a:r>
            <a:r>
              <a:rPr lang="en-US" dirty="0" smtClean="0"/>
              <a:t> TIA gain 5000k (100*50k)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6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KH-current; Old method-voltage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3" y="5149342"/>
            <a:ext cx="2204002" cy="170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32" y="5088833"/>
            <a:ext cx="2780763" cy="165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13782" y="5705061"/>
            <a:ext cx="229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Sometimes a little noisy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80113" y="5685183"/>
            <a:ext cx="1013792" cy="139148"/>
          </a:xfrm>
          <a:prstGeom prst="straightConnector1">
            <a:avLst/>
          </a:prstGeom>
          <a:ln w="1524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345635" y="5665304"/>
            <a:ext cx="3538331" cy="168966"/>
          </a:xfrm>
          <a:prstGeom prst="straightConnector1">
            <a:avLst/>
          </a:prstGeom>
          <a:ln w="1524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6165" y="4497960"/>
            <a:ext cx="8050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CH1 (I- on input +, input - grounded): Diff, gain 1000, 50kohm shunt, dc, filter off; </a:t>
            </a:r>
            <a:r>
              <a:rPr lang="en-US" dirty="0" err="1" smtClean="0"/>
              <a:t>IVProgram</a:t>
            </a:r>
            <a:r>
              <a:rPr lang="en-US" dirty="0" smtClean="0"/>
              <a:t> TIA gain 50000k (1000*50k)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" y="1509712"/>
            <a:ext cx="37719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4" y="1499616"/>
            <a:ext cx="49149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02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KH-current and voltage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" y="1508760"/>
            <a:ext cx="37719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4" y="1499616"/>
            <a:ext cx="49149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6165" y="4497960"/>
            <a:ext cx="8050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CH1 (I- on input +, input - grounded): Diff, gain 1000, 50kohm shunt, dc, filter off; </a:t>
            </a:r>
            <a:r>
              <a:rPr lang="en-US" dirty="0" err="1" smtClean="0"/>
              <a:t>IVProgram</a:t>
            </a:r>
            <a:r>
              <a:rPr lang="en-US" dirty="0" smtClean="0"/>
              <a:t> TIA gain 50000k (1000*50k)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599" y="5167195"/>
            <a:ext cx="8050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CH2 (V1+ on input +, V1- on input -): Diff, gain 1000, open shunt, dc, filter off; </a:t>
            </a:r>
            <a:r>
              <a:rPr lang="en-US" dirty="0" err="1" smtClean="0"/>
              <a:t>IVProgram</a:t>
            </a:r>
            <a:r>
              <a:rPr lang="en-US" dirty="0" smtClean="0"/>
              <a:t> voltage gain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8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KH-current and voltage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6165" y="4497960"/>
            <a:ext cx="8050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CH1 (I- on input +, input - grounded): Diff, gain 1000, 50kohm shunt, dc, filter off; </a:t>
            </a:r>
            <a:r>
              <a:rPr lang="en-US" dirty="0" err="1" smtClean="0"/>
              <a:t>IVProgram</a:t>
            </a:r>
            <a:r>
              <a:rPr lang="en-US" dirty="0" smtClean="0"/>
              <a:t> TIA gain 50000k (1000*50k)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599" y="5167195"/>
            <a:ext cx="8050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CH2 (V1+ on input +, V1- on input -): Diff, gain 1000, open shunt, dc, filter</a:t>
            </a:r>
            <a:r>
              <a:rPr lang="en-US" b="1" dirty="0" smtClean="0"/>
              <a:t> ON</a:t>
            </a:r>
            <a:r>
              <a:rPr lang="en-US" dirty="0" smtClean="0"/>
              <a:t>; </a:t>
            </a:r>
            <a:r>
              <a:rPr lang="en-US" dirty="0" err="1" smtClean="0"/>
              <a:t>IVProgram</a:t>
            </a:r>
            <a:r>
              <a:rPr lang="en-US" dirty="0" smtClean="0"/>
              <a:t> voltage gain 1000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" y="1508760"/>
            <a:ext cx="37719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4" y="1499616"/>
            <a:ext cx="49149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12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KH-current and voltage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6165" y="4497960"/>
            <a:ext cx="8050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CH1 (I- on input +, input - grounded): Diff, gain 1000, 50kohm shunt, dc, filter off; </a:t>
            </a:r>
            <a:r>
              <a:rPr lang="en-US" dirty="0" err="1" smtClean="0"/>
              <a:t>IVProgram</a:t>
            </a:r>
            <a:r>
              <a:rPr lang="en-US" dirty="0" smtClean="0"/>
              <a:t> TIA gain 50000k (1000*50k)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599" y="5167195"/>
            <a:ext cx="8050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CH3 (V1+ on input +, V1- on input -): Diff, gain 1000, open shunt, dc, filter off; </a:t>
            </a:r>
            <a:r>
              <a:rPr lang="en-US" dirty="0" err="1" smtClean="0"/>
              <a:t>IVProgram</a:t>
            </a:r>
            <a:r>
              <a:rPr lang="en-US" dirty="0" smtClean="0"/>
              <a:t> voltage gain 1000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20869"/>
            <a:ext cx="37719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654" y="1415498"/>
            <a:ext cx="49149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82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KH-current and voltage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6165" y="4497960"/>
            <a:ext cx="8050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CH1 (I- on input +, input - grounded): Diff, gain 1000, 50kohm shunt, dc, filter off; </a:t>
            </a:r>
            <a:r>
              <a:rPr lang="en-US" dirty="0" err="1" smtClean="0"/>
              <a:t>IVProgram</a:t>
            </a:r>
            <a:r>
              <a:rPr lang="en-US" dirty="0" smtClean="0"/>
              <a:t> TIA gain 50000k (1000*50k)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599" y="5167195"/>
            <a:ext cx="8050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CH3 (V1+ on input +, V1- on input -): Diff, gain 100, open shunt, dc, filter off; </a:t>
            </a:r>
            <a:r>
              <a:rPr lang="en-US" dirty="0" err="1" smtClean="0"/>
              <a:t>IVProgram</a:t>
            </a:r>
            <a:r>
              <a:rPr lang="en-US" dirty="0" smtClean="0"/>
              <a:t> voltage gain 100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4" y="1380504"/>
            <a:ext cx="37719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76" y="1395620"/>
            <a:ext cx="49149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1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5749</TotalTime>
  <Words>506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Low Temp Krohn Hite</vt:lpstr>
      <vt:lpstr>Old set-up</vt:lpstr>
      <vt:lpstr>KH-current; Old method-voltage</vt:lpstr>
      <vt:lpstr>KH-current; Old method-voltage</vt:lpstr>
      <vt:lpstr>KH-current; Old method-voltage</vt:lpstr>
      <vt:lpstr>KH-current and voltage</vt:lpstr>
      <vt:lpstr>KH-current and voltage</vt:lpstr>
      <vt:lpstr>KH-current and voltage</vt:lpstr>
      <vt:lpstr>KH-current and voltage</vt:lpstr>
      <vt:lpstr>KH-current and voltage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Temp Krohn Hite</dc:title>
  <dc:creator>jpv</dc:creator>
  <cp:lastModifiedBy>jpv</cp:lastModifiedBy>
  <cp:revision>13</cp:revision>
  <dcterms:created xsi:type="dcterms:W3CDTF">2013-10-21T20:10:07Z</dcterms:created>
  <dcterms:modified xsi:type="dcterms:W3CDTF">2013-10-25T19:59:17Z</dcterms:modified>
</cp:coreProperties>
</file>