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  <p:sldMasterId id="2147484111" r:id="rId3"/>
  </p:sldMasterIdLst>
  <p:notesMasterIdLst>
    <p:notesMasterId r:id="rId16"/>
  </p:notesMasterIdLst>
  <p:handoutMasterIdLst>
    <p:handoutMasterId r:id="rId17"/>
  </p:handoutMasterIdLst>
  <p:sldIdLst>
    <p:sldId id="324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23" r:id="rId13"/>
    <p:sldId id="325" r:id="rId14"/>
    <p:sldId id="326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434A44"/>
    <a:srgbClr val="D0A760"/>
    <a:srgbClr val="D6DDD3"/>
    <a:srgbClr val="EDE8DD"/>
    <a:srgbClr val="C2B7A1"/>
    <a:srgbClr val="918873"/>
    <a:srgbClr val="3C3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 snapToGrid="0" snapToObjects="1">
      <p:cViewPr varScale="1">
        <p:scale>
          <a:sx n="113" d="100"/>
          <a:sy n="11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94BEDB5-EB35-4159-B11A-4B4DED399F40}" type="datetimeFigureOut">
              <a:rPr lang="en-US" altLang="en-US"/>
              <a:pPr/>
              <a:t>2/23/2017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BEA0B7A-3B3C-4F73-A5A2-0A0436698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456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C3B15C3-BFF5-4E21-8F99-1D5C1CE4E780}" type="datetimeFigureOut">
              <a:rPr lang="en-US" altLang="en-US"/>
              <a:pPr/>
              <a:t>2/23/2017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FDADC1-4453-48E3-939F-60763B41C6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301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0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97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DADC1-4453-48E3-939F-60763B41C61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29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38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8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57279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2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EF41707-9C31-49C2-9AAD-C5C764DDA4F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2547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26873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2020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3545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" y="4807744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6" y="4882757"/>
            <a:ext cx="1819275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7878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2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7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013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6349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25" cap="small" spc="169">
                <a:solidFill>
                  <a:srgbClr val="A4001D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52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" y="4807744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2757"/>
            <a:ext cx="1817688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80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1125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80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75" cap="all" spc="169">
                <a:solidFill>
                  <a:srgbClr val="A4001D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675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672711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81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2073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8410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8335"/>
            <a:ext cx="457200" cy="457200"/>
          </a:xfrm>
          <a:prstGeom prst="rect">
            <a:avLst/>
          </a:prstGeom>
        </p:spPr>
        <p:txBody>
          <a:bodyPr wrap="none" lIns="25718" tIns="0" rIns="25718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324F5F8C-B990-4A11-94C1-1AAC48C86D04}" type="slidenum">
              <a:rPr lang="en-US" altLang="en-US" sz="56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563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31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350968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9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31" y="2841317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283841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31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7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500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9203382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7" y="359545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31" y="908687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80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7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9346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78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2436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6C91894-6E43-4CE6-BA3C-83534D75C0DD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1327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872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54403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951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D4AA-CB94-40D7-9DB2-A2659751E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9D76CFC-87D3-42CE-8441-1DFBDD95F0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119" r:id="rId9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C1B5176E-B7B6-4E8F-A30A-8575FBBCF8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8" y="359572"/>
            <a:ext cx="7707313" cy="4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8" y="903688"/>
            <a:ext cx="7707313" cy="3763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41" y="4811319"/>
            <a:ext cx="846137" cy="27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6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D253D4AA-CB94-40D7-9DB2-A2659751E1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"/>
            <a:ext cx="457200" cy="5150644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13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91" y="4856563"/>
            <a:ext cx="1817687" cy="1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</p:sldLayoutIdLst>
  <p:transition spd="slow">
    <p:fade/>
  </p:transition>
  <p:hf sldNum="0" hdr="0" ftr="0" dt="0"/>
  <p:txStyles>
    <p:titleStyle>
      <a:lvl1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57175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514350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771525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028700" algn="l" defTabSz="25717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35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192881" indent="-192881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11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162521" indent="-162521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320576" indent="-126802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514350" indent="-127695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708125" indent="-127695" algn="l" defTabSz="25717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32" y="-22479"/>
            <a:ext cx="7707862" cy="488024"/>
          </a:xfrm>
        </p:spPr>
        <p:txBody>
          <a:bodyPr/>
          <a:lstStyle/>
          <a:p>
            <a:r>
              <a:rPr lang="en-US" dirty="0" smtClean="0"/>
              <a:t>CGRA Flow and Interfaces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832" y="465545"/>
            <a:ext cx="8341035" cy="43384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8" y="465545"/>
            <a:ext cx="7997642" cy="42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33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32" y="-22479"/>
            <a:ext cx="7707862" cy="488024"/>
          </a:xfrm>
        </p:spPr>
        <p:txBody>
          <a:bodyPr/>
          <a:lstStyle/>
          <a:p>
            <a:r>
              <a:rPr lang="en-US" dirty="0" smtClean="0"/>
              <a:t>PE Resource Information to </a:t>
            </a:r>
            <a:r>
              <a:rPr lang="en-US" dirty="0" err="1" smtClean="0"/>
              <a:t>CoreIR</a:t>
            </a:r>
            <a:r>
              <a:rPr lang="en-US" dirty="0" smtClean="0"/>
              <a:t> and P&amp;R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1387" y="522277"/>
            <a:ext cx="4572000" cy="4585871"/>
          </a:xfrm>
          <a:prstGeom prst="rect">
            <a:avLst/>
          </a:prstGeom>
          <a:ln>
            <a:solidFill>
              <a:srgbClr val="434A44"/>
            </a:solidFill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# $ADD_$MULT_$LUT_$SHIFT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&lt;TILE x='0' y='0' 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&lt;op&gt; 0000_0001_00000_01 &lt;/op&gt;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&lt;TILE x=‘0' y=‘1' 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&lt;op&gt; 0001_0000_00100_00 &lt;/op&gt;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TILE 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=‘1'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y='0' 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&lt;op&gt;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0000_0001_10000_00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&lt;/op&gt;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&lt;TILE 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=‘1'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=‘1'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&lt;op&gt;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0001_0010_00000_00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&lt;/op&gt;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4347" y="603553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# $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ADD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53780" y="565956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#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$MULT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0130" y="1536299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#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$LUT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64838" y="1536299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# $SHIFT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27206" y="812636"/>
            <a:ext cx="1218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0: No </a:t>
            </a: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Multiplier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1: </a:t>
            </a: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Multiplier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2: </a:t>
            </a: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Multiply-Add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6581" y="857378"/>
            <a:ext cx="1128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0: No Adder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1: Simple ADD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2: SAD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41423" y="1782304"/>
            <a:ext cx="2365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0: No </a:t>
            </a: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Boolean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1: </a:t>
            </a: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Simple Gates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2-16: LUTs with that no. of inputs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6537" y="1782304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0: No </a:t>
            </a: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Shift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</a:rPr>
              <a:t>1: </a:t>
            </a:r>
            <a:r>
              <a:rPr lang="en-US" sz="1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Shift</a:t>
            </a:r>
            <a:endParaRPr lang="en-US" sz="1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4854" y="1814379"/>
            <a:ext cx="255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US" spc="2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# </a:t>
            </a:r>
            <a:r>
              <a:rPr lang="en-US" spc="2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multiplier and shifter</a:t>
            </a:r>
            <a:endParaRPr lang="en-US" spc="20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9837" y="2782966"/>
            <a:ext cx="279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US" spc="2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# </a:t>
            </a:r>
            <a:r>
              <a:rPr lang="en-US" spc="2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adder and 4-input </a:t>
            </a:r>
            <a:r>
              <a:rPr lang="en-US" sz="1600" spc="2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LUT</a:t>
            </a:r>
            <a:endParaRPr lang="en-US" sz="1600" spc="20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27991" y="3731689"/>
            <a:ext cx="2739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US" spc="2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# </a:t>
            </a:r>
            <a:r>
              <a:rPr lang="en-US" spc="2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SAD and 4-input LUT </a:t>
            </a:r>
            <a:endParaRPr lang="en-US" sz="1600" spc="20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27990" y="4738816"/>
            <a:ext cx="271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 </a:t>
            </a:r>
            <a:r>
              <a:rPr lang="en-US" spc="2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# </a:t>
            </a:r>
            <a:r>
              <a:rPr lang="en-US" spc="2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ＭＳ Ｐゴシック" charset="0"/>
              </a:rPr>
              <a:t>multiply-add and SAD</a:t>
            </a:r>
            <a:endParaRPr lang="en-US" sz="1600" spc="20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7342" y="4738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67078" y="522277"/>
            <a:ext cx="3505679" cy="19870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72302" y="2800270"/>
            <a:ext cx="3554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#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If limited PE configurations 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4400" y="2718994"/>
            <a:ext cx="3505679" cy="19870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4400" y="3120021"/>
            <a:ext cx="4572000" cy="156966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TILE x='0' y='0' 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&lt;op&gt;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typeA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&lt;/op&gt;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&lt;TILE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x1=‘0’ y=‘1’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&lt;op&gt;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typeB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&lt;/op&gt;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149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32" y="-22479"/>
            <a:ext cx="7707862" cy="488024"/>
          </a:xfrm>
        </p:spPr>
        <p:txBody>
          <a:bodyPr/>
          <a:lstStyle/>
          <a:p>
            <a:r>
              <a:rPr lang="en-US" dirty="0" smtClean="0"/>
              <a:t>Bit Map and Address Generator (1/2)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8155" y="3171177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$CFG_DATA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7726" y="3465650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&lt;X bits&gt;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42126" y="1380074"/>
            <a:ext cx="5899" cy="51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51564" y="1111645"/>
            <a:ext cx="2683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Sparse SB/CB connectivity matrix from P&amp;R</a:t>
            </a:r>
            <a:endParaRPr lang="en-US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33207" y="2517664"/>
            <a:ext cx="518162" cy="51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14281" y="3799185"/>
            <a:ext cx="707923" cy="200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7675" y="3848338"/>
            <a:ext cx="0" cy="32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82643" y="3799185"/>
            <a:ext cx="631231" cy="200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16894" y="395421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r>
              <a:rPr lang="en-US" sz="11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tile_addr</a:t>
            </a:r>
            <a:endParaRPr lang="en-US" sz="11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1755" y="410661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r>
              <a:rPr lang="en-US" sz="11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element_addr</a:t>
            </a:r>
            <a:endParaRPr lang="en-US" sz="11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8083" y="395421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r>
              <a:rPr lang="en-US" sz="11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cfg_reg_addr</a:t>
            </a:r>
            <a:endParaRPr lang="en-US" sz="11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6016" y="4254602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r>
              <a:rPr lang="en-US" sz="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&lt;a bits&gt;</a:t>
            </a:r>
            <a:endParaRPr lang="en-US" sz="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10007" y="4435019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r>
              <a:rPr lang="en-US" sz="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&lt;b bits&gt;</a:t>
            </a:r>
            <a:endParaRPr lang="en-US" sz="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69125" y="4263131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00B050"/>
                </a:solidFill>
                <a:latin typeface="Calibri" panose="020F0502020204030204" pitchFamily="34" charset="0"/>
              </a:rPr>
              <a:t> </a:t>
            </a:r>
            <a:r>
              <a:rPr lang="en-US" sz="8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&lt;c bits&gt;</a:t>
            </a:r>
            <a:endParaRPr lang="en-US" sz="8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45754" y="2522585"/>
            <a:ext cx="518162" cy="51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970393" y="3177778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$CFG_ADDR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>
            <a:off x="3505421" y="1934677"/>
            <a:ext cx="5899" cy="513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5969" y="1907492"/>
            <a:ext cx="3108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Complete SB/CB connectivity matrix from generator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770713" y="1893687"/>
            <a:ext cx="2047637" cy="6239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12108" y="200834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BIT MAP GENERATOR/</a:t>
            </a:r>
          </a:p>
          <a:p>
            <a:pPr algn="ctr"/>
            <a:r>
              <a:rPr lang="en-US" sz="1000" b="1" dirty="0" smtClean="0"/>
              <a:t>PROGRAM CONFIG</a:t>
            </a:r>
            <a:endParaRPr lang="en-US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5055308" y="343338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 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&lt;Y bits&gt;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724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43" y="271176"/>
            <a:ext cx="7707862" cy="488024"/>
          </a:xfrm>
        </p:spPr>
        <p:txBody>
          <a:bodyPr/>
          <a:lstStyle/>
          <a:p>
            <a:r>
              <a:rPr lang="en-US" dirty="0"/>
              <a:t>Bit Map and Address Generator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49311" y="915327"/>
            <a:ext cx="2495932" cy="3759042"/>
          </a:xfrm>
        </p:spPr>
        <p:txBody>
          <a:bodyPr>
            <a:normAutofit fontScale="25000" lnSpcReduction="20000"/>
          </a:bodyPr>
          <a:lstStyle/>
          <a:p>
            <a:r>
              <a:rPr lang="en-US" sz="4000" b="1" dirty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b="1" dirty="0" err="1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sz="4000" b="1" dirty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x='0' y='0' </a:t>
            </a:r>
            <a:r>
              <a:rPr lang="en-US" sz="4000" b="1" dirty="0" err="1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trk_cnt</a:t>
            </a:r>
            <a:r>
              <a:rPr lang="en-US" sz="4000" b="1" dirty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='15'&gt;</a:t>
            </a:r>
          </a:p>
          <a:p>
            <a:r>
              <a:rPr lang="en-US" sz="4000" b="1" dirty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4000" b="1" dirty="0" err="1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4000" b="1" dirty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name='N'&gt;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[0]&lt;/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E_i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[1]&lt;/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[0]&lt;/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W_i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[3]&lt;/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&gt;PE&lt;/</a:t>
            </a:r>
            <a:r>
              <a:rPr lang="en-US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[1]&lt;/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E_i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[2]&lt;/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[1]&lt;/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W_i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[2]&lt;/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&gt;PE&lt;/</a:t>
            </a:r>
            <a:r>
              <a:rPr lang="en-US" sz="4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[2]&lt;/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E_i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[3]&lt;/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[2]&lt;/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W_i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[1]&lt;/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&gt;PE&lt;/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2934" y="908685"/>
            <a:ext cx="2405447" cy="3759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x='0' y='0' </a:t>
            </a:r>
            <a:r>
              <a:rPr lang="en-US" sz="1000" b="1" dirty="0" err="1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trk_cnt</a:t>
            </a:r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='15'&gt;</a:t>
            </a:r>
          </a:p>
          <a:p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name='N'&gt;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[0]&lt;/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S_i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[0]&lt;/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[1]&lt;/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E_i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[2]&lt;/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[2]&lt;/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&gt;PE&lt;/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0184" y="907089"/>
            <a:ext cx="2660820" cy="3759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x='0' y='0' </a:t>
            </a:r>
            <a:r>
              <a:rPr lang="en-US" sz="1000" b="1" dirty="0" err="1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trk_cnt</a:t>
            </a:r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='15'&gt;</a:t>
            </a:r>
          </a:p>
          <a:p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000" b="1" dirty="0" smtClean="0">
                <a:solidFill>
                  <a:srgbClr val="8C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name='N'&gt;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[0]&lt;/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&gt;2’b01&lt;/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[1]&lt;/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&gt;2’b00&lt;/</a:t>
            </a:r>
            <a:r>
              <a:rPr lang="en-US" sz="10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&lt;mux&gt;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N_o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[2]&lt;/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snk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&gt;2’b11&lt;/</a:t>
            </a:r>
            <a:r>
              <a:rPr lang="en-US" sz="1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&lt;/mux&gt;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5632" y="908685"/>
            <a:ext cx="2487828" cy="416582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8813" y="915327"/>
            <a:ext cx="2335426" cy="38708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10184" y="908685"/>
            <a:ext cx="2335426" cy="38774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79522" y="4845518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FULL CONNECTIVITY FILE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014496" y="4577382"/>
            <a:ext cx="1895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PARTIAL P&amp;R CONNECTIVITY FILE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5275" y="4579509"/>
            <a:ext cx="2002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HUMAN READABLE BIT CONFIG FILE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7497944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P&amp;R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Artem </a:t>
            </a:r>
            <a:r>
              <a:rPr lang="en-US" dirty="0" smtClean="0"/>
              <a:t>Vasilyev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08094" y="937260"/>
            <a:ext cx="3184937" cy="3258753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Tracks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Switch Box (SB)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Connection Box (CB)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Processing Element (PE)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83" y="847569"/>
            <a:ext cx="2657503" cy="26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657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4583" y="937260"/>
            <a:ext cx="5938448" cy="3258753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Provides information to P&amp;R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Describes all tiles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Describe all possible connection in the tile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Track </a:t>
            </a:r>
            <a:r>
              <a:rPr lang="en-US" dirty="0">
                <a:solidFill>
                  <a:schemeClr val="tx1"/>
                </a:solidFill>
              </a:rPr>
              <a:t>-&gt; Track     (SB)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 out -&gt; Track   (SB)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Track -&gt; PE input (CB)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2854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4583" y="937260"/>
            <a:ext cx="5938448" cy="3258753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Unidirectional tracks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Repetitive pattern of tiles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Tiles connected in a mesh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Tile(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)_ </a:t>
            </a:r>
            <a:r>
              <a:rPr lang="en-US" dirty="0" err="1" smtClean="0">
                <a:solidFill>
                  <a:schemeClr val="tx1"/>
                </a:solidFill>
              </a:rPr>
              <a:t>North_out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-&gt; Tile(x,y-1)_</a:t>
            </a:r>
            <a:r>
              <a:rPr lang="en-US" dirty="0" err="1" smtClean="0">
                <a:solidFill>
                  <a:schemeClr val="tx1"/>
                </a:solidFill>
              </a:rPr>
              <a:t>South_inp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Tile(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 smtClean="0">
                <a:solidFill>
                  <a:schemeClr val="tx1"/>
                </a:solidFill>
              </a:rPr>
              <a:t>)_</a:t>
            </a:r>
            <a:r>
              <a:rPr lang="en-US" dirty="0" err="1" smtClean="0">
                <a:solidFill>
                  <a:schemeClr val="tx1"/>
                </a:solidFill>
              </a:rPr>
              <a:t>West_out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-&gt; </a:t>
            </a:r>
            <a:r>
              <a:rPr lang="en-US" dirty="0" smtClean="0">
                <a:solidFill>
                  <a:schemeClr val="tx1"/>
                </a:solidFill>
              </a:rPr>
              <a:t>Tile(x-1,y)_</a:t>
            </a:r>
            <a:r>
              <a:rPr lang="en-US" dirty="0" err="1" smtClean="0">
                <a:solidFill>
                  <a:schemeClr val="tx1"/>
                </a:solidFill>
              </a:rPr>
              <a:t>East_inp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Tile(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 smtClean="0">
                <a:solidFill>
                  <a:schemeClr val="tx1"/>
                </a:solidFill>
              </a:rPr>
              <a:t>)_</a:t>
            </a:r>
            <a:r>
              <a:rPr lang="en-US" dirty="0" err="1" smtClean="0">
                <a:solidFill>
                  <a:schemeClr val="tx1"/>
                </a:solidFill>
              </a:rPr>
              <a:t>South_out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-&gt; </a:t>
            </a:r>
            <a:r>
              <a:rPr lang="en-US" dirty="0" smtClean="0">
                <a:solidFill>
                  <a:schemeClr val="tx1"/>
                </a:solidFill>
              </a:rPr>
              <a:t>Tile(x,y+1)_</a:t>
            </a:r>
            <a:r>
              <a:rPr lang="en-US" dirty="0" err="1" smtClean="0">
                <a:solidFill>
                  <a:schemeClr val="tx1"/>
                </a:solidFill>
              </a:rPr>
              <a:t>North_inp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Tile(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 smtClean="0">
                <a:solidFill>
                  <a:schemeClr val="tx1"/>
                </a:solidFill>
              </a:rPr>
              <a:t>)_</a:t>
            </a:r>
            <a:r>
              <a:rPr lang="en-US" dirty="0" err="1" smtClean="0">
                <a:solidFill>
                  <a:schemeClr val="tx1"/>
                </a:solidFill>
              </a:rPr>
              <a:t>East_out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-&gt; </a:t>
            </a:r>
            <a:r>
              <a:rPr lang="en-US" dirty="0" smtClean="0">
                <a:solidFill>
                  <a:schemeClr val="tx1"/>
                </a:solidFill>
              </a:rPr>
              <a:t>Tile(x+1,y)_</a:t>
            </a:r>
            <a:r>
              <a:rPr lang="en-US" dirty="0" err="1" smtClean="0">
                <a:solidFill>
                  <a:schemeClr val="tx1"/>
                </a:solidFill>
              </a:rPr>
              <a:t>West_inp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26814" lvl="1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Tracks on the edge become pins</a:t>
            </a:r>
          </a:p>
          <a:p>
            <a:pPr marL="226814" lvl="1" indent="-257175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84870" lvl="2" indent="-257175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84870" lvl="2" indent="-257175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4398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4583" y="937260"/>
            <a:ext cx="5938448" cy="3258753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Human readable &amp; computer parse-able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tags and xml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Connectivity matrix is SPARSE and REPETATIVE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Only UNIQUE tiles</a:t>
            </a:r>
          </a:p>
          <a:p>
            <a:pPr marL="384870" lvl="2" indent="-2571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Print </a:t>
            </a:r>
            <a:r>
              <a:rPr lang="en-US" dirty="0">
                <a:solidFill>
                  <a:schemeClr val="tx1"/>
                </a:solidFill>
              </a:rPr>
              <a:t>only possible </a:t>
            </a:r>
            <a:r>
              <a:rPr lang="en-US" dirty="0" smtClean="0">
                <a:solidFill>
                  <a:schemeClr val="tx1"/>
                </a:solidFill>
              </a:rPr>
              <a:t>connections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Include useful hints</a:t>
            </a:r>
          </a:p>
        </p:txBody>
      </p:sp>
    </p:spTree>
    <p:extLst>
      <p:ext uri="{BB962C8B-B14F-4D97-AF65-F5344CB8AC3E}">
        <p14:creationId xmlns:p14="http://schemas.microsoft.com/office/powerpoint/2010/main" val="208797529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4583" y="937260"/>
            <a:ext cx="5938448" cy="3258753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SB – tile connectivity</a:t>
            </a:r>
          </a:p>
          <a:p>
            <a:pPr marL="384870" lvl="2" indent="-257175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DIR – grouping of the signals </a:t>
            </a:r>
          </a:p>
          <a:p>
            <a:pPr marL="578644" lvl="3" indent="-25717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MUX – possible connection</a:t>
            </a:r>
          </a:p>
          <a:p>
            <a:pPr marL="772418" lvl="4" indent="-257175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SRC – source (input) signal</a:t>
            </a:r>
          </a:p>
          <a:p>
            <a:pPr marL="772418" lvl="4" indent="-257175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SNK – sink (output) signal</a:t>
            </a:r>
          </a:p>
        </p:txBody>
      </p:sp>
    </p:spTree>
    <p:extLst>
      <p:ext uri="{BB962C8B-B14F-4D97-AF65-F5344CB8AC3E}">
        <p14:creationId xmlns:p14="http://schemas.microsoft.com/office/powerpoint/2010/main" val="84955340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4583" y="937260"/>
            <a:ext cx="5938448" cy="3258753"/>
          </a:xfrm>
        </p:spPr>
        <p:txBody>
          <a:bodyPr>
            <a:normAutofit fontScale="62500" lnSpcReduction="20000"/>
          </a:bodyPr>
          <a:lstStyle/>
          <a:p>
            <a:pPr marL="0" indent="0"/>
            <a:r>
              <a:rPr lang="en-US" dirty="0"/>
              <a:t>&lt;</a:t>
            </a:r>
            <a:r>
              <a:rPr lang="en-US" dirty="0" err="1"/>
              <a:t>sb</a:t>
            </a:r>
            <a:r>
              <a:rPr lang="en-US" dirty="0"/>
              <a:t> x='0' y='0' </a:t>
            </a:r>
            <a:r>
              <a:rPr lang="en-US" dirty="0" err="1"/>
              <a:t>trk_cnt</a:t>
            </a:r>
            <a:r>
              <a:rPr lang="en-US" dirty="0"/>
              <a:t>='(ntracks-1)'</a:t>
            </a:r>
          </a:p>
          <a:p>
            <a:pPr marL="0" indent="0"/>
            <a:r>
              <a:rPr lang="en-US" dirty="0"/>
              <a:t>	&lt;</a:t>
            </a:r>
            <a:r>
              <a:rPr lang="en-US" dirty="0" err="1"/>
              <a:t>dir</a:t>
            </a:r>
            <a:r>
              <a:rPr lang="en-US" dirty="0"/>
              <a:t> name='N'&gt;</a:t>
            </a:r>
          </a:p>
          <a:p>
            <a:pPr marL="0" indent="0"/>
            <a:r>
              <a:rPr lang="en-US" dirty="0"/>
              <a:t>	  &lt;mux&gt;</a:t>
            </a:r>
          </a:p>
          <a:p>
            <a:pPr marL="0" indent="0"/>
            <a:r>
              <a:rPr lang="en-US" dirty="0"/>
              <a:t>	    &lt;</a:t>
            </a:r>
            <a:r>
              <a:rPr lang="en-US" dirty="0" err="1"/>
              <a:t>src</a:t>
            </a:r>
            <a:r>
              <a:rPr lang="en-US" dirty="0"/>
              <a:t>&gt;'(input </a:t>
            </a:r>
            <a:r>
              <a:rPr lang="en-US" dirty="0" err="1"/>
              <a:t>wirename</a:t>
            </a:r>
            <a:r>
              <a:rPr lang="en-US" dirty="0"/>
              <a:t>)'&lt;/</a:t>
            </a:r>
            <a:r>
              <a:rPr lang="en-US" dirty="0" err="1"/>
              <a:t>src</a:t>
            </a:r>
            <a:r>
              <a:rPr lang="en-US" dirty="0"/>
              <a:t>&gt;</a:t>
            </a:r>
          </a:p>
          <a:p>
            <a:pPr marL="0" indent="0"/>
            <a:r>
              <a:rPr lang="en-US" dirty="0"/>
              <a:t>	    &lt;</a:t>
            </a:r>
            <a:r>
              <a:rPr lang="en-US" dirty="0" err="1"/>
              <a:t>src</a:t>
            </a:r>
            <a:r>
              <a:rPr lang="en-US" dirty="0"/>
              <a:t>&gt;'(input </a:t>
            </a:r>
            <a:r>
              <a:rPr lang="en-US" dirty="0" err="1"/>
              <a:t>wirename</a:t>
            </a:r>
            <a:r>
              <a:rPr lang="en-US" dirty="0"/>
              <a:t>)'&lt;/</a:t>
            </a:r>
            <a:r>
              <a:rPr lang="en-US" dirty="0" err="1"/>
              <a:t>src</a:t>
            </a:r>
            <a:r>
              <a:rPr lang="en-US" dirty="0"/>
              <a:t>&gt;</a:t>
            </a:r>
          </a:p>
          <a:p>
            <a:pPr marL="0" indent="0"/>
            <a:r>
              <a:rPr lang="en-US" dirty="0"/>
              <a:t>	    &lt;</a:t>
            </a:r>
            <a:r>
              <a:rPr lang="en-US" dirty="0" err="1"/>
              <a:t>src</a:t>
            </a:r>
            <a:r>
              <a:rPr lang="en-US" dirty="0"/>
              <a:t>&gt;'(input </a:t>
            </a:r>
            <a:r>
              <a:rPr lang="en-US" dirty="0" err="1"/>
              <a:t>wirename</a:t>
            </a:r>
            <a:r>
              <a:rPr lang="en-US" dirty="0"/>
              <a:t>)'&lt;/</a:t>
            </a:r>
            <a:r>
              <a:rPr lang="en-US" dirty="0" err="1"/>
              <a:t>src</a:t>
            </a:r>
            <a:r>
              <a:rPr lang="en-US" dirty="0"/>
              <a:t>&gt;</a:t>
            </a:r>
          </a:p>
          <a:p>
            <a:pPr marL="0" indent="0"/>
            <a:r>
              <a:rPr lang="en-US" dirty="0"/>
              <a:t>	...</a:t>
            </a:r>
          </a:p>
          <a:p>
            <a:pPr marL="0" indent="0"/>
            <a:r>
              <a:rPr lang="en-US" dirty="0"/>
              <a:t>	    &lt;</a:t>
            </a:r>
            <a:r>
              <a:rPr lang="en-US" dirty="0" err="1"/>
              <a:t>snk</a:t>
            </a:r>
            <a:r>
              <a:rPr lang="en-US" dirty="0"/>
              <a:t>&gt;'(output </a:t>
            </a:r>
            <a:r>
              <a:rPr lang="en-US" dirty="0" err="1"/>
              <a:t>wirename</a:t>
            </a:r>
            <a:r>
              <a:rPr lang="en-US" dirty="0"/>
              <a:t>)'&lt;/</a:t>
            </a:r>
            <a:r>
              <a:rPr lang="en-US" dirty="0" err="1"/>
              <a:t>snk</a:t>
            </a:r>
            <a:r>
              <a:rPr lang="en-US" dirty="0"/>
              <a:t>&gt;</a:t>
            </a:r>
          </a:p>
          <a:p>
            <a:pPr marL="0" indent="0"/>
            <a:r>
              <a:rPr lang="en-US" dirty="0"/>
              <a:t>	  &lt;/mux&gt;</a:t>
            </a:r>
          </a:p>
          <a:p>
            <a:pPr marL="0" indent="0"/>
            <a:r>
              <a:rPr lang="en-US" dirty="0"/>
              <a:t>	  &lt;mux&gt; ...</a:t>
            </a:r>
          </a:p>
          <a:p>
            <a:pPr marL="0" indent="0"/>
            <a:r>
              <a:rPr lang="en-US" dirty="0"/>
              <a:t>	  &lt;mux&gt; ...</a:t>
            </a:r>
          </a:p>
          <a:p>
            <a:pPr marL="0" indent="0"/>
            <a:r>
              <a:rPr lang="en-US" dirty="0"/>
              <a:t>	  &lt;mux&gt; ...</a:t>
            </a:r>
          </a:p>
          <a:p>
            <a:pPr marL="0" indent="0"/>
            <a:r>
              <a:rPr lang="en-US" dirty="0"/>
              <a:t>	&lt;</a:t>
            </a:r>
            <a:r>
              <a:rPr lang="en-US" dirty="0" err="1"/>
              <a:t>dir</a:t>
            </a:r>
            <a:r>
              <a:rPr lang="en-US" dirty="0"/>
              <a:t> name='S'&gt;</a:t>
            </a:r>
          </a:p>
          <a:p>
            <a:pPr marL="0" indent="0"/>
            <a:r>
              <a:rPr lang="en-US" dirty="0"/>
              <a:t>	  ...</a:t>
            </a:r>
          </a:p>
          <a:p>
            <a:pPr marL="0" indent="0"/>
            <a:r>
              <a:rPr lang="en-US" dirty="0"/>
              <a:t>	&lt;</a:t>
            </a:r>
            <a:r>
              <a:rPr lang="en-US" dirty="0" err="1"/>
              <a:t>dir</a:t>
            </a:r>
            <a:r>
              <a:rPr lang="en-US" dirty="0"/>
              <a:t> name='E'&gt;</a:t>
            </a:r>
          </a:p>
          <a:p>
            <a:pPr marL="0" indent="0"/>
            <a:r>
              <a:rPr lang="en-US" dirty="0"/>
              <a:t>	  ...</a:t>
            </a:r>
          </a:p>
          <a:p>
            <a:pPr marL="0" indent="0"/>
            <a:r>
              <a:rPr lang="en-US" dirty="0"/>
              <a:t>	&lt;</a:t>
            </a:r>
            <a:r>
              <a:rPr lang="en-US" dirty="0" err="1"/>
              <a:t>dir</a:t>
            </a:r>
            <a:r>
              <a:rPr lang="en-US" dirty="0"/>
              <a:t> name='W'&gt;</a:t>
            </a:r>
          </a:p>
          <a:p>
            <a:pPr marL="0" indent="0"/>
            <a:r>
              <a:rPr lang="en-US" dirty="0"/>
              <a:t>	  ...</a:t>
            </a:r>
          </a:p>
          <a:p>
            <a:pPr marL="0" indent="0"/>
            <a:r>
              <a:rPr lang="en-US" dirty="0"/>
              <a:t>&lt;/</a:t>
            </a:r>
            <a:r>
              <a:rPr lang="en-US" dirty="0" err="1"/>
              <a:t>sb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1332539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PE Resource Info &amp; Bit Map Generator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8178864"/>
      </p:ext>
    </p:extLst>
  </p:cSld>
  <p:clrMapOvr>
    <a:masterClrMapping/>
  </p:clrMapOvr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2732</TotalTime>
  <Words>544</Words>
  <Application>Microsoft Office PowerPoint</Application>
  <PresentationFormat>On-screen Show (16:9)</PresentationFormat>
  <Paragraphs>182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Cambria</vt:lpstr>
      <vt:lpstr>Courier New</vt:lpstr>
      <vt:lpstr>Source Sans Pro</vt:lpstr>
      <vt:lpstr>Source Sans Pro Semibold</vt:lpstr>
      <vt:lpstr>Wingdings</vt:lpstr>
      <vt:lpstr>SU_Preso_16x9_v6</vt:lpstr>
      <vt:lpstr>SU_Template_TopBar</vt:lpstr>
      <vt:lpstr>SU_Preso_4x3_v6</vt:lpstr>
      <vt:lpstr>CGRA Flow and Interfaces</vt:lpstr>
      <vt:lpstr>P&amp;R interface</vt:lpstr>
      <vt:lpstr>Basic PE structure</vt:lpstr>
      <vt:lpstr>Connectivity Matrix</vt:lpstr>
      <vt:lpstr>Assumptions</vt:lpstr>
      <vt:lpstr>API format</vt:lpstr>
      <vt:lpstr>Tag list</vt:lpstr>
      <vt:lpstr>Sample</vt:lpstr>
      <vt:lpstr>PE Resource Info &amp; Bit Map Generator  </vt:lpstr>
      <vt:lpstr>PE Resource Information to CoreIR and P&amp;R</vt:lpstr>
      <vt:lpstr>Bit Map and Address Generator (1/2)</vt:lpstr>
      <vt:lpstr>Bit Map and Address Generator (2/2)</vt:lpstr>
    </vt:vector>
  </TitlesOfParts>
  <Company>Stanford University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Nikhil Bhagdikar</dc:creator>
  <dc:description>2012 PowerPoint template redesign</dc:description>
  <cp:lastModifiedBy>Nayak, Ankita</cp:lastModifiedBy>
  <cp:revision>91</cp:revision>
  <dcterms:created xsi:type="dcterms:W3CDTF">2016-10-20T18:43:09Z</dcterms:created>
  <dcterms:modified xsi:type="dcterms:W3CDTF">2017-02-23T18:58:39Z</dcterms:modified>
</cp:coreProperties>
</file>