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216"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0B89-2CAC-4244-9991-05ABBC3EEB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74F9C4-3930-4348-8D2E-677D28F699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4A524F-4D1E-4255-BE6B-5756861393A9}"/>
              </a:ext>
            </a:extLst>
          </p:cNvPr>
          <p:cNvSpPr>
            <a:spLocks noGrp="1"/>
          </p:cNvSpPr>
          <p:nvPr>
            <p:ph type="dt" sz="half" idx="10"/>
          </p:nvPr>
        </p:nvSpPr>
        <p:spPr/>
        <p:txBody>
          <a:bodyPr/>
          <a:lstStyle/>
          <a:p>
            <a:fld id="{87DD91C2-F814-4E43-BFDE-D10A875863D9}" type="datetimeFigureOut">
              <a:rPr lang="en-US" smtClean="0"/>
              <a:t>1/4/2018</a:t>
            </a:fld>
            <a:endParaRPr lang="en-US"/>
          </a:p>
        </p:txBody>
      </p:sp>
      <p:sp>
        <p:nvSpPr>
          <p:cNvPr id="5" name="Footer Placeholder 4">
            <a:extLst>
              <a:ext uri="{FF2B5EF4-FFF2-40B4-BE49-F238E27FC236}">
                <a16:creationId xmlns:a16="http://schemas.microsoft.com/office/drawing/2014/main" id="{03BA4640-6E37-45C7-80A3-F74DA6C56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2B11A-7585-489F-8C18-ABDA8FE8BB20}"/>
              </a:ext>
            </a:extLst>
          </p:cNvPr>
          <p:cNvSpPr>
            <a:spLocks noGrp="1"/>
          </p:cNvSpPr>
          <p:nvPr>
            <p:ph type="sldNum" sz="quarter" idx="12"/>
          </p:nvPr>
        </p:nvSpPr>
        <p:spPr/>
        <p:txBody>
          <a:bodyPr/>
          <a:lstStyle/>
          <a:p>
            <a:fld id="{00FF9ECF-7CCC-41D6-B1A2-8CB6F9078066}" type="slidenum">
              <a:rPr lang="en-US" smtClean="0"/>
              <a:t>‹#›</a:t>
            </a:fld>
            <a:endParaRPr lang="en-US"/>
          </a:p>
        </p:txBody>
      </p:sp>
    </p:spTree>
    <p:extLst>
      <p:ext uri="{BB962C8B-B14F-4D97-AF65-F5344CB8AC3E}">
        <p14:creationId xmlns:p14="http://schemas.microsoft.com/office/powerpoint/2010/main" val="96269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17D1C-57CD-4339-B681-482EE75FDD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4F0DE2-338D-49AC-9F5E-F39F4C862D3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7E61D-A611-4BEB-BBBE-F497335CCAC1}"/>
              </a:ext>
            </a:extLst>
          </p:cNvPr>
          <p:cNvSpPr>
            <a:spLocks noGrp="1"/>
          </p:cNvSpPr>
          <p:nvPr>
            <p:ph type="dt" sz="half" idx="10"/>
          </p:nvPr>
        </p:nvSpPr>
        <p:spPr/>
        <p:txBody>
          <a:bodyPr/>
          <a:lstStyle/>
          <a:p>
            <a:fld id="{87DD91C2-F814-4E43-BFDE-D10A875863D9}" type="datetimeFigureOut">
              <a:rPr lang="en-US" smtClean="0"/>
              <a:t>1/4/2018</a:t>
            </a:fld>
            <a:endParaRPr lang="en-US"/>
          </a:p>
        </p:txBody>
      </p:sp>
      <p:sp>
        <p:nvSpPr>
          <p:cNvPr id="5" name="Footer Placeholder 4">
            <a:extLst>
              <a:ext uri="{FF2B5EF4-FFF2-40B4-BE49-F238E27FC236}">
                <a16:creationId xmlns:a16="http://schemas.microsoft.com/office/drawing/2014/main" id="{C5220459-B54E-4DA8-BB34-7C0DDE192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EC81E-D756-4885-94DC-601D8679B739}"/>
              </a:ext>
            </a:extLst>
          </p:cNvPr>
          <p:cNvSpPr>
            <a:spLocks noGrp="1"/>
          </p:cNvSpPr>
          <p:nvPr>
            <p:ph type="sldNum" sz="quarter" idx="12"/>
          </p:nvPr>
        </p:nvSpPr>
        <p:spPr/>
        <p:txBody>
          <a:bodyPr/>
          <a:lstStyle/>
          <a:p>
            <a:fld id="{00FF9ECF-7CCC-41D6-B1A2-8CB6F9078066}" type="slidenum">
              <a:rPr lang="en-US" smtClean="0"/>
              <a:t>‹#›</a:t>
            </a:fld>
            <a:endParaRPr lang="en-US"/>
          </a:p>
        </p:txBody>
      </p:sp>
    </p:spTree>
    <p:extLst>
      <p:ext uri="{BB962C8B-B14F-4D97-AF65-F5344CB8AC3E}">
        <p14:creationId xmlns:p14="http://schemas.microsoft.com/office/powerpoint/2010/main" val="1690747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C679D5-AA4C-40C6-886B-05DEDDCD1F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9C60EA-1706-4096-AF4F-C395BC509B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B8822D-007C-4B5E-9A89-5280DCC32B9D}"/>
              </a:ext>
            </a:extLst>
          </p:cNvPr>
          <p:cNvSpPr>
            <a:spLocks noGrp="1"/>
          </p:cNvSpPr>
          <p:nvPr>
            <p:ph type="dt" sz="half" idx="10"/>
          </p:nvPr>
        </p:nvSpPr>
        <p:spPr/>
        <p:txBody>
          <a:bodyPr/>
          <a:lstStyle/>
          <a:p>
            <a:fld id="{87DD91C2-F814-4E43-BFDE-D10A875863D9}" type="datetimeFigureOut">
              <a:rPr lang="en-US" smtClean="0"/>
              <a:t>1/4/2018</a:t>
            </a:fld>
            <a:endParaRPr lang="en-US"/>
          </a:p>
        </p:txBody>
      </p:sp>
      <p:sp>
        <p:nvSpPr>
          <p:cNvPr id="5" name="Footer Placeholder 4">
            <a:extLst>
              <a:ext uri="{FF2B5EF4-FFF2-40B4-BE49-F238E27FC236}">
                <a16:creationId xmlns:a16="http://schemas.microsoft.com/office/drawing/2014/main" id="{DBB3352B-B89E-434B-94AC-BEA565073E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10D79-6207-4C32-A0DF-38FB8EC2760F}"/>
              </a:ext>
            </a:extLst>
          </p:cNvPr>
          <p:cNvSpPr>
            <a:spLocks noGrp="1"/>
          </p:cNvSpPr>
          <p:nvPr>
            <p:ph type="sldNum" sz="quarter" idx="12"/>
          </p:nvPr>
        </p:nvSpPr>
        <p:spPr/>
        <p:txBody>
          <a:bodyPr/>
          <a:lstStyle/>
          <a:p>
            <a:fld id="{00FF9ECF-7CCC-41D6-B1A2-8CB6F9078066}" type="slidenum">
              <a:rPr lang="en-US" smtClean="0"/>
              <a:t>‹#›</a:t>
            </a:fld>
            <a:endParaRPr lang="en-US"/>
          </a:p>
        </p:txBody>
      </p:sp>
    </p:spTree>
    <p:extLst>
      <p:ext uri="{BB962C8B-B14F-4D97-AF65-F5344CB8AC3E}">
        <p14:creationId xmlns:p14="http://schemas.microsoft.com/office/powerpoint/2010/main" val="190926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43683-AEE1-4A48-83C9-833A3178BE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DDD5E6-BEE9-4CC7-B639-342C0EDF104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DEFC3D-18C3-4680-9CD6-F60CA4C7324F}"/>
              </a:ext>
            </a:extLst>
          </p:cNvPr>
          <p:cNvSpPr>
            <a:spLocks noGrp="1"/>
          </p:cNvSpPr>
          <p:nvPr>
            <p:ph type="dt" sz="half" idx="10"/>
          </p:nvPr>
        </p:nvSpPr>
        <p:spPr/>
        <p:txBody>
          <a:bodyPr/>
          <a:lstStyle/>
          <a:p>
            <a:fld id="{87DD91C2-F814-4E43-BFDE-D10A875863D9}" type="datetimeFigureOut">
              <a:rPr lang="en-US" smtClean="0"/>
              <a:t>1/4/2018</a:t>
            </a:fld>
            <a:endParaRPr lang="en-US"/>
          </a:p>
        </p:txBody>
      </p:sp>
      <p:sp>
        <p:nvSpPr>
          <p:cNvPr id="5" name="Footer Placeholder 4">
            <a:extLst>
              <a:ext uri="{FF2B5EF4-FFF2-40B4-BE49-F238E27FC236}">
                <a16:creationId xmlns:a16="http://schemas.microsoft.com/office/drawing/2014/main" id="{2C9DF549-56E6-4CD9-9FB0-2EE1034DF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6BE94A-FCB5-42DE-9ED9-5C34FAA147F0}"/>
              </a:ext>
            </a:extLst>
          </p:cNvPr>
          <p:cNvSpPr>
            <a:spLocks noGrp="1"/>
          </p:cNvSpPr>
          <p:nvPr>
            <p:ph type="sldNum" sz="quarter" idx="12"/>
          </p:nvPr>
        </p:nvSpPr>
        <p:spPr/>
        <p:txBody>
          <a:bodyPr/>
          <a:lstStyle/>
          <a:p>
            <a:fld id="{00FF9ECF-7CCC-41D6-B1A2-8CB6F9078066}" type="slidenum">
              <a:rPr lang="en-US" smtClean="0"/>
              <a:t>‹#›</a:t>
            </a:fld>
            <a:endParaRPr lang="en-US"/>
          </a:p>
        </p:txBody>
      </p:sp>
    </p:spTree>
    <p:extLst>
      <p:ext uri="{BB962C8B-B14F-4D97-AF65-F5344CB8AC3E}">
        <p14:creationId xmlns:p14="http://schemas.microsoft.com/office/powerpoint/2010/main" val="3707331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54E53-E22C-4F27-9F45-D72519DA24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613348-F6DD-47C5-A1AA-991F91D1D3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816C4EE-4A7F-435A-92D6-A958E97F0471}"/>
              </a:ext>
            </a:extLst>
          </p:cNvPr>
          <p:cNvSpPr>
            <a:spLocks noGrp="1"/>
          </p:cNvSpPr>
          <p:nvPr>
            <p:ph type="dt" sz="half" idx="10"/>
          </p:nvPr>
        </p:nvSpPr>
        <p:spPr/>
        <p:txBody>
          <a:bodyPr/>
          <a:lstStyle/>
          <a:p>
            <a:fld id="{87DD91C2-F814-4E43-BFDE-D10A875863D9}" type="datetimeFigureOut">
              <a:rPr lang="en-US" smtClean="0"/>
              <a:t>1/4/2018</a:t>
            </a:fld>
            <a:endParaRPr lang="en-US"/>
          </a:p>
        </p:txBody>
      </p:sp>
      <p:sp>
        <p:nvSpPr>
          <p:cNvPr id="5" name="Footer Placeholder 4">
            <a:extLst>
              <a:ext uri="{FF2B5EF4-FFF2-40B4-BE49-F238E27FC236}">
                <a16:creationId xmlns:a16="http://schemas.microsoft.com/office/drawing/2014/main" id="{6EBFBBC8-6AD5-4CC4-969A-8C7532BF1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10543-0104-46E2-A2A7-8B030A49D79C}"/>
              </a:ext>
            </a:extLst>
          </p:cNvPr>
          <p:cNvSpPr>
            <a:spLocks noGrp="1"/>
          </p:cNvSpPr>
          <p:nvPr>
            <p:ph type="sldNum" sz="quarter" idx="12"/>
          </p:nvPr>
        </p:nvSpPr>
        <p:spPr/>
        <p:txBody>
          <a:bodyPr/>
          <a:lstStyle/>
          <a:p>
            <a:fld id="{00FF9ECF-7CCC-41D6-B1A2-8CB6F9078066}" type="slidenum">
              <a:rPr lang="en-US" smtClean="0"/>
              <a:t>‹#›</a:t>
            </a:fld>
            <a:endParaRPr lang="en-US"/>
          </a:p>
        </p:txBody>
      </p:sp>
    </p:spTree>
    <p:extLst>
      <p:ext uri="{BB962C8B-B14F-4D97-AF65-F5344CB8AC3E}">
        <p14:creationId xmlns:p14="http://schemas.microsoft.com/office/powerpoint/2010/main" val="2807564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839B9-BC80-459E-B1C5-DBF1188474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FDD9AC-8FE6-4FAC-A2B0-6DF588323F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76D858-8DB2-4D12-9D53-FD1A6CE8F7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68C21F-717A-4AB4-9EA4-045681DE0C09}"/>
              </a:ext>
            </a:extLst>
          </p:cNvPr>
          <p:cNvSpPr>
            <a:spLocks noGrp="1"/>
          </p:cNvSpPr>
          <p:nvPr>
            <p:ph type="dt" sz="half" idx="10"/>
          </p:nvPr>
        </p:nvSpPr>
        <p:spPr/>
        <p:txBody>
          <a:bodyPr/>
          <a:lstStyle/>
          <a:p>
            <a:fld id="{87DD91C2-F814-4E43-BFDE-D10A875863D9}" type="datetimeFigureOut">
              <a:rPr lang="en-US" smtClean="0"/>
              <a:t>1/4/2018</a:t>
            </a:fld>
            <a:endParaRPr lang="en-US"/>
          </a:p>
        </p:txBody>
      </p:sp>
      <p:sp>
        <p:nvSpPr>
          <p:cNvPr id="6" name="Footer Placeholder 5">
            <a:extLst>
              <a:ext uri="{FF2B5EF4-FFF2-40B4-BE49-F238E27FC236}">
                <a16:creationId xmlns:a16="http://schemas.microsoft.com/office/drawing/2014/main" id="{7BE23BA1-8FF0-49C2-B462-063DD42746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D6A78-B8C8-4F52-A029-D552B90C3104}"/>
              </a:ext>
            </a:extLst>
          </p:cNvPr>
          <p:cNvSpPr>
            <a:spLocks noGrp="1"/>
          </p:cNvSpPr>
          <p:nvPr>
            <p:ph type="sldNum" sz="quarter" idx="12"/>
          </p:nvPr>
        </p:nvSpPr>
        <p:spPr/>
        <p:txBody>
          <a:bodyPr/>
          <a:lstStyle/>
          <a:p>
            <a:fld id="{00FF9ECF-7CCC-41D6-B1A2-8CB6F9078066}" type="slidenum">
              <a:rPr lang="en-US" smtClean="0"/>
              <a:t>‹#›</a:t>
            </a:fld>
            <a:endParaRPr lang="en-US"/>
          </a:p>
        </p:txBody>
      </p:sp>
    </p:spTree>
    <p:extLst>
      <p:ext uri="{BB962C8B-B14F-4D97-AF65-F5344CB8AC3E}">
        <p14:creationId xmlns:p14="http://schemas.microsoft.com/office/powerpoint/2010/main" val="114558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8C6D8-FDC7-4EF0-90B0-8BB3645A91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86292F-35B8-4B83-B23F-0EC22F3C3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35DCDC9-4FF5-44FB-964B-6E8773BBFA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D8AFA8-969F-494A-B53D-2A0232E829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8A8F51-1959-4E89-ADD4-552A8E632F6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67BB33-8DA2-4674-BA34-AC48EF481EEA}"/>
              </a:ext>
            </a:extLst>
          </p:cNvPr>
          <p:cNvSpPr>
            <a:spLocks noGrp="1"/>
          </p:cNvSpPr>
          <p:nvPr>
            <p:ph type="dt" sz="half" idx="10"/>
          </p:nvPr>
        </p:nvSpPr>
        <p:spPr/>
        <p:txBody>
          <a:bodyPr/>
          <a:lstStyle/>
          <a:p>
            <a:fld id="{87DD91C2-F814-4E43-BFDE-D10A875863D9}" type="datetimeFigureOut">
              <a:rPr lang="en-US" smtClean="0"/>
              <a:t>1/4/2018</a:t>
            </a:fld>
            <a:endParaRPr lang="en-US"/>
          </a:p>
        </p:txBody>
      </p:sp>
      <p:sp>
        <p:nvSpPr>
          <p:cNvPr id="8" name="Footer Placeholder 7">
            <a:extLst>
              <a:ext uri="{FF2B5EF4-FFF2-40B4-BE49-F238E27FC236}">
                <a16:creationId xmlns:a16="http://schemas.microsoft.com/office/drawing/2014/main" id="{B1931C38-18B1-41A2-BEC0-4177A4FE45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6533E4-D082-43D1-9320-6041C1F09D59}"/>
              </a:ext>
            </a:extLst>
          </p:cNvPr>
          <p:cNvSpPr>
            <a:spLocks noGrp="1"/>
          </p:cNvSpPr>
          <p:nvPr>
            <p:ph type="sldNum" sz="quarter" idx="12"/>
          </p:nvPr>
        </p:nvSpPr>
        <p:spPr/>
        <p:txBody>
          <a:bodyPr/>
          <a:lstStyle/>
          <a:p>
            <a:fld id="{00FF9ECF-7CCC-41D6-B1A2-8CB6F9078066}" type="slidenum">
              <a:rPr lang="en-US" smtClean="0"/>
              <a:t>‹#›</a:t>
            </a:fld>
            <a:endParaRPr lang="en-US"/>
          </a:p>
        </p:txBody>
      </p:sp>
    </p:spTree>
    <p:extLst>
      <p:ext uri="{BB962C8B-B14F-4D97-AF65-F5344CB8AC3E}">
        <p14:creationId xmlns:p14="http://schemas.microsoft.com/office/powerpoint/2010/main" val="4027173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0568-F7BC-4C1A-A872-46B2E98060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78EC7D-44CB-49BA-BDA4-54D02BAB6D4F}"/>
              </a:ext>
            </a:extLst>
          </p:cNvPr>
          <p:cNvSpPr>
            <a:spLocks noGrp="1"/>
          </p:cNvSpPr>
          <p:nvPr>
            <p:ph type="dt" sz="half" idx="10"/>
          </p:nvPr>
        </p:nvSpPr>
        <p:spPr/>
        <p:txBody>
          <a:bodyPr/>
          <a:lstStyle/>
          <a:p>
            <a:fld id="{87DD91C2-F814-4E43-BFDE-D10A875863D9}" type="datetimeFigureOut">
              <a:rPr lang="en-US" smtClean="0"/>
              <a:t>1/4/2018</a:t>
            </a:fld>
            <a:endParaRPr lang="en-US"/>
          </a:p>
        </p:txBody>
      </p:sp>
      <p:sp>
        <p:nvSpPr>
          <p:cNvPr id="4" name="Footer Placeholder 3">
            <a:extLst>
              <a:ext uri="{FF2B5EF4-FFF2-40B4-BE49-F238E27FC236}">
                <a16:creationId xmlns:a16="http://schemas.microsoft.com/office/drawing/2014/main" id="{2167254D-415A-4092-9E74-F69A720222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2F0D60-63AC-4275-9CAB-E5B23DD081D8}"/>
              </a:ext>
            </a:extLst>
          </p:cNvPr>
          <p:cNvSpPr>
            <a:spLocks noGrp="1"/>
          </p:cNvSpPr>
          <p:nvPr>
            <p:ph type="sldNum" sz="quarter" idx="12"/>
          </p:nvPr>
        </p:nvSpPr>
        <p:spPr/>
        <p:txBody>
          <a:bodyPr/>
          <a:lstStyle/>
          <a:p>
            <a:fld id="{00FF9ECF-7CCC-41D6-B1A2-8CB6F9078066}" type="slidenum">
              <a:rPr lang="en-US" smtClean="0"/>
              <a:t>‹#›</a:t>
            </a:fld>
            <a:endParaRPr lang="en-US"/>
          </a:p>
        </p:txBody>
      </p:sp>
    </p:spTree>
    <p:extLst>
      <p:ext uri="{BB962C8B-B14F-4D97-AF65-F5344CB8AC3E}">
        <p14:creationId xmlns:p14="http://schemas.microsoft.com/office/powerpoint/2010/main" val="881350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7F55FF-B544-46F3-B396-E18F0ADDD436}"/>
              </a:ext>
            </a:extLst>
          </p:cNvPr>
          <p:cNvSpPr>
            <a:spLocks noGrp="1"/>
          </p:cNvSpPr>
          <p:nvPr>
            <p:ph type="dt" sz="half" idx="10"/>
          </p:nvPr>
        </p:nvSpPr>
        <p:spPr/>
        <p:txBody>
          <a:bodyPr/>
          <a:lstStyle/>
          <a:p>
            <a:fld id="{87DD91C2-F814-4E43-BFDE-D10A875863D9}" type="datetimeFigureOut">
              <a:rPr lang="en-US" smtClean="0"/>
              <a:t>1/4/2018</a:t>
            </a:fld>
            <a:endParaRPr lang="en-US"/>
          </a:p>
        </p:txBody>
      </p:sp>
      <p:sp>
        <p:nvSpPr>
          <p:cNvPr id="3" name="Footer Placeholder 2">
            <a:extLst>
              <a:ext uri="{FF2B5EF4-FFF2-40B4-BE49-F238E27FC236}">
                <a16:creationId xmlns:a16="http://schemas.microsoft.com/office/drawing/2014/main" id="{8C2AE963-BC04-4411-9562-9C9EC6319D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36E692-333C-4A90-A133-29A1ECCA6CC7}"/>
              </a:ext>
            </a:extLst>
          </p:cNvPr>
          <p:cNvSpPr>
            <a:spLocks noGrp="1"/>
          </p:cNvSpPr>
          <p:nvPr>
            <p:ph type="sldNum" sz="quarter" idx="12"/>
          </p:nvPr>
        </p:nvSpPr>
        <p:spPr/>
        <p:txBody>
          <a:bodyPr/>
          <a:lstStyle/>
          <a:p>
            <a:fld id="{00FF9ECF-7CCC-41D6-B1A2-8CB6F9078066}" type="slidenum">
              <a:rPr lang="en-US" smtClean="0"/>
              <a:t>‹#›</a:t>
            </a:fld>
            <a:endParaRPr lang="en-US"/>
          </a:p>
        </p:txBody>
      </p:sp>
    </p:spTree>
    <p:extLst>
      <p:ext uri="{BB962C8B-B14F-4D97-AF65-F5344CB8AC3E}">
        <p14:creationId xmlns:p14="http://schemas.microsoft.com/office/powerpoint/2010/main" val="2780488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A0637-8713-4768-99A8-90F5C2D68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479396-946C-4862-A384-F8B212851C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9855A3-F56D-425A-8212-5AE2CA982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CB9AA2-19FD-41A0-89F3-A629425ED13A}"/>
              </a:ext>
            </a:extLst>
          </p:cNvPr>
          <p:cNvSpPr>
            <a:spLocks noGrp="1"/>
          </p:cNvSpPr>
          <p:nvPr>
            <p:ph type="dt" sz="half" idx="10"/>
          </p:nvPr>
        </p:nvSpPr>
        <p:spPr/>
        <p:txBody>
          <a:bodyPr/>
          <a:lstStyle/>
          <a:p>
            <a:fld id="{87DD91C2-F814-4E43-BFDE-D10A875863D9}" type="datetimeFigureOut">
              <a:rPr lang="en-US" smtClean="0"/>
              <a:t>1/4/2018</a:t>
            </a:fld>
            <a:endParaRPr lang="en-US"/>
          </a:p>
        </p:txBody>
      </p:sp>
      <p:sp>
        <p:nvSpPr>
          <p:cNvPr id="6" name="Footer Placeholder 5">
            <a:extLst>
              <a:ext uri="{FF2B5EF4-FFF2-40B4-BE49-F238E27FC236}">
                <a16:creationId xmlns:a16="http://schemas.microsoft.com/office/drawing/2014/main" id="{00247E01-A865-43ED-A5A0-B74F495133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BC96DE-DB31-47BC-B9D0-0D38B2DFB60E}"/>
              </a:ext>
            </a:extLst>
          </p:cNvPr>
          <p:cNvSpPr>
            <a:spLocks noGrp="1"/>
          </p:cNvSpPr>
          <p:nvPr>
            <p:ph type="sldNum" sz="quarter" idx="12"/>
          </p:nvPr>
        </p:nvSpPr>
        <p:spPr/>
        <p:txBody>
          <a:bodyPr/>
          <a:lstStyle/>
          <a:p>
            <a:fld id="{00FF9ECF-7CCC-41D6-B1A2-8CB6F9078066}" type="slidenum">
              <a:rPr lang="en-US" smtClean="0"/>
              <a:t>‹#›</a:t>
            </a:fld>
            <a:endParaRPr lang="en-US"/>
          </a:p>
        </p:txBody>
      </p:sp>
    </p:spTree>
    <p:extLst>
      <p:ext uri="{BB962C8B-B14F-4D97-AF65-F5344CB8AC3E}">
        <p14:creationId xmlns:p14="http://schemas.microsoft.com/office/powerpoint/2010/main" val="2708919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90EB-81EF-44A5-A11E-BEC7830B7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CF474F-22A1-4AD7-936E-78D63D8260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4FAACB-DA4A-43AE-B543-700206A3E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3AFE40-2B98-4094-B944-3B455645A833}"/>
              </a:ext>
            </a:extLst>
          </p:cNvPr>
          <p:cNvSpPr>
            <a:spLocks noGrp="1"/>
          </p:cNvSpPr>
          <p:nvPr>
            <p:ph type="dt" sz="half" idx="10"/>
          </p:nvPr>
        </p:nvSpPr>
        <p:spPr/>
        <p:txBody>
          <a:bodyPr/>
          <a:lstStyle/>
          <a:p>
            <a:fld id="{87DD91C2-F814-4E43-BFDE-D10A875863D9}" type="datetimeFigureOut">
              <a:rPr lang="en-US" smtClean="0"/>
              <a:t>1/4/2018</a:t>
            </a:fld>
            <a:endParaRPr lang="en-US"/>
          </a:p>
        </p:txBody>
      </p:sp>
      <p:sp>
        <p:nvSpPr>
          <p:cNvPr id="6" name="Footer Placeholder 5">
            <a:extLst>
              <a:ext uri="{FF2B5EF4-FFF2-40B4-BE49-F238E27FC236}">
                <a16:creationId xmlns:a16="http://schemas.microsoft.com/office/drawing/2014/main" id="{044E5435-1322-43A6-AA55-9763CBC2CA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4BDDB-8C4E-4E59-AE78-23C2B045A5D7}"/>
              </a:ext>
            </a:extLst>
          </p:cNvPr>
          <p:cNvSpPr>
            <a:spLocks noGrp="1"/>
          </p:cNvSpPr>
          <p:nvPr>
            <p:ph type="sldNum" sz="quarter" idx="12"/>
          </p:nvPr>
        </p:nvSpPr>
        <p:spPr/>
        <p:txBody>
          <a:bodyPr/>
          <a:lstStyle/>
          <a:p>
            <a:fld id="{00FF9ECF-7CCC-41D6-B1A2-8CB6F9078066}" type="slidenum">
              <a:rPr lang="en-US" smtClean="0"/>
              <a:t>‹#›</a:t>
            </a:fld>
            <a:endParaRPr lang="en-US"/>
          </a:p>
        </p:txBody>
      </p:sp>
    </p:spTree>
    <p:extLst>
      <p:ext uri="{BB962C8B-B14F-4D97-AF65-F5344CB8AC3E}">
        <p14:creationId xmlns:p14="http://schemas.microsoft.com/office/powerpoint/2010/main" val="363898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CB7865-E970-442B-982D-A379651D2F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C00D11-297B-4F48-B5D5-E5FDA58CF5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07491-A31E-46AD-BA5E-9F02BD7E13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D91C2-F814-4E43-BFDE-D10A875863D9}" type="datetimeFigureOut">
              <a:rPr lang="en-US" smtClean="0"/>
              <a:t>1/4/2018</a:t>
            </a:fld>
            <a:endParaRPr lang="en-US"/>
          </a:p>
        </p:txBody>
      </p:sp>
      <p:sp>
        <p:nvSpPr>
          <p:cNvPr id="5" name="Footer Placeholder 4">
            <a:extLst>
              <a:ext uri="{FF2B5EF4-FFF2-40B4-BE49-F238E27FC236}">
                <a16:creationId xmlns:a16="http://schemas.microsoft.com/office/drawing/2014/main" id="{2376E36C-C0EA-4AFB-82EE-14781AA8C3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C800C6-8D95-4FEF-AB46-F44F76D5A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F9ECF-7CCC-41D6-B1A2-8CB6F9078066}" type="slidenum">
              <a:rPr lang="en-US" smtClean="0"/>
              <a:t>‹#›</a:t>
            </a:fld>
            <a:endParaRPr lang="en-US"/>
          </a:p>
        </p:txBody>
      </p:sp>
    </p:spTree>
    <p:extLst>
      <p:ext uri="{BB962C8B-B14F-4D97-AF65-F5344CB8AC3E}">
        <p14:creationId xmlns:p14="http://schemas.microsoft.com/office/powerpoint/2010/main" val="1993198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62871E-A5B5-41BC-AE85-3362C613FE89}"/>
              </a:ext>
            </a:extLst>
          </p:cNvPr>
          <p:cNvSpPr/>
          <p:nvPr/>
        </p:nvSpPr>
        <p:spPr>
          <a:xfrm>
            <a:off x="382675" y="1295707"/>
            <a:ext cx="7160030" cy="4223720"/>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CGRA generator implements N global signals. N is a generator parameter with the default value of four.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global signal network consists of a “combination” part, and a “distribution” part. The combination part </a:t>
            </a:r>
            <a:r>
              <a:rPr lang="en-US" dirty="0" err="1">
                <a:latin typeface="Calibri" panose="020F0502020204030204" pitchFamily="34" charset="0"/>
                <a:ea typeface="Calibri" panose="020F0502020204030204" pitchFamily="34" charset="0"/>
                <a:cs typeface="Times New Roman" panose="02020603050405020304" pitchFamily="18" charset="0"/>
              </a:rPr>
              <a:t>muxes</a:t>
            </a:r>
            <a:r>
              <a:rPr lang="en-US" dirty="0">
                <a:latin typeface="Calibri" panose="020F0502020204030204" pitchFamily="34" charset="0"/>
                <a:ea typeface="Calibri" panose="020F0502020204030204" pitchFamily="34" charset="0"/>
                <a:cs typeface="Times New Roman" panose="02020603050405020304" pitchFamily="18" charset="0"/>
              </a:rPr>
              <a:t> global signal sources, while the distribution part distributes the </a:t>
            </a:r>
            <a:r>
              <a:rPr lang="en-US" dirty="0" err="1">
                <a:latin typeface="Calibri" panose="020F0502020204030204" pitchFamily="34" charset="0"/>
                <a:ea typeface="Calibri" panose="020F0502020204030204" pitchFamily="34" charset="0"/>
                <a:cs typeface="Times New Roman" panose="02020603050405020304" pitchFamily="18" charset="0"/>
              </a:rPr>
              <a:t>muxed</a:t>
            </a:r>
            <a:r>
              <a:rPr lang="en-US" dirty="0">
                <a:latin typeface="Calibri" panose="020F0502020204030204" pitchFamily="34" charset="0"/>
                <a:ea typeface="Calibri" panose="020F0502020204030204" pitchFamily="34" charset="0"/>
                <a:cs typeface="Times New Roman" panose="02020603050405020304" pitchFamily="18" charset="0"/>
              </a:rPr>
              <a:t> signal to every PE/Mem tile in the CGRA.</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distribution part is implemented as N hierarchical high fanout trees. Each PE/Mem tile receives these N inputs. These global inputs can be used as data (they are connected to connection boxes) and/or they can be used to clock gate a tile. Each tile has a CB feature that can be used to gate the tile’s clock. </a:t>
            </a:r>
          </a:p>
          <a:p>
            <a:pPr marL="285750" indent="-285750" algn="just">
              <a:lnSpc>
                <a:spcPct val="107000"/>
              </a:lnSpc>
              <a:spcAft>
                <a:spcPts val="800"/>
              </a:spcAft>
              <a:buFont typeface="Arial" panose="020B0604020202020204" pitchFamily="34" charset="0"/>
              <a:buChar char="•"/>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Continued on next slide</a:t>
            </a:r>
          </a:p>
        </p:txBody>
      </p:sp>
      <p:sp>
        <p:nvSpPr>
          <p:cNvPr id="10" name="Rectangle 9">
            <a:extLst>
              <a:ext uri="{FF2B5EF4-FFF2-40B4-BE49-F238E27FC236}">
                <a16:creationId xmlns:a16="http://schemas.microsoft.com/office/drawing/2014/main" id="{27201BE4-1376-49B4-AD96-3A7DDF67FA64}"/>
              </a:ext>
            </a:extLst>
          </p:cNvPr>
          <p:cNvSpPr/>
          <p:nvPr/>
        </p:nvSpPr>
        <p:spPr>
          <a:xfrm>
            <a:off x="10928092" y="483150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a:extLst>
              <a:ext uri="{FF2B5EF4-FFF2-40B4-BE49-F238E27FC236}">
                <a16:creationId xmlns:a16="http://schemas.microsoft.com/office/drawing/2014/main" id="{8BB1DB52-AC1A-4BA1-B7BE-8CCB72B8BFE1}"/>
              </a:ext>
            </a:extLst>
          </p:cNvPr>
          <p:cNvSpPr/>
          <p:nvPr/>
        </p:nvSpPr>
        <p:spPr>
          <a:xfrm>
            <a:off x="8756392" y="483150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ectangle 11">
            <a:extLst>
              <a:ext uri="{FF2B5EF4-FFF2-40B4-BE49-F238E27FC236}">
                <a16:creationId xmlns:a16="http://schemas.microsoft.com/office/drawing/2014/main" id="{BCFC237D-9ADC-4183-89A8-CD8A8900F053}"/>
              </a:ext>
            </a:extLst>
          </p:cNvPr>
          <p:cNvSpPr/>
          <p:nvPr/>
        </p:nvSpPr>
        <p:spPr>
          <a:xfrm>
            <a:off x="10928092" y="248835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7F62A48A-941B-4392-8D8B-643398BB48AD}"/>
              </a:ext>
            </a:extLst>
          </p:cNvPr>
          <p:cNvSpPr/>
          <p:nvPr/>
        </p:nvSpPr>
        <p:spPr>
          <a:xfrm>
            <a:off x="7670542" y="131233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53C0DDB7-AA97-40E7-8268-B38C4F153BD7}"/>
              </a:ext>
            </a:extLst>
          </p:cNvPr>
          <p:cNvSpPr/>
          <p:nvPr/>
        </p:nvSpPr>
        <p:spPr>
          <a:xfrm>
            <a:off x="8194417" y="131233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ectangle 14">
            <a:extLst>
              <a:ext uri="{FF2B5EF4-FFF2-40B4-BE49-F238E27FC236}">
                <a16:creationId xmlns:a16="http://schemas.microsoft.com/office/drawing/2014/main" id="{D872237B-CF40-4B36-AD00-67D84C19752F}"/>
              </a:ext>
            </a:extLst>
          </p:cNvPr>
          <p:cNvSpPr/>
          <p:nvPr/>
        </p:nvSpPr>
        <p:spPr>
          <a:xfrm>
            <a:off x="7670542" y="186478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ectangle 15">
            <a:extLst>
              <a:ext uri="{FF2B5EF4-FFF2-40B4-BE49-F238E27FC236}">
                <a16:creationId xmlns:a16="http://schemas.microsoft.com/office/drawing/2014/main" id="{D8199B70-FDCA-420D-B678-A62CD03F5362}"/>
              </a:ext>
            </a:extLst>
          </p:cNvPr>
          <p:cNvSpPr/>
          <p:nvPr/>
        </p:nvSpPr>
        <p:spPr>
          <a:xfrm>
            <a:off x="8194417" y="186478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16">
            <a:extLst>
              <a:ext uri="{FF2B5EF4-FFF2-40B4-BE49-F238E27FC236}">
                <a16:creationId xmlns:a16="http://schemas.microsoft.com/office/drawing/2014/main" id="{5A6E11E6-45D7-42B3-A52C-B6986E22F225}"/>
              </a:ext>
            </a:extLst>
          </p:cNvPr>
          <p:cNvSpPr/>
          <p:nvPr/>
        </p:nvSpPr>
        <p:spPr>
          <a:xfrm>
            <a:off x="8756392" y="131233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Rectangle 17">
            <a:extLst>
              <a:ext uri="{FF2B5EF4-FFF2-40B4-BE49-F238E27FC236}">
                <a16:creationId xmlns:a16="http://schemas.microsoft.com/office/drawing/2014/main" id="{9FC4B69C-1CFE-4DBE-B085-82BB273A81D9}"/>
              </a:ext>
            </a:extLst>
          </p:cNvPr>
          <p:cNvSpPr/>
          <p:nvPr/>
        </p:nvSpPr>
        <p:spPr>
          <a:xfrm>
            <a:off x="9280267" y="131233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ectangle 18">
            <a:extLst>
              <a:ext uri="{FF2B5EF4-FFF2-40B4-BE49-F238E27FC236}">
                <a16:creationId xmlns:a16="http://schemas.microsoft.com/office/drawing/2014/main" id="{CF571C8F-AEFF-4319-B935-89447E8A758F}"/>
              </a:ext>
            </a:extLst>
          </p:cNvPr>
          <p:cNvSpPr/>
          <p:nvPr/>
        </p:nvSpPr>
        <p:spPr>
          <a:xfrm>
            <a:off x="8756392" y="186478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Rectangle 19">
            <a:extLst>
              <a:ext uri="{FF2B5EF4-FFF2-40B4-BE49-F238E27FC236}">
                <a16:creationId xmlns:a16="http://schemas.microsoft.com/office/drawing/2014/main" id="{118B3AEE-5BFA-40EF-BFB2-023AE350C13B}"/>
              </a:ext>
            </a:extLst>
          </p:cNvPr>
          <p:cNvSpPr/>
          <p:nvPr/>
        </p:nvSpPr>
        <p:spPr>
          <a:xfrm>
            <a:off x="9280267" y="186478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Rectangle 20">
            <a:extLst>
              <a:ext uri="{FF2B5EF4-FFF2-40B4-BE49-F238E27FC236}">
                <a16:creationId xmlns:a16="http://schemas.microsoft.com/office/drawing/2014/main" id="{257837A1-6886-44B2-AEE3-8B704ACAE812}"/>
              </a:ext>
            </a:extLst>
          </p:cNvPr>
          <p:cNvSpPr/>
          <p:nvPr/>
        </p:nvSpPr>
        <p:spPr>
          <a:xfrm>
            <a:off x="7670542" y="248391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21">
            <a:extLst>
              <a:ext uri="{FF2B5EF4-FFF2-40B4-BE49-F238E27FC236}">
                <a16:creationId xmlns:a16="http://schemas.microsoft.com/office/drawing/2014/main" id="{5357877C-EBC4-49BE-95BD-47F9F397DA2E}"/>
              </a:ext>
            </a:extLst>
          </p:cNvPr>
          <p:cNvSpPr/>
          <p:nvPr/>
        </p:nvSpPr>
        <p:spPr>
          <a:xfrm>
            <a:off x="8194417" y="248391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ectangle 22">
            <a:extLst>
              <a:ext uri="{FF2B5EF4-FFF2-40B4-BE49-F238E27FC236}">
                <a16:creationId xmlns:a16="http://schemas.microsoft.com/office/drawing/2014/main" id="{1A7838D7-3353-4AF6-BFA5-800ACA41185A}"/>
              </a:ext>
            </a:extLst>
          </p:cNvPr>
          <p:cNvSpPr/>
          <p:nvPr/>
        </p:nvSpPr>
        <p:spPr>
          <a:xfrm>
            <a:off x="7670542" y="303636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ectangle 23">
            <a:extLst>
              <a:ext uri="{FF2B5EF4-FFF2-40B4-BE49-F238E27FC236}">
                <a16:creationId xmlns:a16="http://schemas.microsoft.com/office/drawing/2014/main" id="{16D88B63-EB7F-4585-B14C-14E8A6D966EE}"/>
              </a:ext>
            </a:extLst>
          </p:cNvPr>
          <p:cNvSpPr/>
          <p:nvPr/>
        </p:nvSpPr>
        <p:spPr>
          <a:xfrm>
            <a:off x="8194417" y="303636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Rectangle 24">
            <a:extLst>
              <a:ext uri="{FF2B5EF4-FFF2-40B4-BE49-F238E27FC236}">
                <a16:creationId xmlns:a16="http://schemas.microsoft.com/office/drawing/2014/main" id="{388468EA-D2A7-47FE-95AA-5AF1B6F91962}"/>
              </a:ext>
            </a:extLst>
          </p:cNvPr>
          <p:cNvSpPr/>
          <p:nvPr/>
        </p:nvSpPr>
        <p:spPr>
          <a:xfrm>
            <a:off x="8756392" y="248391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Rectangle 25">
            <a:extLst>
              <a:ext uri="{FF2B5EF4-FFF2-40B4-BE49-F238E27FC236}">
                <a16:creationId xmlns:a16="http://schemas.microsoft.com/office/drawing/2014/main" id="{586BFFF5-A617-4DC0-BE8C-34283E79B3AE}"/>
              </a:ext>
            </a:extLst>
          </p:cNvPr>
          <p:cNvSpPr/>
          <p:nvPr/>
        </p:nvSpPr>
        <p:spPr>
          <a:xfrm>
            <a:off x="9280267" y="248391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Rectangle 26">
            <a:extLst>
              <a:ext uri="{FF2B5EF4-FFF2-40B4-BE49-F238E27FC236}">
                <a16:creationId xmlns:a16="http://schemas.microsoft.com/office/drawing/2014/main" id="{1A528E13-9CA3-49E9-8B97-931CA7FF8FE0}"/>
              </a:ext>
            </a:extLst>
          </p:cNvPr>
          <p:cNvSpPr/>
          <p:nvPr/>
        </p:nvSpPr>
        <p:spPr>
          <a:xfrm>
            <a:off x="8756392" y="303636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 name="Rectangle 27">
            <a:extLst>
              <a:ext uri="{FF2B5EF4-FFF2-40B4-BE49-F238E27FC236}">
                <a16:creationId xmlns:a16="http://schemas.microsoft.com/office/drawing/2014/main" id="{C64CAB6B-AF53-49F8-82E2-AEA45F3E05FF}"/>
              </a:ext>
            </a:extLst>
          </p:cNvPr>
          <p:cNvSpPr/>
          <p:nvPr/>
        </p:nvSpPr>
        <p:spPr>
          <a:xfrm>
            <a:off x="9280267" y="303636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 name="Rectangle 28">
            <a:extLst>
              <a:ext uri="{FF2B5EF4-FFF2-40B4-BE49-F238E27FC236}">
                <a16:creationId xmlns:a16="http://schemas.microsoft.com/office/drawing/2014/main" id="{3A1C5505-4890-4BAA-968A-EB2BF7B24CFB}"/>
              </a:ext>
            </a:extLst>
          </p:cNvPr>
          <p:cNvSpPr/>
          <p:nvPr/>
        </p:nvSpPr>
        <p:spPr>
          <a:xfrm>
            <a:off x="8099167" y="1731438"/>
            <a:ext cx="190500" cy="285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
        <p:nvSpPr>
          <p:cNvPr id="30" name="Rectangle 29">
            <a:extLst>
              <a:ext uri="{FF2B5EF4-FFF2-40B4-BE49-F238E27FC236}">
                <a16:creationId xmlns:a16="http://schemas.microsoft.com/office/drawing/2014/main" id="{715D9A56-96EB-4CA2-BFCF-47EF59C8F0B5}"/>
              </a:ext>
            </a:extLst>
          </p:cNvPr>
          <p:cNvSpPr/>
          <p:nvPr/>
        </p:nvSpPr>
        <p:spPr>
          <a:xfrm>
            <a:off x="9204067" y="1731438"/>
            <a:ext cx="190500" cy="285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
        <p:nvSpPr>
          <p:cNvPr id="31" name="Rectangle 30">
            <a:extLst>
              <a:ext uri="{FF2B5EF4-FFF2-40B4-BE49-F238E27FC236}">
                <a16:creationId xmlns:a16="http://schemas.microsoft.com/office/drawing/2014/main" id="{6E2F742D-9EE7-4511-98A7-25DFCFAC364D}"/>
              </a:ext>
            </a:extLst>
          </p:cNvPr>
          <p:cNvSpPr/>
          <p:nvPr/>
        </p:nvSpPr>
        <p:spPr>
          <a:xfrm>
            <a:off x="8099167" y="2893488"/>
            <a:ext cx="190500" cy="285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
        <p:nvSpPr>
          <p:cNvPr id="32" name="Rectangle 31">
            <a:extLst>
              <a:ext uri="{FF2B5EF4-FFF2-40B4-BE49-F238E27FC236}">
                <a16:creationId xmlns:a16="http://schemas.microsoft.com/office/drawing/2014/main" id="{9F4D55A2-3D3C-4A92-99CD-19B708CFD10C}"/>
              </a:ext>
            </a:extLst>
          </p:cNvPr>
          <p:cNvSpPr/>
          <p:nvPr/>
        </p:nvSpPr>
        <p:spPr>
          <a:xfrm>
            <a:off x="9213592" y="2893488"/>
            <a:ext cx="190500" cy="285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cxnSp>
        <p:nvCxnSpPr>
          <p:cNvPr id="33" name="Straight Arrow Connector 32">
            <a:extLst>
              <a:ext uri="{FF2B5EF4-FFF2-40B4-BE49-F238E27FC236}">
                <a16:creationId xmlns:a16="http://schemas.microsoft.com/office/drawing/2014/main" id="{AF744DA7-212F-46C6-8E44-69227D77A4C7}"/>
              </a:ext>
            </a:extLst>
          </p:cNvPr>
          <p:cNvCxnSpPr/>
          <p:nvPr/>
        </p:nvCxnSpPr>
        <p:spPr>
          <a:xfrm>
            <a:off x="7908667" y="1569513"/>
            <a:ext cx="209550" cy="209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FF51499-F465-42F7-B7B7-4724F0065A8D}"/>
              </a:ext>
            </a:extLst>
          </p:cNvPr>
          <p:cNvCxnSpPr/>
          <p:nvPr/>
        </p:nvCxnSpPr>
        <p:spPr>
          <a:xfrm flipH="1">
            <a:off x="8261092" y="1540938"/>
            <a:ext cx="17145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AC19B5B8-466E-4B8C-84E6-1FF2840BBB32}"/>
              </a:ext>
            </a:extLst>
          </p:cNvPr>
          <p:cNvCxnSpPr/>
          <p:nvPr/>
        </p:nvCxnSpPr>
        <p:spPr>
          <a:xfrm flipH="1" flipV="1">
            <a:off x="8261092" y="2026713"/>
            <a:ext cx="161925" cy="171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0E818229-0279-4325-9ACD-AFBEB5F98A25}"/>
              </a:ext>
            </a:extLst>
          </p:cNvPr>
          <p:cNvCxnSpPr/>
          <p:nvPr/>
        </p:nvCxnSpPr>
        <p:spPr>
          <a:xfrm flipV="1">
            <a:off x="7975342" y="2026713"/>
            <a:ext cx="142875" cy="180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0CDCA19D-7594-4FB2-80E2-206F01D4CD5F}"/>
              </a:ext>
            </a:extLst>
          </p:cNvPr>
          <p:cNvSpPr/>
          <p:nvPr/>
        </p:nvSpPr>
        <p:spPr>
          <a:xfrm>
            <a:off x="8661142" y="2321988"/>
            <a:ext cx="190500" cy="285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600">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85652A65-7C78-43D5-A032-19C43289885F}"/>
              </a:ext>
            </a:extLst>
          </p:cNvPr>
          <p:cNvCxnSpPr/>
          <p:nvPr/>
        </p:nvCxnSpPr>
        <p:spPr>
          <a:xfrm>
            <a:off x="8280142" y="1888283"/>
            <a:ext cx="381000" cy="438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34B1A8B9-D439-4A1B-8DDD-322C6C11586C}"/>
              </a:ext>
            </a:extLst>
          </p:cNvPr>
          <p:cNvCxnSpPr/>
          <p:nvPr/>
        </p:nvCxnSpPr>
        <p:spPr>
          <a:xfrm flipH="1">
            <a:off x="8842117" y="1864788"/>
            <a:ext cx="352425" cy="4762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2A3A8429-3B59-4629-8F23-0C3D5CEA1A53}"/>
              </a:ext>
            </a:extLst>
          </p:cNvPr>
          <p:cNvCxnSpPr/>
          <p:nvPr/>
        </p:nvCxnSpPr>
        <p:spPr>
          <a:xfrm flipH="1" flipV="1">
            <a:off x="8832592" y="2582973"/>
            <a:ext cx="381000" cy="447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0D76E61A-76B0-4D38-BF5A-95CEF19A46E0}"/>
              </a:ext>
            </a:extLst>
          </p:cNvPr>
          <p:cNvCxnSpPr/>
          <p:nvPr/>
        </p:nvCxnSpPr>
        <p:spPr>
          <a:xfrm flipV="1">
            <a:off x="8289667" y="2621708"/>
            <a:ext cx="381000" cy="400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850567A1-33F5-4D10-B83E-599889756880}"/>
              </a:ext>
            </a:extLst>
          </p:cNvPr>
          <p:cNvSpPr/>
          <p:nvPr/>
        </p:nvSpPr>
        <p:spPr>
          <a:xfrm>
            <a:off x="9842242" y="131678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Rectangle 42">
            <a:extLst>
              <a:ext uri="{FF2B5EF4-FFF2-40B4-BE49-F238E27FC236}">
                <a16:creationId xmlns:a16="http://schemas.microsoft.com/office/drawing/2014/main" id="{57765167-D7BE-48E9-9601-041E356DA6B7}"/>
              </a:ext>
            </a:extLst>
          </p:cNvPr>
          <p:cNvSpPr/>
          <p:nvPr/>
        </p:nvSpPr>
        <p:spPr>
          <a:xfrm>
            <a:off x="10366117" y="131678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Rectangle 43">
            <a:extLst>
              <a:ext uri="{FF2B5EF4-FFF2-40B4-BE49-F238E27FC236}">
                <a16:creationId xmlns:a16="http://schemas.microsoft.com/office/drawing/2014/main" id="{9CA1B681-A6F8-4C56-848D-A2400800BEF5}"/>
              </a:ext>
            </a:extLst>
          </p:cNvPr>
          <p:cNvSpPr/>
          <p:nvPr/>
        </p:nvSpPr>
        <p:spPr>
          <a:xfrm>
            <a:off x="9842242" y="186923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5" name="Rectangle 44">
            <a:extLst>
              <a:ext uri="{FF2B5EF4-FFF2-40B4-BE49-F238E27FC236}">
                <a16:creationId xmlns:a16="http://schemas.microsoft.com/office/drawing/2014/main" id="{3FA4DDA1-8C39-4B4F-8212-6343CFDD75D0}"/>
              </a:ext>
            </a:extLst>
          </p:cNvPr>
          <p:cNvSpPr/>
          <p:nvPr/>
        </p:nvSpPr>
        <p:spPr>
          <a:xfrm>
            <a:off x="10366117" y="186923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6" name="Rectangle 45">
            <a:extLst>
              <a:ext uri="{FF2B5EF4-FFF2-40B4-BE49-F238E27FC236}">
                <a16:creationId xmlns:a16="http://schemas.microsoft.com/office/drawing/2014/main" id="{6BAAFE60-FC84-4722-BA4E-9745523CEB75}"/>
              </a:ext>
            </a:extLst>
          </p:cNvPr>
          <p:cNvSpPr/>
          <p:nvPr/>
        </p:nvSpPr>
        <p:spPr>
          <a:xfrm>
            <a:off x="10928092" y="131678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Rectangle 46">
            <a:extLst>
              <a:ext uri="{FF2B5EF4-FFF2-40B4-BE49-F238E27FC236}">
                <a16:creationId xmlns:a16="http://schemas.microsoft.com/office/drawing/2014/main" id="{D28B0CD1-A90A-457E-9038-4D40DD69EB6E}"/>
              </a:ext>
            </a:extLst>
          </p:cNvPr>
          <p:cNvSpPr/>
          <p:nvPr/>
        </p:nvSpPr>
        <p:spPr>
          <a:xfrm>
            <a:off x="11451967" y="131678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8" name="Rectangle 47">
            <a:extLst>
              <a:ext uri="{FF2B5EF4-FFF2-40B4-BE49-F238E27FC236}">
                <a16:creationId xmlns:a16="http://schemas.microsoft.com/office/drawing/2014/main" id="{BB6E2AA2-65AA-4EFC-885A-B4E27E7FD37E}"/>
              </a:ext>
            </a:extLst>
          </p:cNvPr>
          <p:cNvSpPr/>
          <p:nvPr/>
        </p:nvSpPr>
        <p:spPr>
          <a:xfrm>
            <a:off x="10928092" y="186923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9" name="Rectangle 48">
            <a:extLst>
              <a:ext uri="{FF2B5EF4-FFF2-40B4-BE49-F238E27FC236}">
                <a16:creationId xmlns:a16="http://schemas.microsoft.com/office/drawing/2014/main" id="{AF2218EC-FF62-4F59-9EBF-F785D3D687AE}"/>
              </a:ext>
            </a:extLst>
          </p:cNvPr>
          <p:cNvSpPr/>
          <p:nvPr/>
        </p:nvSpPr>
        <p:spPr>
          <a:xfrm>
            <a:off x="11451967" y="186923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0" name="Rectangle 49">
            <a:extLst>
              <a:ext uri="{FF2B5EF4-FFF2-40B4-BE49-F238E27FC236}">
                <a16:creationId xmlns:a16="http://schemas.microsoft.com/office/drawing/2014/main" id="{24DA4252-4A1B-4DF6-9CD7-C328DABC6C74}"/>
              </a:ext>
            </a:extLst>
          </p:cNvPr>
          <p:cNvSpPr/>
          <p:nvPr/>
        </p:nvSpPr>
        <p:spPr>
          <a:xfrm>
            <a:off x="9842242" y="248835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Rectangle 50">
            <a:extLst>
              <a:ext uri="{FF2B5EF4-FFF2-40B4-BE49-F238E27FC236}">
                <a16:creationId xmlns:a16="http://schemas.microsoft.com/office/drawing/2014/main" id="{046A05E4-9A88-47BD-959B-FF0EA2E4462C}"/>
              </a:ext>
            </a:extLst>
          </p:cNvPr>
          <p:cNvSpPr/>
          <p:nvPr/>
        </p:nvSpPr>
        <p:spPr>
          <a:xfrm>
            <a:off x="10366117" y="248835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2" name="Rectangle 51">
            <a:extLst>
              <a:ext uri="{FF2B5EF4-FFF2-40B4-BE49-F238E27FC236}">
                <a16:creationId xmlns:a16="http://schemas.microsoft.com/office/drawing/2014/main" id="{4EF67375-6C4A-4B8C-94BD-7536E42348C2}"/>
              </a:ext>
            </a:extLst>
          </p:cNvPr>
          <p:cNvSpPr/>
          <p:nvPr/>
        </p:nvSpPr>
        <p:spPr>
          <a:xfrm>
            <a:off x="9842242" y="304080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3" name="Rectangle 52">
            <a:extLst>
              <a:ext uri="{FF2B5EF4-FFF2-40B4-BE49-F238E27FC236}">
                <a16:creationId xmlns:a16="http://schemas.microsoft.com/office/drawing/2014/main" id="{539F85F1-55F8-41AA-83FE-E6191DD9305B}"/>
              </a:ext>
            </a:extLst>
          </p:cNvPr>
          <p:cNvSpPr/>
          <p:nvPr/>
        </p:nvSpPr>
        <p:spPr>
          <a:xfrm>
            <a:off x="10366117" y="304080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4" name="Rectangle 53">
            <a:extLst>
              <a:ext uri="{FF2B5EF4-FFF2-40B4-BE49-F238E27FC236}">
                <a16:creationId xmlns:a16="http://schemas.microsoft.com/office/drawing/2014/main" id="{B57744B2-0F2B-40DC-8A43-5E735E81942D}"/>
              </a:ext>
            </a:extLst>
          </p:cNvPr>
          <p:cNvSpPr/>
          <p:nvPr/>
        </p:nvSpPr>
        <p:spPr>
          <a:xfrm>
            <a:off x="11451967" y="248835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5" name="Rectangle 54">
            <a:extLst>
              <a:ext uri="{FF2B5EF4-FFF2-40B4-BE49-F238E27FC236}">
                <a16:creationId xmlns:a16="http://schemas.microsoft.com/office/drawing/2014/main" id="{4F0ADDC5-967A-4FBC-AB4A-A990B8DC2626}"/>
              </a:ext>
            </a:extLst>
          </p:cNvPr>
          <p:cNvSpPr/>
          <p:nvPr/>
        </p:nvSpPr>
        <p:spPr>
          <a:xfrm>
            <a:off x="10928092" y="304080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6" name="Rectangle 55">
            <a:extLst>
              <a:ext uri="{FF2B5EF4-FFF2-40B4-BE49-F238E27FC236}">
                <a16:creationId xmlns:a16="http://schemas.microsoft.com/office/drawing/2014/main" id="{D32DB29C-8C39-4084-BD17-0CB967861362}"/>
              </a:ext>
            </a:extLst>
          </p:cNvPr>
          <p:cNvSpPr/>
          <p:nvPr/>
        </p:nvSpPr>
        <p:spPr>
          <a:xfrm>
            <a:off x="11451967" y="304080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7" name="Rectangle 56">
            <a:extLst>
              <a:ext uri="{FF2B5EF4-FFF2-40B4-BE49-F238E27FC236}">
                <a16:creationId xmlns:a16="http://schemas.microsoft.com/office/drawing/2014/main" id="{04ED5813-4E47-4441-A6D3-475D60372B7F}"/>
              </a:ext>
            </a:extLst>
          </p:cNvPr>
          <p:cNvSpPr/>
          <p:nvPr/>
        </p:nvSpPr>
        <p:spPr>
          <a:xfrm>
            <a:off x="10270867" y="1735883"/>
            <a:ext cx="190500" cy="285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
        <p:nvSpPr>
          <p:cNvPr id="58" name="Rectangle 57">
            <a:extLst>
              <a:ext uri="{FF2B5EF4-FFF2-40B4-BE49-F238E27FC236}">
                <a16:creationId xmlns:a16="http://schemas.microsoft.com/office/drawing/2014/main" id="{5BB49651-2C16-4B03-9287-D34778D7DD23}"/>
              </a:ext>
            </a:extLst>
          </p:cNvPr>
          <p:cNvSpPr/>
          <p:nvPr/>
        </p:nvSpPr>
        <p:spPr>
          <a:xfrm>
            <a:off x="11375767" y="1735883"/>
            <a:ext cx="190500" cy="285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
        <p:nvSpPr>
          <p:cNvPr id="59" name="Rectangle 58">
            <a:extLst>
              <a:ext uri="{FF2B5EF4-FFF2-40B4-BE49-F238E27FC236}">
                <a16:creationId xmlns:a16="http://schemas.microsoft.com/office/drawing/2014/main" id="{0B159EC7-1153-4C8D-AF9D-9025C72358D9}"/>
              </a:ext>
            </a:extLst>
          </p:cNvPr>
          <p:cNvSpPr/>
          <p:nvPr/>
        </p:nvSpPr>
        <p:spPr>
          <a:xfrm>
            <a:off x="10270867" y="2897933"/>
            <a:ext cx="190500" cy="285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
        <p:nvSpPr>
          <p:cNvPr id="60" name="Rectangle 59">
            <a:extLst>
              <a:ext uri="{FF2B5EF4-FFF2-40B4-BE49-F238E27FC236}">
                <a16:creationId xmlns:a16="http://schemas.microsoft.com/office/drawing/2014/main" id="{7A05CF81-5ACF-4DCC-838F-D3C5AD10C6C6}"/>
              </a:ext>
            </a:extLst>
          </p:cNvPr>
          <p:cNvSpPr/>
          <p:nvPr/>
        </p:nvSpPr>
        <p:spPr>
          <a:xfrm>
            <a:off x="11385292" y="2897933"/>
            <a:ext cx="190500" cy="285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
        <p:nvSpPr>
          <p:cNvPr id="61" name="Rectangle 60">
            <a:extLst>
              <a:ext uri="{FF2B5EF4-FFF2-40B4-BE49-F238E27FC236}">
                <a16:creationId xmlns:a16="http://schemas.microsoft.com/office/drawing/2014/main" id="{4357BF3F-F0C8-4D97-B8A2-6855C8092C8D}"/>
              </a:ext>
            </a:extLst>
          </p:cNvPr>
          <p:cNvSpPr/>
          <p:nvPr/>
        </p:nvSpPr>
        <p:spPr>
          <a:xfrm>
            <a:off x="7670542" y="365993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2" name="Rectangle 61">
            <a:extLst>
              <a:ext uri="{FF2B5EF4-FFF2-40B4-BE49-F238E27FC236}">
                <a16:creationId xmlns:a16="http://schemas.microsoft.com/office/drawing/2014/main" id="{C7409AA7-3931-4735-917F-9C4B19621ED9}"/>
              </a:ext>
            </a:extLst>
          </p:cNvPr>
          <p:cNvSpPr/>
          <p:nvPr/>
        </p:nvSpPr>
        <p:spPr>
          <a:xfrm>
            <a:off x="8194417" y="365993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3" name="Rectangle 62">
            <a:extLst>
              <a:ext uri="{FF2B5EF4-FFF2-40B4-BE49-F238E27FC236}">
                <a16:creationId xmlns:a16="http://schemas.microsoft.com/office/drawing/2014/main" id="{82BED9A4-D944-45E3-AAB7-0C8001DA5188}"/>
              </a:ext>
            </a:extLst>
          </p:cNvPr>
          <p:cNvSpPr/>
          <p:nvPr/>
        </p:nvSpPr>
        <p:spPr>
          <a:xfrm>
            <a:off x="7670542" y="421238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4" name="Rectangle 63">
            <a:extLst>
              <a:ext uri="{FF2B5EF4-FFF2-40B4-BE49-F238E27FC236}">
                <a16:creationId xmlns:a16="http://schemas.microsoft.com/office/drawing/2014/main" id="{299B00DE-A677-4B90-9964-0ED7286B0E34}"/>
              </a:ext>
            </a:extLst>
          </p:cNvPr>
          <p:cNvSpPr/>
          <p:nvPr/>
        </p:nvSpPr>
        <p:spPr>
          <a:xfrm>
            <a:off x="8194417" y="421238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5" name="Rectangle 64">
            <a:extLst>
              <a:ext uri="{FF2B5EF4-FFF2-40B4-BE49-F238E27FC236}">
                <a16:creationId xmlns:a16="http://schemas.microsoft.com/office/drawing/2014/main" id="{B3DC6CD6-2450-40F0-9039-0AF11973A005}"/>
              </a:ext>
            </a:extLst>
          </p:cNvPr>
          <p:cNvSpPr/>
          <p:nvPr/>
        </p:nvSpPr>
        <p:spPr>
          <a:xfrm>
            <a:off x="8756392" y="365993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Rectangle 65">
            <a:extLst>
              <a:ext uri="{FF2B5EF4-FFF2-40B4-BE49-F238E27FC236}">
                <a16:creationId xmlns:a16="http://schemas.microsoft.com/office/drawing/2014/main" id="{C2BB94B2-1F11-4AC5-B0EE-1B192BCC11C7}"/>
              </a:ext>
            </a:extLst>
          </p:cNvPr>
          <p:cNvSpPr/>
          <p:nvPr/>
        </p:nvSpPr>
        <p:spPr>
          <a:xfrm>
            <a:off x="9280267" y="365993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Rectangle 66">
            <a:extLst>
              <a:ext uri="{FF2B5EF4-FFF2-40B4-BE49-F238E27FC236}">
                <a16:creationId xmlns:a16="http://schemas.microsoft.com/office/drawing/2014/main" id="{E5F2F063-FB93-45F6-A9F0-4FEF073BD623}"/>
              </a:ext>
            </a:extLst>
          </p:cNvPr>
          <p:cNvSpPr/>
          <p:nvPr/>
        </p:nvSpPr>
        <p:spPr>
          <a:xfrm>
            <a:off x="8756392" y="421238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Rectangle 67">
            <a:extLst>
              <a:ext uri="{FF2B5EF4-FFF2-40B4-BE49-F238E27FC236}">
                <a16:creationId xmlns:a16="http://schemas.microsoft.com/office/drawing/2014/main" id="{CE6AFFE9-F466-4EF1-8ACF-9F7EF0915A55}"/>
              </a:ext>
            </a:extLst>
          </p:cNvPr>
          <p:cNvSpPr/>
          <p:nvPr/>
        </p:nvSpPr>
        <p:spPr>
          <a:xfrm>
            <a:off x="9280267" y="421238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9" name="Rectangle 68">
            <a:extLst>
              <a:ext uri="{FF2B5EF4-FFF2-40B4-BE49-F238E27FC236}">
                <a16:creationId xmlns:a16="http://schemas.microsoft.com/office/drawing/2014/main" id="{658A917C-5A26-49C8-8570-6459732E2561}"/>
              </a:ext>
            </a:extLst>
          </p:cNvPr>
          <p:cNvSpPr/>
          <p:nvPr/>
        </p:nvSpPr>
        <p:spPr>
          <a:xfrm>
            <a:off x="7670542" y="483150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0" name="Rectangle 69">
            <a:extLst>
              <a:ext uri="{FF2B5EF4-FFF2-40B4-BE49-F238E27FC236}">
                <a16:creationId xmlns:a16="http://schemas.microsoft.com/office/drawing/2014/main" id="{B52A5870-F3AF-4A03-AAC0-D2B10E85DD89}"/>
              </a:ext>
            </a:extLst>
          </p:cNvPr>
          <p:cNvSpPr/>
          <p:nvPr/>
        </p:nvSpPr>
        <p:spPr>
          <a:xfrm>
            <a:off x="8194417" y="483150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1" name="Rectangle 70">
            <a:extLst>
              <a:ext uri="{FF2B5EF4-FFF2-40B4-BE49-F238E27FC236}">
                <a16:creationId xmlns:a16="http://schemas.microsoft.com/office/drawing/2014/main" id="{61385761-889F-4EF9-B012-B8B13B8CC46C}"/>
              </a:ext>
            </a:extLst>
          </p:cNvPr>
          <p:cNvSpPr/>
          <p:nvPr/>
        </p:nvSpPr>
        <p:spPr>
          <a:xfrm>
            <a:off x="7670542" y="538395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2" name="Rectangle 71">
            <a:extLst>
              <a:ext uri="{FF2B5EF4-FFF2-40B4-BE49-F238E27FC236}">
                <a16:creationId xmlns:a16="http://schemas.microsoft.com/office/drawing/2014/main" id="{A9F94D6E-0688-416F-819A-C50AEB9791F2}"/>
              </a:ext>
            </a:extLst>
          </p:cNvPr>
          <p:cNvSpPr/>
          <p:nvPr/>
        </p:nvSpPr>
        <p:spPr>
          <a:xfrm>
            <a:off x="8194417" y="538395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3" name="Rectangle 72">
            <a:extLst>
              <a:ext uri="{FF2B5EF4-FFF2-40B4-BE49-F238E27FC236}">
                <a16:creationId xmlns:a16="http://schemas.microsoft.com/office/drawing/2014/main" id="{2C011BC6-03A8-41B5-8AEA-C56FCE1FB279}"/>
              </a:ext>
            </a:extLst>
          </p:cNvPr>
          <p:cNvSpPr/>
          <p:nvPr/>
        </p:nvSpPr>
        <p:spPr>
          <a:xfrm>
            <a:off x="9280267" y="483150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Rectangle 73">
            <a:extLst>
              <a:ext uri="{FF2B5EF4-FFF2-40B4-BE49-F238E27FC236}">
                <a16:creationId xmlns:a16="http://schemas.microsoft.com/office/drawing/2014/main" id="{F98884BF-5AA1-48A5-AAAD-5CCFB6E863AB}"/>
              </a:ext>
            </a:extLst>
          </p:cNvPr>
          <p:cNvSpPr/>
          <p:nvPr/>
        </p:nvSpPr>
        <p:spPr>
          <a:xfrm>
            <a:off x="8756392" y="538395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5" name="Rectangle 74">
            <a:extLst>
              <a:ext uri="{FF2B5EF4-FFF2-40B4-BE49-F238E27FC236}">
                <a16:creationId xmlns:a16="http://schemas.microsoft.com/office/drawing/2014/main" id="{ED68344A-6553-462A-B618-A784CA637909}"/>
              </a:ext>
            </a:extLst>
          </p:cNvPr>
          <p:cNvSpPr/>
          <p:nvPr/>
        </p:nvSpPr>
        <p:spPr>
          <a:xfrm>
            <a:off x="9280267" y="538395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6" name="Rectangle 75">
            <a:extLst>
              <a:ext uri="{FF2B5EF4-FFF2-40B4-BE49-F238E27FC236}">
                <a16:creationId xmlns:a16="http://schemas.microsoft.com/office/drawing/2014/main" id="{613EC495-2184-4DC1-92E7-2E0C5F1C64BA}"/>
              </a:ext>
            </a:extLst>
          </p:cNvPr>
          <p:cNvSpPr/>
          <p:nvPr/>
        </p:nvSpPr>
        <p:spPr>
          <a:xfrm>
            <a:off x="8099167" y="4079033"/>
            <a:ext cx="190500" cy="285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
        <p:nvSpPr>
          <p:cNvPr id="77" name="Rectangle 76">
            <a:extLst>
              <a:ext uri="{FF2B5EF4-FFF2-40B4-BE49-F238E27FC236}">
                <a16:creationId xmlns:a16="http://schemas.microsoft.com/office/drawing/2014/main" id="{8DE02BD8-0829-4B41-91D9-D12561BFA2CA}"/>
              </a:ext>
            </a:extLst>
          </p:cNvPr>
          <p:cNvSpPr/>
          <p:nvPr/>
        </p:nvSpPr>
        <p:spPr>
          <a:xfrm>
            <a:off x="9204067" y="4079033"/>
            <a:ext cx="190500" cy="285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
        <p:nvSpPr>
          <p:cNvPr id="78" name="Rectangle 77">
            <a:extLst>
              <a:ext uri="{FF2B5EF4-FFF2-40B4-BE49-F238E27FC236}">
                <a16:creationId xmlns:a16="http://schemas.microsoft.com/office/drawing/2014/main" id="{68B42B1B-46EF-4B3A-9394-745099631FA9}"/>
              </a:ext>
            </a:extLst>
          </p:cNvPr>
          <p:cNvSpPr/>
          <p:nvPr/>
        </p:nvSpPr>
        <p:spPr>
          <a:xfrm>
            <a:off x="8099167" y="5241083"/>
            <a:ext cx="190500" cy="285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
        <p:nvSpPr>
          <p:cNvPr id="79" name="Rectangle 78">
            <a:extLst>
              <a:ext uri="{FF2B5EF4-FFF2-40B4-BE49-F238E27FC236}">
                <a16:creationId xmlns:a16="http://schemas.microsoft.com/office/drawing/2014/main" id="{EEF5EF40-BBF2-4011-8804-D5DFED8C297B}"/>
              </a:ext>
            </a:extLst>
          </p:cNvPr>
          <p:cNvSpPr/>
          <p:nvPr/>
        </p:nvSpPr>
        <p:spPr>
          <a:xfrm>
            <a:off x="9213592" y="5241083"/>
            <a:ext cx="190500" cy="285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
        <p:nvSpPr>
          <p:cNvPr id="80" name="Rectangle 79">
            <a:extLst>
              <a:ext uri="{FF2B5EF4-FFF2-40B4-BE49-F238E27FC236}">
                <a16:creationId xmlns:a16="http://schemas.microsoft.com/office/drawing/2014/main" id="{681A349C-400B-44DC-92E5-5D8309180507}"/>
              </a:ext>
            </a:extLst>
          </p:cNvPr>
          <p:cNvSpPr/>
          <p:nvPr/>
        </p:nvSpPr>
        <p:spPr>
          <a:xfrm>
            <a:off x="9842242" y="365993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1" name="Rectangle 80">
            <a:extLst>
              <a:ext uri="{FF2B5EF4-FFF2-40B4-BE49-F238E27FC236}">
                <a16:creationId xmlns:a16="http://schemas.microsoft.com/office/drawing/2014/main" id="{8EF9C521-2EC6-414A-9D24-1F805C907B6D}"/>
              </a:ext>
            </a:extLst>
          </p:cNvPr>
          <p:cNvSpPr/>
          <p:nvPr/>
        </p:nvSpPr>
        <p:spPr>
          <a:xfrm>
            <a:off x="10366117" y="365993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2" name="Rectangle 81">
            <a:extLst>
              <a:ext uri="{FF2B5EF4-FFF2-40B4-BE49-F238E27FC236}">
                <a16:creationId xmlns:a16="http://schemas.microsoft.com/office/drawing/2014/main" id="{2CCFB6F5-ABF6-4420-940E-34E5DADECF25}"/>
              </a:ext>
            </a:extLst>
          </p:cNvPr>
          <p:cNvSpPr/>
          <p:nvPr/>
        </p:nvSpPr>
        <p:spPr>
          <a:xfrm>
            <a:off x="9842242" y="421238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Rectangle 82">
            <a:extLst>
              <a:ext uri="{FF2B5EF4-FFF2-40B4-BE49-F238E27FC236}">
                <a16:creationId xmlns:a16="http://schemas.microsoft.com/office/drawing/2014/main" id="{87190DAB-C6A6-4B54-9D6A-392DFA05854C}"/>
              </a:ext>
            </a:extLst>
          </p:cNvPr>
          <p:cNvSpPr/>
          <p:nvPr/>
        </p:nvSpPr>
        <p:spPr>
          <a:xfrm>
            <a:off x="10366117" y="421238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Rectangle 83">
            <a:extLst>
              <a:ext uri="{FF2B5EF4-FFF2-40B4-BE49-F238E27FC236}">
                <a16:creationId xmlns:a16="http://schemas.microsoft.com/office/drawing/2014/main" id="{027A761A-5C16-4627-843D-D077B16A79F5}"/>
              </a:ext>
            </a:extLst>
          </p:cNvPr>
          <p:cNvSpPr/>
          <p:nvPr/>
        </p:nvSpPr>
        <p:spPr>
          <a:xfrm>
            <a:off x="10928092" y="365993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5" name="Rectangle 84">
            <a:extLst>
              <a:ext uri="{FF2B5EF4-FFF2-40B4-BE49-F238E27FC236}">
                <a16:creationId xmlns:a16="http://schemas.microsoft.com/office/drawing/2014/main" id="{76A24A87-7CC4-4634-BEAF-B0DA0AA86F7D}"/>
              </a:ext>
            </a:extLst>
          </p:cNvPr>
          <p:cNvSpPr/>
          <p:nvPr/>
        </p:nvSpPr>
        <p:spPr>
          <a:xfrm>
            <a:off x="11451967" y="365993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6" name="Rectangle 85">
            <a:extLst>
              <a:ext uri="{FF2B5EF4-FFF2-40B4-BE49-F238E27FC236}">
                <a16:creationId xmlns:a16="http://schemas.microsoft.com/office/drawing/2014/main" id="{6AE3499C-E563-4362-9BD4-E19BB0A2AF2A}"/>
              </a:ext>
            </a:extLst>
          </p:cNvPr>
          <p:cNvSpPr/>
          <p:nvPr/>
        </p:nvSpPr>
        <p:spPr>
          <a:xfrm>
            <a:off x="10928092" y="421238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7" name="Rectangle 86">
            <a:extLst>
              <a:ext uri="{FF2B5EF4-FFF2-40B4-BE49-F238E27FC236}">
                <a16:creationId xmlns:a16="http://schemas.microsoft.com/office/drawing/2014/main" id="{8284C445-F9FA-4B97-BDB7-B817283970BB}"/>
              </a:ext>
            </a:extLst>
          </p:cNvPr>
          <p:cNvSpPr/>
          <p:nvPr/>
        </p:nvSpPr>
        <p:spPr>
          <a:xfrm>
            <a:off x="11451967" y="4212383"/>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8" name="Rectangle 87">
            <a:extLst>
              <a:ext uri="{FF2B5EF4-FFF2-40B4-BE49-F238E27FC236}">
                <a16:creationId xmlns:a16="http://schemas.microsoft.com/office/drawing/2014/main" id="{F04ECC49-1CA1-4242-8063-1C179619B0B0}"/>
              </a:ext>
            </a:extLst>
          </p:cNvPr>
          <p:cNvSpPr/>
          <p:nvPr/>
        </p:nvSpPr>
        <p:spPr>
          <a:xfrm>
            <a:off x="9842242" y="483150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9" name="Rectangle 88">
            <a:extLst>
              <a:ext uri="{FF2B5EF4-FFF2-40B4-BE49-F238E27FC236}">
                <a16:creationId xmlns:a16="http://schemas.microsoft.com/office/drawing/2014/main" id="{99F7716D-D5D8-4299-A8EE-3FA099304F17}"/>
              </a:ext>
            </a:extLst>
          </p:cNvPr>
          <p:cNvSpPr/>
          <p:nvPr/>
        </p:nvSpPr>
        <p:spPr>
          <a:xfrm>
            <a:off x="10366117" y="483150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0" name="Rectangle 89">
            <a:extLst>
              <a:ext uri="{FF2B5EF4-FFF2-40B4-BE49-F238E27FC236}">
                <a16:creationId xmlns:a16="http://schemas.microsoft.com/office/drawing/2014/main" id="{349C93B6-B539-46AF-94C9-E27925C1AF9C}"/>
              </a:ext>
            </a:extLst>
          </p:cNvPr>
          <p:cNvSpPr/>
          <p:nvPr/>
        </p:nvSpPr>
        <p:spPr>
          <a:xfrm>
            <a:off x="9842242" y="538395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1" name="Rectangle 90">
            <a:extLst>
              <a:ext uri="{FF2B5EF4-FFF2-40B4-BE49-F238E27FC236}">
                <a16:creationId xmlns:a16="http://schemas.microsoft.com/office/drawing/2014/main" id="{439080B0-73A2-490E-8029-E6A1221E338A}"/>
              </a:ext>
            </a:extLst>
          </p:cNvPr>
          <p:cNvSpPr/>
          <p:nvPr/>
        </p:nvSpPr>
        <p:spPr>
          <a:xfrm>
            <a:off x="10366117" y="538395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2" name="Rectangle 91">
            <a:extLst>
              <a:ext uri="{FF2B5EF4-FFF2-40B4-BE49-F238E27FC236}">
                <a16:creationId xmlns:a16="http://schemas.microsoft.com/office/drawing/2014/main" id="{8C889F36-2821-41F5-AC03-F4993F052FC0}"/>
              </a:ext>
            </a:extLst>
          </p:cNvPr>
          <p:cNvSpPr/>
          <p:nvPr/>
        </p:nvSpPr>
        <p:spPr>
          <a:xfrm>
            <a:off x="11451967" y="483150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3" name="Rectangle 92">
            <a:extLst>
              <a:ext uri="{FF2B5EF4-FFF2-40B4-BE49-F238E27FC236}">
                <a16:creationId xmlns:a16="http://schemas.microsoft.com/office/drawing/2014/main" id="{EE643701-F695-4381-90D9-61267CC8C538}"/>
              </a:ext>
            </a:extLst>
          </p:cNvPr>
          <p:cNvSpPr/>
          <p:nvPr/>
        </p:nvSpPr>
        <p:spPr>
          <a:xfrm>
            <a:off x="10928092" y="538395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4" name="Rectangle 93">
            <a:extLst>
              <a:ext uri="{FF2B5EF4-FFF2-40B4-BE49-F238E27FC236}">
                <a16:creationId xmlns:a16="http://schemas.microsoft.com/office/drawing/2014/main" id="{A8AB160B-5EB2-4769-AFF9-00864C052D8D}"/>
              </a:ext>
            </a:extLst>
          </p:cNvPr>
          <p:cNvSpPr/>
          <p:nvPr/>
        </p:nvSpPr>
        <p:spPr>
          <a:xfrm>
            <a:off x="11451967" y="5383958"/>
            <a:ext cx="5334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5" name="Rectangle 94">
            <a:extLst>
              <a:ext uri="{FF2B5EF4-FFF2-40B4-BE49-F238E27FC236}">
                <a16:creationId xmlns:a16="http://schemas.microsoft.com/office/drawing/2014/main" id="{7873D113-B43A-44FE-872A-9CD7C20A9D00}"/>
              </a:ext>
            </a:extLst>
          </p:cNvPr>
          <p:cNvSpPr/>
          <p:nvPr/>
        </p:nvSpPr>
        <p:spPr>
          <a:xfrm>
            <a:off x="10270867" y="4079033"/>
            <a:ext cx="190500" cy="285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
        <p:nvSpPr>
          <p:cNvPr id="96" name="Rectangle 95">
            <a:extLst>
              <a:ext uri="{FF2B5EF4-FFF2-40B4-BE49-F238E27FC236}">
                <a16:creationId xmlns:a16="http://schemas.microsoft.com/office/drawing/2014/main" id="{FBD56F71-9E59-4316-BCE2-CCAF9D100CB5}"/>
              </a:ext>
            </a:extLst>
          </p:cNvPr>
          <p:cNvSpPr/>
          <p:nvPr/>
        </p:nvSpPr>
        <p:spPr>
          <a:xfrm>
            <a:off x="11375767" y="4079033"/>
            <a:ext cx="190500" cy="285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
        <p:nvSpPr>
          <p:cNvPr id="97" name="Rectangle 96">
            <a:extLst>
              <a:ext uri="{FF2B5EF4-FFF2-40B4-BE49-F238E27FC236}">
                <a16:creationId xmlns:a16="http://schemas.microsoft.com/office/drawing/2014/main" id="{98F9B6BB-B91A-4B40-B18A-6A61BC319146}"/>
              </a:ext>
            </a:extLst>
          </p:cNvPr>
          <p:cNvSpPr/>
          <p:nvPr/>
        </p:nvSpPr>
        <p:spPr>
          <a:xfrm>
            <a:off x="10270867" y="5241083"/>
            <a:ext cx="190500" cy="285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
        <p:nvSpPr>
          <p:cNvPr id="98" name="Rectangle 97">
            <a:extLst>
              <a:ext uri="{FF2B5EF4-FFF2-40B4-BE49-F238E27FC236}">
                <a16:creationId xmlns:a16="http://schemas.microsoft.com/office/drawing/2014/main" id="{6349F7EF-A685-4689-B990-D94D2CE49E22}"/>
              </a:ext>
            </a:extLst>
          </p:cNvPr>
          <p:cNvSpPr/>
          <p:nvPr/>
        </p:nvSpPr>
        <p:spPr>
          <a:xfrm>
            <a:off x="11385292" y="5241083"/>
            <a:ext cx="190500" cy="285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
        <p:nvSpPr>
          <p:cNvPr id="99" name="Rectangle 98">
            <a:extLst>
              <a:ext uri="{FF2B5EF4-FFF2-40B4-BE49-F238E27FC236}">
                <a16:creationId xmlns:a16="http://schemas.microsoft.com/office/drawing/2014/main" id="{9A25256A-536C-4761-8E25-19D5CD4DDF31}"/>
              </a:ext>
            </a:extLst>
          </p:cNvPr>
          <p:cNvSpPr/>
          <p:nvPr/>
        </p:nvSpPr>
        <p:spPr>
          <a:xfrm>
            <a:off x="10842367" y="2335958"/>
            <a:ext cx="190500" cy="285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endParaRPr lang="en-US" sz="1100">
              <a:effectLst/>
              <a:ea typeface="Calibri" panose="020F0502020204030204" pitchFamily="34" charset="0"/>
              <a:cs typeface="Times New Roman" panose="02020603050405020304" pitchFamily="18" charset="0"/>
            </a:endParaRPr>
          </a:p>
        </p:txBody>
      </p:sp>
      <p:sp>
        <p:nvSpPr>
          <p:cNvPr id="100" name="Rectangle 99">
            <a:extLst>
              <a:ext uri="{FF2B5EF4-FFF2-40B4-BE49-F238E27FC236}">
                <a16:creationId xmlns:a16="http://schemas.microsoft.com/office/drawing/2014/main" id="{1EDC1B06-E734-46BE-B473-07D03A347A02}"/>
              </a:ext>
            </a:extLst>
          </p:cNvPr>
          <p:cNvSpPr/>
          <p:nvPr/>
        </p:nvSpPr>
        <p:spPr>
          <a:xfrm>
            <a:off x="10851892" y="4679108"/>
            <a:ext cx="190500" cy="285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endParaRPr lang="en-US" sz="1100">
              <a:effectLst/>
              <a:ea typeface="Calibri" panose="020F0502020204030204" pitchFamily="34" charset="0"/>
              <a:cs typeface="Times New Roman" panose="02020603050405020304" pitchFamily="18" charset="0"/>
            </a:endParaRPr>
          </a:p>
        </p:txBody>
      </p:sp>
      <p:sp>
        <p:nvSpPr>
          <p:cNvPr id="101" name="Rectangle 100">
            <a:extLst>
              <a:ext uri="{FF2B5EF4-FFF2-40B4-BE49-F238E27FC236}">
                <a16:creationId xmlns:a16="http://schemas.microsoft.com/office/drawing/2014/main" id="{F8553200-5459-490A-89E1-D46AF9538B87}"/>
              </a:ext>
            </a:extLst>
          </p:cNvPr>
          <p:cNvSpPr/>
          <p:nvPr/>
        </p:nvSpPr>
        <p:spPr>
          <a:xfrm>
            <a:off x="8680192" y="4669583"/>
            <a:ext cx="190500" cy="285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endParaRPr lang="en-US" sz="1100">
              <a:effectLst/>
              <a:ea typeface="Calibri" panose="020F0502020204030204" pitchFamily="34" charset="0"/>
              <a:cs typeface="Times New Roman" panose="02020603050405020304" pitchFamily="18" charset="0"/>
            </a:endParaRPr>
          </a:p>
        </p:txBody>
      </p:sp>
      <p:sp>
        <p:nvSpPr>
          <p:cNvPr id="102" name="Rectangle 101">
            <a:extLst>
              <a:ext uri="{FF2B5EF4-FFF2-40B4-BE49-F238E27FC236}">
                <a16:creationId xmlns:a16="http://schemas.microsoft.com/office/drawing/2014/main" id="{00BEB364-56DF-4685-A5A7-B972FDBA1F36}"/>
              </a:ext>
            </a:extLst>
          </p:cNvPr>
          <p:cNvSpPr/>
          <p:nvPr/>
        </p:nvSpPr>
        <p:spPr>
          <a:xfrm>
            <a:off x="9727942" y="3517058"/>
            <a:ext cx="190500" cy="285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endParaRPr lang="en-US" sz="1100">
              <a:effectLst/>
              <a:ea typeface="Calibri" panose="020F0502020204030204" pitchFamily="34" charset="0"/>
              <a:cs typeface="Times New Roman" panose="02020603050405020304" pitchFamily="18" charset="0"/>
            </a:endParaRPr>
          </a:p>
        </p:txBody>
      </p:sp>
      <p:cxnSp>
        <p:nvCxnSpPr>
          <p:cNvPr id="103" name="Straight Arrow Connector 102">
            <a:extLst>
              <a:ext uri="{FF2B5EF4-FFF2-40B4-BE49-F238E27FC236}">
                <a16:creationId xmlns:a16="http://schemas.microsoft.com/office/drawing/2014/main" id="{30BD9AFC-F671-4A8B-8019-2BBC478FD5A0}"/>
              </a:ext>
            </a:extLst>
          </p:cNvPr>
          <p:cNvCxnSpPr/>
          <p:nvPr/>
        </p:nvCxnSpPr>
        <p:spPr>
          <a:xfrm>
            <a:off x="8851642" y="2478833"/>
            <a:ext cx="895350" cy="1028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4CAC7122-9CF5-4CC0-96EF-969670D1BE82}"/>
              </a:ext>
            </a:extLst>
          </p:cNvPr>
          <p:cNvCxnSpPr/>
          <p:nvPr/>
        </p:nvCxnSpPr>
        <p:spPr>
          <a:xfrm flipH="1">
            <a:off x="9917807" y="2469308"/>
            <a:ext cx="923925" cy="10572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71180DF8-6653-4C44-A352-C58075FD3D01}"/>
              </a:ext>
            </a:extLst>
          </p:cNvPr>
          <p:cNvCxnSpPr/>
          <p:nvPr/>
        </p:nvCxnSpPr>
        <p:spPr>
          <a:xfrm flipH="1" flipV="1">
            <a:off x="9927332" y="3802808"/>
            <a:ext cx="933450" cy="990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D0A77663-8723-453C-97D0-0BFA6BD35298}"/>
              </a:ext>
            </a:extLst>
          </p:cNvPr>
          <p:cNvCxnSpPr/>
          <p:nvPr/>
        </p:nvCxnSpPr>
        <p:spPr>
          <a:xfrm flipV="1">
            <a:off x="8880217" y="3792648"/>
            <a:ext cx="838200" cy="1019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Rectangle 153">
            <a:extLst>
              <a:ext uri="{FF2B5EF4-FFF2-40B4-BE49-F238E27FC236}">
                <a16:creationId xmlns:a16="http://schemas.microsoft.com/office/drawing/2014/main" id="{2F840DE0-AD84-4869-B51A-D92B19EB8EFF}"/>
              </a:ext>
            </a:extLst>
          </p:cNvPr>
          <p:cNvSpPr>
            <a:spLocks noChangeArrowheads="1"/>
          </p:cNvSpPr>
          <p:nvPr/>
        </p:nvSpPr>
        <p:spPr bwMode="auto">
          <a:xfrm>
            <a:off x="7674626" y="592883"/>
            <a:ext cx="1053192" cy="59055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PE/Mem Tile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154">
            <a:extLst>
              <a:ext uri="{FF2B5EF4-FFF2-40B4-BE49-F238E27FC236}">
                <a16:creationId xmlns:a16="http://schemas.microsoft.com/office/drawing/2014/main" id="{8FEC7606-B3E3-4594-81FE-ACAD3C6A2722}"/>
              </a:ext>
            </a:extLst>
          </p:cNvPr>
          <p:cNvSpPr>
            <a:spLocks noChangeArrowheads="1"/>
          </p:cNvSpPr>
          <p:nvPr/>
        </p:nvSpPr>
        <p:spPr bwMode="auto">
          <a:xfrm>
            <a:off x="8756392" y="585523"/>
            <a:ext cx="1057275" cy="590550"/>
          </a:xfrm>
          <a:prstGeom prst="rect">
            <a:avLst/>
          </a:prstGeom>
          <a:solidFill>
            <a:srgbClr val="70AD47"/>
          </a:solidFill>
          <a:ln w="12700">
            <a:solidFill>
              <a:srgbClr val="37562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GST Tile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Text Box 2">
            <a:extLst>
              <a:ext uri="{FF2B5EF4-FFF2-40B4-BE49-F238E27FC236}">
                <a16:creationId xmlns:a16="http://schemas.microsoft.com/office/drawing/2014/main" id="{41174F0D-BBB8-4A2B-8049-AE3A01912DBE}"/>
              </a:ext>
            </a:extLst>
          </p:cNvPr>
          <p:cNvSpPr txBox="1">
            <a:spLocks noChangeArrowheads="1"/>
          </p:cNvSpPr>
          <p:nvPr/>
        </p:nvSpPr>
        <p:spPr bwMode="auto">
          <a:xfrm>
            <a:off x="9672180" y="3512613"/>
            <a:ext cx="2762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A</a:t>
            </a:r>
            <a:endParaRPr kumimoji="0" lang="en-US" altLang="en-US" sz="1800" b="0" i="0" u="none" strike="noStrike" cap="none" normalizeH="0" baseline="0" dirty="0">
              <a:ln>
                <a:noFill/>
              </a:ln>
              <a:solidFill>
                <a:srgbClr val="FFC000"/>
              </a:solidFill>
              <a:effectLst/>
              <a:latin typeface="Arial" panose="020B0604020202020204" pitchFamily="34" charset="0"/>
            </a:endParaRPr>
          </a:p>
        </p:txBody>
      </p:sp>
      <p:sp>
        <p:nvSpPr>
          <p:cNvPr id="110" name="Text Box 2">
            <a:extLst>
              <a:ext uri="{FF2B5EF4-FFF2-40B4-BE49-F238E27FC236}">
                <a16:creationId xmlns:a16="http://schemas.microsoft.com/office/drawing/2014/main" id="{3ABFBF62-9386-46A9-BFD6-E69300AD92F2}"/>
              </a:ext>
            </a:extLst>
          </p:cNvPr>
          <p:cNvSpPr txBox="1">
            <a:spLocks noChangeArrowheads="1"/>
          </p:cNvSpPr>
          <p:nvPr/>
        </p:nvSpPr>
        <p:spPr bwMode="auto">
          <a:xfrm>
            <a:off x="8613517" y="2285158"/>
            <a:ext cx="276225" cy="361950"/>
          </a:xfrm>
          <a:prstGeom prst="rect">
            <a:avLst/>
          </a:prstGeom>
          <a:noFill/>
          <a:ln>
            <a:noFill/>
          </a:ln>
        </p:spPr>
        <p:style>
          <a:lnRef idx="0">
            <a:scrgbClr r="0" g="0" b="0"/>
          </a:lnRef>
          <a:fillRef idx="0">
            <a:scrgbClr r="0" g="0" b="0"/>
          </a:fillRef>
          <a:effectRef idx="0">
            <a:scrgbClr r="0" g="0" b="0"/>
          </a:effectRef>
          <a:fontRef idx="minor">
            <a:schemeClr val="accent4"/>
          </a:fontRef>
        </p:style>
        <p:txBody>
          <a:bodyPr rot="0" vert="horz" wrap="square" lIns="91440" tIns="45720" rIns="91440" bIns="45720" anchor="t" anchorCtr="0">
            <a:noAutofit/>
          </a:bodyPr>
          <a:lstStyle/>
          <a:p>
            <a:pPr marL="0" marR="0">
              <a:lnSpc>
                <a:spcPct val="107000"/>
              </a:lnSpc>
              <a:spcBef>
                <a:spcPts val="0"/>
              </a:spcBef>
              <a:spcAft>
                <a:spcPts val="800"/>
              </a:spcAft>
            </a:pPr>
            <a:r>
              <a:rPr lang="en-US" sz="1600">
                <a:effectLst/>
                <a:ea typeface="Calibri" panose="020F0502020204030204" pitchFamily="34" charset="0"/>
                <a:cs typeface="Times New Roman" panose="02020603050405020304" pitchFamily="18" charset="0"/>
              </a:rPr>
              <a:t>B </a:t>
            </a:r>
            <a:endParaRPr lang="en-US" sz="1100">
              <a:effectLst/>
              <a:ea typeface="Calibri" panose="020F0502020204030204" pitchFamily="34" charset="0"/>
              <a:cs typeface="Times New Roman" panose="02020603050405020304" pitchFamily="18" charset="0"/>
            </a:endParaRPr>
          </a:p>
        </p:txBody>
      </p:sp>
      <p:sp>
        <p:nvSpPr>
          <p:cNvPr id="8" name="Text Box 81">
            <a:extLst>
              <a:ext uri="{FF2B5EF4-FFF2-40B4-BE49-F238E27FC236}">
                <a16:creationId xmlns:a16="http://schemas.microsoft.com/office/drawing/2014/main" id="{2651A1B6-DE4B-4F6E-BADE-E7AD0E09734C}"/>
              </a:ext>
            </a:extLst>
          </p:cNvPr>
          <p:cNvSpPr txBox="1">
            <a:spLocks noChangeArrowheads="1"/>
          </p:cNvSpPr>
          <p:nvPr/>
        </p:nvSpPr>
        <p:spPr bwMode="auto">
          <a:xfrm>
            <a:off x="8042017" y="1696836"/>
            <a:ext cx="2762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C</a:t>
            </a:r>
            <a:endParaRPr kumimoji="0" lang="en-US" altLang="en-US" sz="1800" b="0" i="0" u="none" strike="noStrike" cap="none" normalizeH="0" baseline="0" dirty="0">
              <a:ln>
                <a:noFill/>
              </a:ln>
              <a:solidFill>
                <a:srgbClr val="FFC000"/>
              </a:solidFill>
              <a:effectLst/>
              <a:latin typeface="Arial" panose="020B0604020202020204" pitchFamily="34" charset="0"/>
            </a:endParaRPr>
          </a:p>
        </p:txBody>
      </p:sp>
      <p:sp>
        <p:nvSpPr>
          <p:cNvPr id="9" name="Rectangle 108">
            <a:extLst>
              <a:ext uri="{FF2B5EF4-FFF2-40B4-BE49-F238E27FC236}">
                <a16:creationId xmlns:a16="http://schemas.microsoft.com/office/drawing/2014/main" id="{6A9B43D7-C32E-41E2-B6EB-1228DDFF8321}"/>
              </a:ext>
            </a:extLst>
          </p:cNvPr>
          <p:cNvSpPr>
            <a:spLocks noChangeArrowheads="1"/>
          </p:cNvSpPr>
          <p:nvPr/>
        </p:nvSpPr>
        <p:spPr bwMode="auto">
          <a:xfrm>
            <a:off x="6718042" y="-1119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48" name="Rectangle 115">
            <a:extLst>
              <a:ext uri="{FF2B5EF4-FFF2-40B4-BE49-F238E27FC236}">
                <a16:creationId xmlns:a16="http://schemas.microsoft.com/office/drawing/2014/main" id="{51C24905-27EA-4753-A602-887D128D59AD}"/>
              </a:ext>
            </a:extLst>
          </p:cNvPr>
          <p:cNvSpPr>
            <a:spLocks noChangeArrowheads="1"/>
          </p:cNvSpPr>
          <p:nvPr/>
        </p:nvSpPr>
        <p:spPr bwMode="auto">
          <a:xfrm>
            <a:off x="6718042" y="345233"/>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49" name="Rectangle 129">
            <a:extLst>
              <a:ext uri="{FF2B5EF4-FFF2-40B4-BE49-F238E27FC236}">
                <a16:creationId xmlns:a16="http://schemas.microsoft.com/office/drawing/2014/main" id="{98E35E8E-20B2-452B-B01D-7A0FF3F33B56}"/>
              </a:ext>
            </a:extLst>
          </p:cNvPr>
          <p:cNvSpPr>
            <a:spLocks noChangeArrowheads="1"/>
          </p:cNvSpPr>
          <p:nvPr/>
        </p:nvSpPr>
        <p:spPr bwMode="auto">
          <a:xfrm>
            <a:off x="6718042" y="469058"/>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050" name="Rectangle 130">
            <a:extLst>
              <a:ext uri="{FF2B5EF4-FFF2-40B4-BE49-F238E27FC236}">
                <a16:creationId xmlns:a16="http://schemas.microsoft.com/office/drawing/2014/main" id="{A34D7CD2-12DA-49EE-9C42-97B452930F05}"/>
              </a:ext>
            </a:extLst>
          </p:cNvPr>
          <p:cNvSpPr>
            <a:spLocks noChangeArrowheads="1"/>
          </p:cNvSpPr>
          <p:nvPr/>
        </p:nvSpPr>
        <p:spPr bwMode="auto">
          <a:xfrm>
            <a:off x="6718042" y="1059608"/>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31">
            <a:extLst>
              <a:ext uri="{FF2B5EF4-FFF2-40B4-BE49-F238E27FC236}">
                <a16:creationId xmlns:a16="http://schemas.microsoft.com/office/drawing/2014/main" id="{650DDCAD-C0F0-47B0-9826-802719C01C1D}"/>
              </a:ext>
            </a:extLst>
          </p:cNvPr>
          <p:cNvSpPr>
            <a:spLocks noChangeArrowheads="1"/>
          </p:cNvSpPr>
          <p:nvPr/>
        </p:nvSpPr>
        <p:spPr bwMode="auto">
          <a:xfrm>
            <a:off x="6718042" y="1650158"/>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32">
            <a:extLst>
              <a:ext uri="{FF2B5EF4-FFF2-40B4-BE49-F238E27FC236}">
                <a16:creationId xmlns:a16="http://schemas.microsoft.com/office/drawing/2014/main" id="{ED25614B-3E6B-4393-BC55-8F1988B84C49}"/>
              </a:ext>
            </a:extLst>
          </p:cNvPr>
          <p:cNvSpPr>
            <a:spLocks noChangeArrowheads="1"/>
          </p:cNvSpPr>
          <p:nvPr/>
        </p:nvSpPr>
        <p:spPr bwMode="auto">
          <a:xfrm>
            <a:off x="6718042" y="2240708"/>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053" name="TextBox 2052">
            <a:extLst>
              <a:ext uri="{FF2B5EF4-FFF2-40B4-BE49-F238E27FC236}">
                <a16:creationId xmlns:a16="http://schemas.microsoft.com/office/drawing/2014/main" id="{2C5E73D6-3C4B-4818-AD57-9665C654942A}"/>
              </a:ext>
            </a:extLst>
          </p:cNvPr>
          <p:cNvSpPr txBox="1"/>
          <p:nvPr/>
        </p:nvSpPr>
        <p:spPr>
          <a:xfrm>
            <a:off x="115975" y="99726"/>
            <a:ext cx="5980025" cy="584775"/>
          </a:xfrm>
          <a:prstGeom prst="rect">
            <a:avLst/>
          </a:prstGeom>
          <a:noFill/>
        </p:spPr>
        <p:txBody>
          <a:bodyPr wrap="square" rtlCol="0">
            <a:spAutoFit/>
          </a:bodyPr>
          <a:lstStyle/>
          <a:p>
            <a:r>
              <a:rPr lang="en-US" sz="3200" dirty="0"/>
              <a:t>Global Signal Architecture</a:t>
            </a:r>
          </a:p>
        </p:txBody>
      </p:sp>
    </p:spTree>
    <p:extLst>
      <p:ext uri="{BB962C8B-B14F-4D97-AF65-F5344CB8AC3E}">
        <p14:creationId xmlns:p14="http://schemas.microsoft.com/office/powerpoint/2010/main" val="210174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83949BC4-2F8B-47BF-A3E1-B05AFA3AFCE6}"/>
              </a:ext>
            </a:extLst>
          </p:cNvPr>
          <p:cNvSpPr/>
          <p:nvPr/>
        </p:nvSpPr>
        <p:spPr>
          <a:xfrm>
            <a:off x="8086724" y="3083510"/>
            <a:ext cx="3952875" cy="3060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PE Tile</a:t>
            </a:r>
          </a:p>
        </p:txBody>
      </p:sp>
      <p:sp>
        <p:nvSpPr>
          <p:cNvPr id="4" name="Rectangle 3">
            <a:extLst>
              <a:ext uri="{FF2B5EF4-FFF2-40B4-BE49-F238E27FC236}">
                <a16:creationId xmlns:a16="http://schemas.microsoft.com/office/drawing/2014/main" id="{0AB19E27-E053-4EC5-A59E-C98CA3100D1B}"/>
              </a:ext>
            </a:extLst>
          </p:cNvPr>
          <p:cNvSpPr/>
          <p:nvPr/>
        </p:nvSpPr>
        <p:spPr>
          <a:xfrm>
            <a:off x="247650" y="834637"/>
            <a:ext cx="6096000" cy="5269841"/>
          </a:xfrm>
          <a:prstGeom prst="rect">
            <a:avLst/>
          </a:prstGeom>
        </p:spPr>
        <p:txBody>
          <a:bodyPr>
            <a:spAutoFit/>
          </a:bodyPr>
          <a:lstStyle/>
          <a:p>
            <a:pPr marL="285750" indent="-285750" algn="just">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combination part is implemented as a pyramid. Each PE/Mem tile has a 1-bit global output signal, which is connected to the 1-bit PE output. If present, multiple 1-bit PE outputs are </a:t>
            </a:r>
            <a:r>
              <a:rPr lang="en-US" dirty="0" err="1">
                <a:latin typeface="Calibri" panose="020F0502020204030204" pitchFamily="34" charset="0"/>
                <a:ea typeface="Calibri" panose="020F0502020204030204" pitchFamily="34" charset="0"/>
                <a:cs typeface="Times New Roman" panose="02020603050405020304" pitchFamily="18" charset="0"/>
              </a:rPr>
              <a:t>muxed</a:t>
            </a:r>
            <a:r>
              <a:rPr lang="en-US" dirty="0">
                <a:latin typeface="Calibri" panose="020F0502020204030204" pitchFamily="34" charset="0"/>
                <a:ea typeface="Calibri" panose="020F0502020204030204" pitchFamily="34" charset="0"/>
                <a:cs typeface="Times New Roman" panose="02020603050405020304" pitchFamily="18" charset="0"/>
              </a:rPr>
              <a:t> to generate a single 1-bit output. This mux appears as a “feature” in the PE tile config space, and can be programmed accordingly. The global output signals of four adjacent PE/Mem tiles are </a:t>
            </a:r>
            <a:r>
              <a:rPr lang="en-US" dirty="0" err="1">
                <a:latin typeface="Calibri" panose="020F0502020204030204" pitchFamily="34" charset="0"/>
                <a:ea typeface="Calibri" panose="020F0502020204030204" pitchFamily="34" charset="0"/>
                <a:cs typeface="Times New Roman" panose="02020603050405020304" pitchFamily="18" charset="0"/>
              </a:rPr>
              <a:t>muxed</a:t>
            </a:r>
            <a:r>
              <a:rPr lang="en-US" dirty="0">
                <a:latin typeface="Calibri" panose="020F0502020204030204" pitchFamily="34" charset="0"/>
                <a:ea typeface="Calibri" panose="020F0502020204030204" pitchFamily="34" charset="0"/>
                <a:cs typeface="Times New Roman" panose="02020603050405020304" pitchFamily="18" charset="0"/>
              </a:rPr>
              <a:t> in a new type of tile (global signal tile or GST) to generate a single output (</a:t>
            </a:r>
            <a:r>
              <a:rPr lang="en-US" dirty="0" err="1">
                <a:latin typeface="Calibri" panose="020F0502020204030204" pitchFamily="34" charset="0"/>
                <a:ea typeface="Calibri" panose="020F0502020204030204" pitchFamily="34" charset="0"/>
                <a:cs typeface="Times New Roman" panose="02020603050405020304" pitchFamily="18" charset="0"/>
              </a:rPr>
              <a:t>eg</a:t>
            </a:r>
            <a:r>
              <a:rPr lang="en-US" dirty="0">
                <a:latin typeface="Calibri" panose="020F0502020204030204" pitchFamily="34" charset="0"/>
                <a:ea typeface="Calibri" panose="020F0502020204030204" pitchFamily="34" charset="0"/>
                <a:cs typeface="Times New Roman" panose="02020603050405020304" pitchFamily="18" charset="0"/>
              </a:rPr>
              <a:t>: C). The outputs of four adjacent GST tiles are </a:t>
            </a:r>
            <a:r>
              <a:rPr lang="en-US" dirty="0" err="1">
                <a:latin typeface="Calibri" panose="020F0502020204030204" pitchFamily="34" charset="0"/>
                <a:ea typeface="Calibri" panose="020F0502020204030204" pitchFamily="34" charset="0"/>
                <a:cs typeface="Times New Roman" panose="02020603050405020304" pitchFamily="18" charset="0"/>
              </a:rPr>
              <a:t>muxed</a:t>
            </a:r>
            <a:r>
              <a:rPr lang="en-US" dirty="0">
                <a:latin typeface="Calibri" panose="020F0502020204030204" pitchFamily="34" charset="0"/>
                <a:ea typeface="Calibri" panose="020F0502020204030204" pitchFamily="34" charset="0"/>
                <a:cs typeface="Times New Roman" panose="02020603050405020304" pitchFamily="18" charset="0"/>
              </a:rPr>
              <a:t> again in a GST (</a:t>
            </a:r>
            <a:r>
              <a:rPr lang="en-US" dirty="0" err="1">
                <a:latin typeface="Calibri" panose="020F0502020204030204" pitchFamily="34" charset="0"/>
                <a:ea typeface="Calibri" panose="020F0502020204030204" pitchFamily="34" charset="0"/>
                <a:cs typeface="Times New Roman" panose="02020603050405020304" pitchFamily="18" charset="0"/>
              </a:rPr>
              <a:t>eg</a:t>
            </a:r>
            <a:r>
              <a:rPr lang="en-US" dirty="0">
                <a:latin typeface="Calibri" panose="020F0502020204030204" pitchFamily="34" charset="0"/>
                <a:ea typeface="Calibri" panose="020F0502020204030204" pitchFamily="34" charset="0"/>
                <a:cs typeface="Times New Roman" panose="02020603050405020304" pitchFamily="18" charset="0"/>
              </a:rPr>
              <a:t>: B). This process continues till all PE/Mem tiles are connected to GSTs, and all GSTs are connected through one top level GST (A).</a:t>
            </a:r>
          </a:p>
          <a:p>
            <a:pPr marL="285750" indent="-285750" algn="just">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This particular implementation of the combinational part limits the number of sources in a network quad to one due to GST output contention (a GST tile has 4 inputs, but only 1 output)</a:t>
            </a:r>
          </a:p>
          <a:p>
            <a:pPr algn="just">
              <a:lnSpc>
                <a:spcPct val="107000"/>
              </a:lnSpc>
              <a:spcAft>
                <a:spcPts val="80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52B4445-961B-4F20-987F-0E2AB52928C0}"/>
              </a:ext>
            </a:extLst>
          </p:cNvPr>
          <p:cNvSpPr txBox="1"/>
          <p:nvPr/>
        </p:nvSpPr>
        <p:spPr>
          <a:xfrm>
            <a:off x="115975" y="99726"/>
            <a:ext cx="5980025" cy="584775"/>
          </a:xfrm>
          <a:prstGeom prst="rect">
            <a:avLst/>
          </a:prstGeom>
          <a:noFill/>
        </p:spPr>
        <p:txBody>
          <a:bodyPr wrap="square" rtlCol="0">
            <a:spAutoFit/>
          </a:bodyPr>
          <a:lstStyle/>
          <a:p>
            <a:r>
              <a:rPr lang="en-US" sz="3200" dirty="0"/>
              <a:t>Global Signal Architecture</a:t>
            </a:r>
          </a:p>
        </p:txBody>
      </p:sp>
      <p:sp>
        <p:nvSpPr>
          <p:cNvPr id="6" name="Rectangle 5">
            <a:extLst>
              <a:ext uri="{FF2B5EF4-FFF2-40B4-BE49-F238E27FC236}">
                <a16:creationId xmlns:a16="http://schemas.microsoft.com/office/drawing/2014/main" id="{93D967C4-4D80-4363-8DD7-BC134406C276}"/>
              </a:ext>
            </a:extLst>
          </p:cNvPr>
          <p:cNvSpPr/>
          <p:nvPr/>
        </p:nvSpPr>
        <p:spPr>
          <a:xfrm>
            <a:off x="8875622" y="471826"/>
            <a:ext cx="1409617" cy="19942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 Bit Connection Box</a:t>
            </a:r>
          </a:p>
        </p:txBody>
      </p:sp>
      <p:cxnSp>
        <p:nvCxnSpPr>
          <p:cNvPr id="8" name="Straight Arrow Connector 7">
            <a:extLst>
              <a:ext uri="{FF2B5EF4-FFF2-40B4-BE49-F238E27FC236}">
                <a16:creationId xmlns:a16="http://schemas.microsoft.com/office/drawing/2014/main" id="{F33D87FA-D56F-4526-862C-BAF57C4479F6}"/>
              </a:ext>
            </a:extLst>
          </p:cNvPr>
          <p:cNvCxnSpPr>
            <a:cxnSpLocks/>
          </p:cNvCxnSpPr>
          <p:nvPr/>
        </p:nvCxnSpPr>
        <p:spPr>
          <a:xfrm>
            <a:off x="8077200" y="619125"/>
            <a:ext cx="788897" cy="1"/>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B3E9FB0-9488-40B9-8494-1D018AD8BC2D}"/>
              </a:ext>
            </a:extLst>
          </p:cNvPr>
          <p:cNvCxnSpPr>
            <a:cxnSpLocks/>
          </p:cNvCxnSpPr>
          <p:nvPr/>
        </p:nvCxnSpPr>
        <p:spPr>
          <a:xfrm>
            <a:off x="8077199" y="742950"/>
            <a:ext cx="788897" cy="1"/>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541EE08-36A5-4946-9A97-18311DA65349}"/>
              </a:ext>
            </a:extLst>
          </p:cNvPr>
          <p:cNvCxnSpPr>
            <a:cxnSpLocks/>
          </p:cNvCxnSpPr>
          <p:nvPr/>
        </p:nvCxnSpPr>
        <p:spPr>
          <a:xfrm>
            <a:off x="8077198" y="885825"/>
            <a:ext cx="788897" cy="1"/>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96BB059-0740-4DD1-8363-97E005F5F491}"/>
              </a:ext>
            </a:extLst>
          </p:cNvPr>
          <p:cNvCxnSpPr>
            <a:cxnSpLocks/>
          </p:cNvCxnSpPr>
          <p:nvPr/>
        </p:nvCxnSpPr>
        <p:spPr>
          <a:xfrm>
            <a:off x="8077198" y="1009650"/>
            <a:ext cx="788897" cy="1"/>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4FF874B-8A83-41C3-AA70-273143F00D0F}"/>
              </a:ext>
            </a:extLst>
          </p:cNvPr>
          <p:cNvCxnSpPr>
            <a:cxnSpLocks/>
          </p:cNvCxnSpPr>
          <p:nvPr/>
        </p:nvCxnSpPr>
        <p:spPr>
          <a:xfrm>
            <a:off x="8077198" y="1133475"/>
            <a:ext cx="788897" cy="1"/>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94B9EA1-8891-4310-892B-88FFECAEC124}"/>
              </a:ext>
            </a:extLst>
          </p:cNvPr>
          <p:cNvCxnSpPr>
            <a:cxnSpLocks/>
          </p:cNvCxnSpPr>
          <p:nvPr/>
        </p:nvCxnSpPr>
        <p:spPr>
          <a:xfrm>
            <a:off x="8077197" y="1257300"/>
            <a:ext cx="788897" cy="1"/>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84E10F1-5279-4302-8E7E-B7FF06AC60F0}"/>
              </a:ext>
            </a:extLst>
          </p:cNvPr>
          <p:cNvCxnSpPr>
            <a:cxnSpLocks/>
          </p:cNvCxnSpPr>
          <p:nvPr/>
        </p:nvCxnSpPr>
        <p:spPr>
          <a:xfrm>
            <a:off x="8077199" y="1381125"/>
            <a:ext cx="788897" cy="1"/>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C894AE-776D-40F7-B146-ACFA9AD84F2A}"/>
              </a:ext>
            </a:extLst>
          </p:cNvPr>
          <p:cNvCxnSpPr>
            <a:cxnSpLocks/>
          </p:cNvCxnSpPr>
          <p:nvPr/>
        </p:nvCxnSpPr>
        <p:spPr>
          <a:xfrm>
            <a:off x="8077198" y="1504950"/>
            <a:ext cx="788897" cy="1"/>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7F5189-A09A-40B8-A2E6-5F7F158EBB1D}"/>
              </a:ext>
            </a:extLst>
          </p:cNvPr>
          <p:cNvCxnSpPr>
            <a:cxnSpLocks/>
          </p:cNvCxnSpPr>
          <p:nvPr/>
        </p:nvCxnSpPr>
        <p:spPr>
          <a:xfrm>
            <a:off x="8077197" y="1647825"/>
            <a:ext cx="788897" cy="1"/>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ACED062-DDC9-426D-85D5-AB68401C5A81}"/>
              </a:ext>
            </a:extLst>
          </p:cNvPr>
          <p:cNvCxnSpPr>
            <a:cxnSpLocks/>
          </p:cNvCxnSpPr>
          <p:nvPr/>
        </p:nvCxnSpPr>
        <p:spPr>
          <a:xfrm>
            <a:off x="8077197" y="1771650"/>
            <a:ext cx="788897" cy="1"/>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8F193A3-1351-43D3-8F55-52235CBFA48D}"/>
              </a:ext>
            </a:extLst>
          </p:cNvPr>
          <p:cNvCxnSpPr>
            <a:cxnSpLocks/>
          </p:cNvCxnSpPr>
          <p:nvPr/>
        </p:nvCxnSpPr>
        <p:spPr>
          <a:xfrm>
            <a:off x="8086726" y="1964351"/>
            <a:ext cx="788897"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1" name="Straight Arrow Connector 20">
            <a:extLst>
              <a:ext uri="{FF2B5EF4-FFF2-40B4-BE49-F238E27FC236}">
                <a16:creationId xmlns:a16="http://schemas.microsoft.com/office/drawing/2014/main" id="{EDBE97BB-FEF7-4E49-8F68-53049E20A27B}"/>
              </a:ext>
            </a:extLst>
          </p:cNvPr>
          <p:cNvCxnSpPr>
            <a:cxnSpLocks/>
          </p:cNvCxnSpPr>
          <p:nvPr/>
        </p:nvCxnSpPr>
        <p:spPr>
          <a:xfrm>
            <a:off x="8086726" y="2088176"/>
            <a:ext cx="788897"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a:extLst>
              <a:ext uri="{FF2B5EF4-FFF2-40B4-BE49-F238E27FC236}">
                <a16:creationId xmlns:a16="http://schemas.microsoft.com/office/drawing/2014/main" id="{C1BB89B4-0A57-4388-9AB3-C11D0254FF9C}"/>
              </a:ext>
            </a:extLst>
          </p:cNvPr>
          <p:cNvCxnSpPr>
            <a:cxnSpLocks/>
          </p:cNvCxnSpPr>
          <p:nvPr/>
        </p:nvCxnSpPr>
        <p:spPr>
          <a:xfrm>
            <a:off x="8086726" y="2212001"/>
            <a:ext cx="788897"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a:extLst>
              <a:ext uri="{FF2B5EF4-FFF2-40B4-BE49-F238E27FC236}">
                <a16:creationId xmlns:a16="http://schemas.microsoft.com/office/drawing/2014/main" id="{571A4A95-856C-4046-987C-3E8EC3E04255}"/>
              </a:ext>
            </a:extLst>
          </p:cNvPr>
          <p:cNvCxnSpPr>
            <a:cxnSpLocks/>
          </p:cNvCxnSpPr>
          <p:nvPr/>
        </p:nvCxnSpPr>
        <p:spPr>
          <a:xfrm>
            <a:off x="8086725" y="2335826"/>
            <a:ext cx="788897"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4" name="TextBox 23">
            <a:extLst>
              <a:ext uri="{FF2B5EF4-FFF2-40B4-BE49-F238E27FC236}">
                <a16:creationId xmlns:a16="http://schemas.microsoft.com/office/drawing/2014/main" id="{77541DCA-03EA-4A92-B0DC-F14E6A3BE044}"/>
              </a:ext>
            </a:extLst>
          </p:cNvPr>
          <p:cNvSpPr txBox="1"/>
          <p:nvPr/>
        </p:nvSpPr>
        <p:spPr>
          <a:xfrm>
            <a:off x="7210425" y="755988"/>
            <a:ext cx="764583" cy="954107"/>
          </a:xfrm>
          <a:prstGeom prst="rect">
            <a:avLst/>
          </a:prstGeom>
          <a:noFill/>
        </p:spPr>
        <p:txBody>
          <a:bodyPr wrap="square" rtlCol="0">
            <a:spAutoFit/>
          </a:bodyPr>
          <a:lstStyle/>
          <a:p>
            <a:r>
              <a:rPr lang="en-US" sz="1400" dirty="0"/>
              <a:t>Regular</a:t>
            </a:r>
          </a:p>
          <a:p>
            <a:r>
              <a:rPr lang="en-US" sz="1400" dirty="0"/>
              <a:t>Fabric</a:t>
            </a:r>
          </a:p>
          <a:p>
            <a:r>
              <a:rPr lang="en-US" sz="1400" dirty="0"/>
              <a:t>Routing</a:t>
            </a:r>
          </a:p>
          <a:p>
            <a:r>
              <a:rPr lang="en-US" sz="1400" dirty="0"/>
              <a:t>Wires</a:t>
            </a:r>
          </a:p>
        </p:txBody>
      </p:sp>
      <p:sp>
        <p:nvSpPr>
          <p:cNvPr id="25" name="TextBox 24">
            <a:extLst>
              <a:ext uri="{FF2B5EF4-FFF2-40B4-BE49-F238E27FC236}">
                <a16:creationId xmlns:a16="http://schemas.microsoft.com/office/drawing/2014/main" id="{086489BE-7C03-4452-9F95-AD733E601D1D}"/>
              </a:ext>
            </a:extLst>
          </p:cNvPr>
          <p:cNvSpPr txBox="1"/>
          <p:nvPr/>
        </p:nvSpPr>
        <p:spPr>
          <a:xfrm>
            <a:off x="7219947" y="1959202"/>
            <a:ext cx="664785" cy="492443"/>
          </a:xfrm>
          <a:prstGeom prst="rect">
            <a:avLst/>
          </a:prstGeom>
          <a:noFill/>
        </p:spPr>
        <p:txBody>
          <a:bodyPr wrap="square" rtlCol="0">
            <a:spAutoFit/>
          </a:bodyPr>
          <a:lstStyle/>
          <a:p>
            <a:r>
              <a:rPr lang="en-US" sz="1400" dirty="0"/>
              <a:t>Global</a:t>
            </a:r>
            <a:endParaRPr lang="en-US" sz="1200" dirty="0"/>
          </a:p>
          <a:p>
            <a:r>
              <a:rPr lang="en-US" sz="1200" dirty="0"/>
              <a:t>Wires</a:t>
            </a:r>
          </a:p>
        </p:txBody>
      </p:sp>
      <p:sp>
        <p:nvSpPr>
          <p:cNvPr id="26" name="TextBox 25">
            <a:extLst>
              <a:ext uri="{FF2B5EF4-FFF2-40B4-BE49-F238E27FC236}">
                <a16:creationId xmlns:a16="http://schemas.microsoft.com/office/drawing/2014/main" id="{F2DDFFF3-8D71-462B-9C00-A9D30A2ABE52}"/>
              </a:ext>
            </a:extLst>
          </p:cNvPr>
          <p:cNvSpPr txBox="1"/>
          <p:nvPr/>
        </p:nvSpPr>
        <p:spPr>
          <a:xfrm>
            <a:off x="7560775" y="2553028"/>
            <a:ext cx="3185487" cy="430887"/>
          </a:xfrm>
          <a:prstGeom prst="rect">
            <a:avLst/>
          </a:prstGeom>
          <a:noFill/>
        </p:spPr>
        <p:txBody>
          <a:bodyPr wrap="none" rtlCol="0">
            <a:spAutoFit/>
          </a:bodyPr>
          <a:lstStyle/>
          <a:p>
            <a:pPr algn="ctr"/>
            <a:r>
              <a:rPr lang="en-US" sz="1100" dirty="0">
                <a:latin typeface="Consolas" panose="020B0609020204030204" pitchFamily="49" charset="0"/>
              </a:rPr>
              <a:t>Global wires can be used as data inputs</a:t>
            </a:r>
          </a:p>
          <a:p>
            <a:pPr algn="ctr"/>
            <a:r>
              <a:rPr lang="en-US" sz="1100" dirty="0">
                <a:latin typeface="Consolas" panose="020B0609020204030204" pitchFamily="49" charset="0"/>
              </a:rPr>
              <a:t>as they are connected to ALU’s CBs</a:t>
            </a:r>
          </a:p>
        </p:txBody>
      </p:sp>
      <p:cxnSp>
        <p:nvCxnSpPr>
          <p:cNvPr id="48" name="Straight Arrow Connector 47">
            <a:extLst>
              <a:ext uri="{FF2B5EF4-FFF2-40B4-BE49-F238E27FC236}">
                <a16:creationId xmlns:a16="http://schemas.microsoft.com/office/drawing/2014/main" id="{8253AF5F-6354-43D6-A798-C7DEF4273B21}"/>
              </a:ext>
            </a:extLst>
          </p:cNvPr>
          <p:cNvCxnSpPr>
            <a:cxnSpLocks/>
          </p:cNvCxnSpPr>
          <p:nvPr/>
        </p:nvCxnSpPr>
        <p:spPr>
          <a:xfrm>
            <a:off x="9802108" y="4581268"/>
            <a:ext cx="485770"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Delay 50">
            <a:extLst>
              <a:ext uri="{FF2B5EF4-FFF2-40B4-BE49-F238E27FC236}">
                <a16:creationId xmlns:a16="http://schemas.microsoft.com/office/drawing/2014/main" id="{BEEBAB2B-18B7-486C-98B5-9D5B27E17F24}"/>
              </a:ext>
            </a:extLst>
          </p:cNvPr>
          <p:cNvSpPr/>
          <p:nvPr/>
        </p:nvSpPr>
        <p:spPr>
          <a:xfrm>
            <a:off x="10285237" y="4420704"/>
            <a:ext cx="514344" cy="514344"/>
          </a:xfrm>
          <a:prstGeom prst="flowChartDela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9F3D7AAE-CF69-4FDC-BBD6-A223258C4130}"/>
              </a:ext>
            </a:extLst>
          </p:cNvPr>
          <p:cNvSpPr txBox="1"/>
          <p:nvPr/>
        </p:nvSpPr>
        <p:spPr>
          <a:xfrm>
            <a:off x="6389198" y="5772552"/>
            <a:ext cx="1697525" cy="276999"/>
          </a:xfrm>
          <a:prstGeom prst="rect">
            <a:avLst/>
          </a:prstGeom>
          <a:noFill/>
        </p:spPr>
        <p:txBody>
          <a:bodyPr wrap="square" rtlCol="0">
            <a:spAutoFit/>
          </a:bodyPr>
          <a:lstStyle/>
          <a:p>
            <a:pPr algn="ctr"/>
            <a:r>
              <a:rPr lang="en-US" sz="1200" dirty="0">
                <a:latin typeface="Consolas" panose="020B0609020204030204" pitchFamily="49" charset="0"/>
              </a:rPr>
              <a:t>Ungated Clock</a:t>
            </a:r>
          </a:p>
        </p:txBody>
      </p:sp>
      <p:sp>
        <p:nvSpPr>
          <p:cNvPr id="76" name="Rectangle 75">
            <a:extLst>
              <a:ext uri="{FF2B5EF4-FFF2-40B4-BE49-F238E27FC236}">
                <a16:creationId xmlns:a16="http://schemas.microsoft.com/office/drawing/2014/main" id="{6879A00D-BD55-4A5B-8B87-F2DA24D751B5}"/>
              </a:ext>
            </a:extLst>
          </p:cNvPr>
          <p:cNvSpPr/>
          <p:nvPr/>
        </p:nvSpPr>
        <p:spPr>
          <a:xfrm>
            <a:off x="8392491" y="3493837"/>
            <a:ext cx="1409617" cy="19942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 Bit Connection Box</a:t>
            </a:r>
          </a:p>
        </p:txBody>
      </p:sp>
      <p:cxnSp>
        <p:nvCxnSpPr>
          <p:cNvPr id="77" name="Straight Arrow Connector 76">
            <a:extLst>
              <a:ext uri="{FF2B5EF4-FFF2-40B4-BE49-F238E27FC236}">
                <a16:creationId xmlns:a16="http://schemas.microsoft.com/office/drawing/2014/main" id="{27364406-AFBF-40F5-AC83-C8D3E9BD0B10}"/>
              </a:ext>
            </a:extLst>
          </p:cNvPr>
          <p:cNvCxnSpPr>
            <a:cxnSpLocks/>
          </p:cNvCxnSpPr>
          <p:nvPr/>
        </p:nvCxnSpPr>
        <p:spPr>
          <a:xfrm>
            <a:off x="7594069" y="3641136"/>
            <a:ext cx="788897" cy="1"/>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360B2E8-D1FB-4014-BFE6-DA6D99751DE6}"/>
              </a:ext>
            </a:extLst>
          </p:cNvPr>
          <p:cNvCxnSpPr>
            <a:cxnSpLocks/>
          </p:cNvCxnSpPr>
          <p:nvPr/>
        </p:nvCxnSpPr>
        <p:spPr>
          <a:xfrm>
            <a:off x="7594068" y="3764961"/>
            <a:ext cx="788897" cy="1"/>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613553D-E7B8-425A-844A-AE45919AD71C}"/>
              </a:ext>
            </a:extLst>
          </p:cNvPr>
          <p:cNvCxnSpPr>
            <a:cxnSpLocks/>
          </p:cNvCxnSpPr>
          <p:nvPr/>
        </p:nvCxnSpPr>
        <p:spPr>
          <a:xfrm>
            <a:off x="7594067" y="3907836"/>
            <a:ext cx="788897" cy="1"/>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46F85F6-BF46-443E-A70D-665368A26573}"/>
              </a:ext>
            </a:extLst>
          </p:cNvPr>
          <p:cNvCxnSpPr>
            <a:cxnSpLocks/>
          </p:cNvCxnSpPr>
          <p:nvPr/>
        </p:nvCxnSpPr>
        <p:spPr>
          <a:xfrm>
            <a:off x="7594067" y="4031661"/>
            <a:ext cx="788897" cy="1"/>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E567796-5FBF-4BF8-9871-867D32624DF8}"/>
              </a:ext>
            </a:extLst>
          </p:cNvPr>
          <p:cNvCxnSpPr>
            <a:cxnSpLocks/>
          </p:cNvCxnSpPr>
          <p:nvPr/>
        </p:nvCxnSpPr>
        <p:spPr>
          <a:xfrm>
            <a:off x="7594067" y="4155486"/>
            <a:ext cx="788897" cy="1"/>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4ED9C3EE-2B38-4077-90DD-44A1BCB15FD1}"/>
              </a:ext>
            </a:extLst>
          </p:cNvPr>
          <p:cNvCxnSpPr>
            <a:cxnSpLocks/>
          </p:cNvCxnSpPr>
          <p:nvPr/>
        </p:nvCxnSpPr>
        <p:spPr>
          <a:xfrm>
            <a:off x="7594066" y="4279311"/>
            <a:ext cx="788897" cy="1"/>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835996B9-286B-4F8A-AF77-E91B68990396}"/>
              </a:ext>
            </a:extLst>
          </p:cNvPr>
          <p:cNvCxnSpPr>
            <a:cxnSpLocks/>
          </p:cNvCxnSpPr>
          <p:nvPr/>
        </p:nvCxnSpPr>
        <p:spPr>
          <a:xfrm>
            <a:off x="7594068" y="4403136"/>
            <a:ext cx="788897" cy="1"/>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6C12E2E-FA44-4DD1-8CF3-0DB64B851030}"/>
              </a:ext>
            </a:extLst>
          </p:cNvPr>
          <p:cNvCxnSpPr>
            <a:cxnSpLocks/>
          </p:cNvCxnSpPr>
          <p:nvPr/>
        </p:nvCxnSpPr>
        <p:spPr>
          <a:xfrm>
            <a:off x="7594067" y="4526961"/>
            <a:ext cx="788897" cy="1"/>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140F883-70B8-4EFF-9994-370F41A9396C}"/>
              </a:ext>
            </a:extLst>
          </p:cNvPr>
          <p:cNvCxnSpPr>
            <a:cxnSpLocks/>
          </p:cNvCxnSpPr>
          <p:nvPr/>
        </p:nvCxnSpPr>
        <p:spPr>
          <a:xfrm>
            <a:off x="7594066" y="4669836"/>
            <a:ext cx="788897" cy="1"/>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7472F4C-51EC-43DA-9958-7013D99493DF}"/>
              </a:ext>
            </a:extLst>
          </p:cNvPr>
          <p:cNvCxnSpPr>
            <a:cxnSpLocks/>
          </p:cNvCxnSpPr>
          <p:nvPr/>
        </p:nvCxnSpPr>
        <p:spPr>
          <a:xfrm>
            <a:off x="7594066" y="4793661"/>
            <a:ext cx="788897" cy="1"/>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97F606B-4CF0-4F13-AC5A-CD97F70E88A0}"/>
              </a:ext>
            </a:extLst>
          </p:cNvPr>
          <p:cNvCxnSpPr>
            <a:cxnSpLocks/>
          </p:cNvCxnSpPr>
          <p:nvPr/>
        </p:nvCxnSpPr>
        <p:spPr>
          <a:xfrm>
            <a:off x="7603595" y="4986362"/>
            <a:ext cx="788897"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8" name="Straight Arrow Connector 87">
            <a:extLst>
              <a:ext uri="{FF2B5EF4-FFF2-40B4-BE49-F238E27FC236}">
                <a16:creationId xmlns:a16="http://schemas.microsoft.com/office/drawing/2014/main" id="{912135AE-D1BC-4330-AE27-26B6326473F0}"/>
              </a:ext>
            </a:extLst>
          </p:cNvPr>
          <p:cNvCxnSpPr>
            <a:cxnSpLocks/>
          </p:cNvCxnSpPr>
          <p:nvPr/>
        </p:nvCxnSpPr>
        <p:spPr>
          <a:xfrm>
            <a:off x="7603595" y="5110187"/>
            <a:ext cx="788897"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9" name="Straight Arrow Connector 88">
            <a:extLst>
              <a:ext uri="{FF2B5EF4-FFF2-40B4-BE49-F238E27FC236}">
                <a16:creationId xmlns:a16="http://schemas.microsoft.com/office/drawing/2014/main" id="{B37C11CD-9288-4B79-A975-748733CF0207}"/>
              </a:ext>
            </a:extLst>
          </p:cNvPr>
          <p:cNvCxnSpPr>
            <a:cxnSpLocks/>
          </p:cNvCxnSpPr>
          <p:nvPr/>
        </p:nvCxnSpPr>
        <p:spPr>
          <a:xfrm>
            <a:off x="7603595" y="5234012"/>
            <a:ext cx="788897"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0" name="Straight Arrow Connector 89">
            <a:extLst>
              <a:ext uri="{FF2B5EF4-FFF2-40B4-BE49-F238E27FC236}">
                <a16:creationId xmlns:a16="http://schemas.microsoft.com/office/drawing/2014/main" id="{269269DE-0557-430E-ACA3-492D3CA19E3A}"/>
              </a:ext>
            </a:extLst>
          </p:cNvPr>
          <p:cNvCxnSpPr>
            <a:cxnSpLocks/>
          </p:cNvCxnSpPr>
          <p:nvPr/>
        </p:nvCxnSpPr>
        <p:spPr>
          <a:xfrm>
            <a:off x="7603594" y="5357837"/>
            <a:ext cx="788897"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1" name="TextBox 90">
            <a:extLst>
              <a:ext uri="{FF2B5EF4-FFF2-40B4-BE49-F238E27FC236}">
                <a16:creationId xmlns:a16="http://schemas.microsoft.com/office/drawing/2014/main" id="{98A94EAA-0F84-4526-B3B0-52381B3C7302}"/>
              </a:ext>
            </a:extLst>
          </p:cNvPr>
          <p:cNvSpPr txBox="1"/>
          <p:nvPr/>
        </p:nvSpPr>
        <p:spPr>
          <a:xfrm>
            <a:off x="6727294" y="3777999"/>
            <a:ext cx="764583" cy="954107"/>
          </a:xfrm>
          <a:prstGeom prst="rect">
            <a:avLst/>
          </a:prstGeom>
          <a:noFill/>
        </p:spPr>
        <p:txBody>
          <a:bodyPr wrap="square" rtlCol="0">
            <a:spAutoFit/>
          </a:bodyPr>
          <a:lstStyle/>
          <a:p>
            <a:r>
              <a:rPr lang="en-US" sz="1400" dirty="0"/>
              <a:t>Regular</a:t>
            </a:r>
          </a:p>
          <a:p>
            <a:r>
              <a:rPr lang="en-US" sz="1400" dirty="0"/>
              <a:t>Fabric</a:t>
            </a:r>
          </a:p>
          <a:p>
            <a:r>
              <a:rPr lang="en-US" sz="1400" dirty="0"/>
              <a:t>Routing</a:t>
            </a:r>
          </a:p>
          <a:p>
            <a:r>
              <a:rPr lang="en-US" sz="1400" dirty="0"/>
              <a:t>Wires</a:t>
            </a:r>
          </a:p>
        </p:txBody>
      </p:sp>
      <p:sp>
        <p:nvSpPr>
          <p:cNvPr id="92" name="TextBox 91">
            <a:extLst>
              <a:ext uri="{FF2B5EF4-FFF2-40B4-BE49-F238E27FC236}">
                <a16:creationId xmlns:a16="http://schemas.microsoft.com/office/drawing/2014/main" id="{E4565770-648B-4CA9-861A-65EB508FF0E1}"/>
              </a:ext>
            </a:extLst>
          </p:cNvPr>
          <p:cNvSpPr txBox="1"/>
          <p:nvPr/>
        </p:nvSpPr>
        <p:spPr>
          <a:xfrm>
            <a:off x="6736816" y="4981213"/>
            <a:ext cx="664785" cy="492443"/>
          </a:xfrm>
          <a:prstGeom prst="rect">
            <a:avLst/>
          </a:prstGeom>
          <a:noFill/>
        </p:spPr>
        <p:txBody>
          <a:bodyPr wrap="square" rtlCol="0">
            <a:spAutoFit/>
          </a:bodyPr>
          <a:lstStyle/>
          <a:p>
            <a:r>
              <a:rPr lang="en-US" sz="1400" dirty="0"/>
              <a:t>Global</a:t>
            </a:r>
            <a:endParaRPr lang="en-US" sz="1200" dirty="0"/>
          </a:p>
          <a:p>
            <a:r>
              <a:rPr lang="en-US" sz="1200" dirty="0"/>
              <a:t>Wires</a:t>
            </a:r>
          </a:p>
        </p:txBody>
      </p:sp>
      <p:cxnSp>
        <p:nvCxnSpPr>
          <p:cNvPr id="96" name="Straight Arrow Connector 95">
            <a:extLst>
              <a:ext uri="{FF2B5EF4-FFF2-40B4-BE49-F238E27FC236}">
                <a16:creationId xmlns:a16="http://schemas.microsoft.com/office/drawing/2014/main" id="{77AB04E1-9B12-481E-B2CD-6606F802A40C}"/>
              </a:ext>
            </a:extLst>
          </p:cNvPr>
          <p:cNvCxnSpPr>
            <a:cxnSpLocks/>
          </p:cNvCxnSpPr>
          <p:nvPr/>
        </p:nvCxnSpPr>
        <p:spPr>
          <a:xfrm>
            <a:off x="7791289" y="5911052"/>
            <a:ext cx="29543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TextBox 99">
            <a:extLst>
              <a:ext uri="{FF2B5EF4-FFF2-40B4-BE49-F238E27FC236}">
                <a16:creationId xmlns:a16="http://schemas.microsoft.com/office/drawing/2014/main" id="{2F1C6B4F-ADDE-419C-A4C1-E47D4F9E3F95}"/>
              </a:ext>
            </a:extLst>
          </p:cNvPr>
          <p:cNvSpPr txBox="1"/>
          <p:nvPr/>
        </p:nvSpPr>
        <p:spPr>
          <a:xfrm>
            <a:off x="7592716" y="6207999"/>
            <a:ext cx="3416320" cy="430887"/>
          </a:xfrm>
          <a:prstGeom prst="rect">
            <a:avLst/>
          </a:prstGeom>
          <a:noFill/>
        </p:spPr>
        <p:txBody>
          <a:bodyPr wrap="none" rtlCol="0">
            <a:spAutoFit/>
          </a:bodyPr>
          <a:lstStyle/>
          <a:p>
            <a:pPr algn="ctr"/>
            <a:r>
              <a:rPr lang="en-US" sz="1100" dirty="0">
                <a:latin typeface="Consolas" panose="020B0609020204030204" pitchFamily="49" charset="0"/>
              </a:rPr>
              <a:t>Global wires can be used for clock gating </a:t>
            </a:r>
          </a:p>
          <a:p>
            <a:pPr algn="ctr"/>
            <a:r>
              <a:rPr lang="en-US" sz="1100" dirty="0">
                <a:latin typeface="Consolas" panose="020B0609020204030204" pitchFamily="49" charset="0"/>
              </a:rPr>
              <a:t>enable</a:t>
            </a:r>
          </a:p>
        </p:txBody>
      </p:sp>
      <p:cxnSp>
        <p:nvCxnSpPr>
          <p:cNvPr id="101" name="Straight Arrow Connector 100">
            <a:extLst>
              <a:ext uri="{FF2B5EF4-FFF2-40B4-BE49-F238E27FC236}">
                <a16:creationId xmlns:a16="http://schemas.microsoft.com/office/drawing/2014/main" id="{1BD8707E-034B-4418-B6A7-0A0BCA1B95F5}"/>
              </a:ext>
            </a:extLst>
          </p:cNvPr>
          <p:cNvCxnSpPr>
            <a:cxnSpLocks/>
          </p:cNvCxnSpPr>
          <p:nvPr/>
        </p:nvCxnSpPr>
        <p:spPr>
          <a:xfrm>
            <a:off x="9936695" y="4805772"/>
            <a:ext cx="3580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7AC989A0-791F-45B2-99E5-C4B92F56851D}"/>
              </a:ext>
            </a:extLst>
          </p:cNvPr>
          <p:cNvCxnSpPr/>
          <p:nvPr/>
        </p:nvCxnSpPr>
        <p:spPr>
          <a:xfrm>
            <a:off x="8077198" y="5911051"/>
            <a:ext cx="1857377" cy="0"/>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112669A9-7926-453B-A964-74CD9FE64712}"/>
              </a:ext>
            </a:extLst>
          </p:cNvPr>
          <p:cNvCxnSpPr/>
          <p:nvPr/>
        </p:nvCxnSpPr>
        <p:spPr>
          <a:xfrm>
            <a:off x="9936695" y="4805772"/>
            <a:ext cx="0" cy="1105279"/>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93EA68E7-C30C-4E04-8EE5-8D76AB39E994}"/>
              </a:ext>
            </a:extLst>
          </p:cNvPr>
          <p:cNvCxnSpPr>
            <a:cxnSpLocks/>
          </p:cNvCxnSpPr>
          <p:nvPr/>
        </p:nvCxnSpPr>
        <p:spPr>
          <a:xfrm>
            <a:off x="10799581" y="4669836"/>
            <a:ext cx="3580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TextBox 107">
            <a:extLst>
              <a:ext uri="{FF2B5EF4-FFF2-40B4-BE49-F238E27FC236}">
                <a16:creationId xmlns:a16="http://schemas.microsoft.com/office/drawing/2014/main" id="{CF208436-1F38-413B-AE53-BB0BE8D9C676}"/>
              </a:ext>
            </a:extLst>
          </p:cNvPr>
          <p:cNvSpPr txBox="1"/>
          <p:nvPr/>
        </p:nvSpPr>
        <p:spPr>
          <a:xfrm>
            <a:off x="10889609" y="4696654"/>
            <a:ext cx="1141242" cy="830997"/>
          </a:xfrm>
          <a:prstGeom prst="rect">
            <a:avLst/>
          </a:prstGeom>
          <a:noFill/>
        </p:spPr>
        <p:txBody>
          <a:bodyPr wrap="square" rtlCol="0">
            <a:spAutoFit/>
          </a:bodyPr>
          <a:lstStyle/>
          <a:p>
            <a:pPr algn="ctr"/>
            <a:r>
              <a:rPr lang="en-US" sz="1200" dirty="0">
                <a:latin typeface="Consolas" panose="020B0609020204030204" pitchFamily="49" charset="0"/>
              </a:rPr>
              <a:t>Gated clock</a:t>
            </a:r>
          </a:p>
          <a:p>
            <a:pPr algn="ctr"/>
            <a:r>
              <a:rPr lang="en-US" sz="1200" dirty="0">
                <a:latin typeface="Consolas" panose="020B0609020204030204" pitchFamily="49" charset="0"/>
              </a:rPr>
              <a:t>used by  rest of the PE/Mem Tile</a:t>
            </a:r>
          </a:p>
        </p:txBody>
      </p:sp>
    </p:spTree>
    <p:extLst>
      <p:ext uri="{BB962C8B-B14F-4D97-AF65-F5344CB8AC3E}">
        <p14:creationId xmlns:p14="http://schemas.microsoft.com/office/powerpoint/2010/main" val="1789886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1911CF-CBCA-4773-8FEC-BEA84C649988}"/>
              </a:ext>
            </a:extLst>
          </p:cNvPr>
          <p:cNvSpPr txBox="1"/>
          <p:nvPr/>
        </p:nvSpPr>
        <p:spPr>
          <a:xfrm>
            <a:off x="115975" y="99726"/>
            <a:ext cx="5980025" cy="584775"/>
          </a:xfrm>
          <a:prstGeom prst="rect">
            <a:avLst/>
          </a:prstGeom>
          <a:noFill/>
        </p:spPr>
        <p:txBody>
          <a:bodyPr wrap="square" rtlCol="0">
            <a:spAutoFit/>
          </a:bodyPr>
          <a:lstStyle/>
          <a:p>
            <a:r>
              <a:rPr lang="en-US" sz="3200" dirty="0"/>
              <a:t>GST Architecture</a:t>
            </a:r>
          </a:p>
        </p:txBody>
      </p:sp>
      <p:sp>
        <p:nvSpPr>
          <p:cNvPr id="5" name="Rectangle 4">
            <a:extLst>
              <a:ext uri="{FF2B5EF4-FFF2-40B4-BE49-F238E27FC236}">
                <a16:creationId xmlns:a16="http://schemas.microsoft.com/office/drawing/2014/main" id="{9E34790F-A686-4C02-A33F-811B9EF72DF9}"/>
              </a:ext>
            </a:extLst>
          </p:cNvPr>
          <p:cNvSpPr/>
          <p:nvPr/>
        </p:nvSpPr>
        <p:spPr>
          <a:xfrm>
            <a:off x="247650" y="834637"/>
            <a:ext cx="7544994" cy="5371279"/>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GST tile </a:t>
            </a:r>
            <a:r>
              <a:rPr lang="en-US" dirty="0" err="1">
                <a:latin typeface="Calibri" panose="020F0502020204030204" pitchFamily="34" charset="0"/>
                <a:ea typeface="Calibri" panose="020F0502020204030204" pitchFamily="34" charset="0"/>
                <a:cs typeface="Times New Roman" panose="02020603050405020304" pitchFamily="18" charset="0"/>
              </a:rPr>
              <a:t>muxes</a:t>
            </a:r>
            <a:r>
              <a:rPr lang="en-US" dirty="0">
                <a:latin typeface="Calibri" panose="020F0502020204030204" pitchFamily="34" charset="0"/>
                <a:ea typeface="Calibri" panose="020F0502020204030204" pitchFamily="34" charset="0"/>
                <a:cs typeface="Times New Roman" panose="02020603050405020304" pitchFamily="18" charset="0"/>
              </a:rPr>
              <a:t> signals from lower level tiles (lower level = closer to the PE/Mem tiles), and buffers global signals from higher level GST tiles and passes them to the lower level tiles.</a:t>
            </a:r>
          </a:p>
          <a:p>
            <a:pPr marL="285750" indent="-285750" algn="just">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It creates a hierarchical global signal network by </a:t>
            </a:r>
            <a:r>
              <a:rPr lang="en-US" dirty="0" err="1">
                <a:latin typeface="Calibri" panose="020F0502020204030204" pitchFamily="34" charset="0"/>
                <a:ea typeface="Calibri" panose="020F0502020204030204" pitchFamily="34" charset="0"/>
                <a:cs typeface="Times New Roman" panose="02020603050405020304" pitchFamily="18" charset="0"/>
              </a:rPr>
              <a:t>muxing</a:t>
            </a:r>
            <a:r>
              <a:rPr lang="en-US" dirty="0">
                <a:latin typeface="Calibri" panose="020F0502020204030204" pitchFamily="34" charset="0"/>
                <a:ea typeface="Calibri" panose="020F0502020204030204" pitchFamily="34" charset="0"/>
                <a:cs typeface="Times New Roman" panose="02020603050405020304" pitchFamily="18" charset="0"/>
              </a:rPr>
              <a:t> the outputs to the lower level. Any of the GST outputs can be used to distribute either the higher level signal or one of the GST inputs from the lower level. A GST tile effectively “controls” the global signals for lower level tiles. This relation is reflected in the cgra_info.txt as follows - </a:t>
            </a:r>
          </a:p>
          <a:p>
            <a:pPr marL="285750" indent="-285750" algn="just">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100" dirty="0">
                <a:latin typeface="Consolas" panose="020B0609020204030204" pitchFamily="49" charset="0"/>
                <a:ea typeface="Calibri" panose="020F0502020204030204" pitchFamily="34" charset="0"/>
                <a:cs typeface="Times New Roman" panose="02020603050405020304" pitchFamily="18" charset="0"/>
              </a:rPr>
              <a:t>0x559 is the tile address of the parent tile, while 0x540, 0x541, 0x549, and 0x548 are the tile address of the child (or controlled) tiles. This information is useful, for example, for gating only a part of the CGRA fabric.</a:t>
            </a:r>
          </a:p>
          <a:p>
            <a:pPr marL="171450" indent="-171450" algn="just">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GST tiles can be configured like any PE/Mem tile using the tile/feature addresses specified in the cgra_info.txt.</a:t>
            </a:r>
            <a:endParaRPr lang="en-US" dirty="0">
              <a:latin typeface="Consolas" panose="020B0609020204030204" pitchFamily="49"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90531B8E-6BC5-4E61-BD32-C1A0F2965F4F}"/>
              </a:ext>
            </a:extLst>
          </p:cNvPr>
          <p:cNvSpPr/>
          <p:nvPr/>
        </p:nvSpPr>
        <p:spPr>
          <a:xfrm>
            <a:off x="8534400" y="1781175"/>
            <a:ext cx="3143250" cy="3143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dirty="0"/>
              <a:t>GST Tile</a:t>
            </a:r>
          </a:p>
        </p:txBody>
      </p:sp>
      <p:sp>
        <p:nvSpPr>
          <p:cNvPr id="6" name="Flowchart: Manual Operation 5">
            <a:extLst>
              <a:ext uri="{FF2B5EF4-FFF2-40B4-BE49-F238E27FC236}">
                <a16:creationId xmlns:a16="http://schemas.microsoft.com/office/drawing/2014/main" id="{80656A23-1A5B-4692-97A7-876226223B18}"/>
              </a:ext>
            </a:extLst>
          </p:cNvPr>
          <p:cNvSpPr/>
          <p:nvPr/>
        </p:nvSpPr>
        <p:spPr>
          <a:xfrm rot="10800000">
            <a:off x="9944100" y="2100412"/>
            <a:ext cx="1666875" cy="428625"/>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531D2A1B-C084-4B29-B4FC-7C02C14D127A}"/>
              </a:ext>
            </a:extLst>
          </p:cNvPr>
          <p:cNvCxnSpPr/>
          <p:nvPr/>
        </p:nvCxnSpPr>
        <p:spPr>
          <a:xfrm flipV="1">
            <a:off x="10658475" y="2529037"/>
            <a:ext cx="0" cy="3062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68E1BF8-5D21-475F-90BE-2920DC70E675}"/>
              </a:ext>
            </a:extLst>
          </p:cNvPr>
          <p:cNvCxnSpPr/>
          <p:nvPr/>
        </p:nvCxnSpPr>
        <p:spPr>
          <a:xfrm flipV="1">
            <a:off x="10777537" y="2529037"/>
            <a:ext cx="0" cy="3062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89B63949-BA90-4A1D-85B0-D76C5A8ECDA4}"/>
              </a:ext>
            </a:extLst>
          </p:cNvPr>
          <p:cNvCxnSpPr/>
          <p:nvPr/>
        </p:nvCxnSpPr>
        <p:spPr>
          <a:xfrm flipV="1">
            <a:off x="10891837" y="2529037"/>
            <a:ext cx="0" cy="3062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AE6F00BF-A907-495C-9711-CEAE9068A706}"/>
              </a:ext>
            </a:extLst>
          </p:cNvPr>
          <p:cNvCxnSpPr/>
          <p:nvPr/>
        </p:nvCxnSpPr>
        <p:spPr>
          <a:xfrm flipV="1">
            <a:off x="11006137" y="2529037"/>
            <a:ext cx="0" cy="3062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1E57A94-B083-4F33-8D66-9BE161A322B0}"/>
              </a:ext>
            </a:extLst>
          </p:cNvPr>
          <p:cNvCxnSpPr/>
          <p:nvPr/>
        </p:nvCxnSpPr>
        <p:spPr>
          <a:xfrm flipV="1">
            <a:off x="10777537" y="1287463"/>
            <a:ext cx="0" cy="8034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37C501C9-1EFC-42B0-8AC9-DD03A96D70A7}"/>
              </a:ext>
            </a:extLst>
          </p:cNvPr>
          <p:cNvSpPr txBox="1"/>
          <p:nvPr/>
        </p:nvSpPr>
        <p:spPr>
          <a:xfrm>
            <a:off x="9997675" y="5657850"/>
            <a:ext cx="2194321" cy="954107"/>
          </a:xfrm>
          <a:prstGeom prst="rect">
            <a:avLst/>
          </a:prstGeom>
          <a:noFill/>
        </p:spPr>
        <p:txBody>
          <a:bodyPr wrap="square" rtlCol="0">
            <a:spAutoFit/>
          </a:bodyPr>
          <a:lstStyle/>
          <a:p>
            <a:r>
              <a:rPr lang="en-US" sz="1400" dirty="0"/>
              <a:t>Inputs from lower level PE/Mem/GST Tiles. Each lower level tile contributes one input.</a:t>
            </a:r>
          </a:p>
        </p:txBody>
      </p:sp>
      <p:sp>
        <p:nvSpPr>
          <p:cNvPr id="15" name="TextBox 14">
            <a:extLst>
              <a:ext uri="{FF2B5EF4-FFF2-40B4-BE49-F238E27FC236}">
                <a16:creationId xmlns:a16="http://schemas.microsoft.com/office/drawing/2014/main" id="{D62410ED-86C5-46EE-B765-D5F7073AE86B}"/>
              </a:ext>
            </a:extLst>
          </p:cNvPr>
          <p:cNvSpPr txBox="1"/>
          <p:nvPr/>
        </p:nvSpPr>
        <p:spPr>
          <a:xfrm>
            <a:off x="8965404" y="878189"/>
            <a:ext cx="2028821" cy="369332"/>
          </a:xfrm>
          <a:prstGeom prst="rect">
            <a:avLst/>
          </a:prstGeom>
          <a:noFill/>
        </p:spPr>
        <p:txBody>
          <a:bodyPr wrap="square" rtlCol="0">
            <a:spAutoFit/>
          </a:bodyPr>
          <a:lstStyle/>
          <a:p>
            <a:r>
              <a:rPr lang="en-US" dirty="0"/>
              <a:t>Higher level GST</a:t>
            </a:r>
          </a:p>
        </p:txBody>
      </p:sp>
      <p:cxnSp>
        <p:nvCxnSpPr>
          <p:cNvPr id="17" name="Straight Arrow Connector 16">
            <a:extLst>
              <a:ext uri="{FF2B5EF4-FFF2-40B4-BE49-F238E27FC236}">
                <a16:creationId xmlns:a16="http://schemas.microsoft.com/office/drawing/2014/main" id="{CF88E6EE-454D-4A94-817C-81D07D147647}"/>
              </a:ext>
            </a:extLst>
          </p:cNvPr>
          <p:cNvCxnSpPr/>
          <p:nvPr/>
        </p:nvCxnSpPr>
        <p:spPr>
          <a:xfrm>
            <a:off x="8910638" y="4267200"/>
            <a:ext cx="0" cy="139065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8" name="Flowchart: Manual Operation 17">
            <a:extLst>
              <a:ext uri="{FF2B5EF4-FFF2-40B4-BE49-F238E27FC236}">
                <a16:creationId xmlns:a16="http://schemas.microsoft.com/office/drawing/2014/main" id="{D24B0BBD-31B6-4E2A-A956-F346869C0075}"/>
              </a:ext>
            </a:extLst>
          </p:cNvPr>
          <p:cNvSpPr/>
          <p:nvPr/>
        </p:nvSpPr>
        <p:spPr>
          <a:xfrm>
            <a:off x="8610600" y="4114799"/>
            <a:ext cx="552439" cy="205559"/>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E75EB302-16F2-42E4-88A2-9AB796809C5E}"/>
              </a:ext>
            </a:extLst>
          </p:cNvPr>
          <p:cNvCxnSpPr>
            <a:cxnSpLocks/>
          </p:cNvCxnSpPr>
          <p:nvPr/>
        </p:nvCxnSpPr>
        <p:spPr>
          <a:xfrm>
            <a:off x="8724901" y="1268413"/>
            <a:ext cx="0" cy="28463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1" name="Straight Arrow Connector 20">
            <a:extLst>
              <a:ext uri="{FF2B5EF4-FFF2-40B4-BE49-F238E27FC236}">
                <a16:creationId xmlns:a16="http://schemas.microsoft.com/office/drawing/2014/main" id="{CBE164D3-B513-42E7-B003-1DFE288404C8}"/>
              </a:ext>
            </a:extLst>
          </p:cNvPr>
          <p:cNvCxnSpPr>
            <a:cxnSpLocks/>
          </p:cNvCxnSpPr>
          <p:nvPr/>
        </p:nvCxnSpPr>
        <p:spPr>
          <a:xfrm>
            <a:off x="9077326" y="3352800"/>
            <a:ext cx="0" cy="7620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 name="Straight Connector 23">
            <a:extLst>
              <a:ext uri="{FF2B5EF4-FFF2-40B4-BE49-F238E27FC236}">
                <a16:creationId xmlns:a16="http://schemas.microsoft.com/office/drawing/2014/main" id="{EDF99D01-6EDA-4CB1-BCD0-0381ED2A846B}"/>
              </a:ext>
            </a:extLst>
          </p:cNvPr>
          <p:cNvCxnSpPr>
            <a:cxnSpLocks/>
          </p:cNvCxnSpPr>
          <p:nvPr/>
        </p:nvCxnSpPr>
        <p:spPr>
          <a:xfrm>
            <a:off x="9077326" y="3352800"/>
            <a:ext cx="158114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36" name="Straight Arrow Connector 35">
            <a:extLst>
              <a:ext uri="{FF2B5EF4-FFF2-40B4-BE49-F238E27FC236}">
                <a16:creationId xmlns:a16="http://schemas.microsoft.com/office/drawing/2014/main" id="{F63CB43F-ACC6-43CA-A9D5-84495D5AB41C}"/>
              </a:ext>
            </a:extLst>
          </p:cNvPr>
          <p:cNvCxnSpPr>
            <a:cxnSpLocks/>
          </p:cNvCxnSpPr>
          <p:nvPr/>
        </p:nvCxnSpPr>
        <p:spPr>
          <a:xfrm>
            <a:off x="9017788" y="4357540"/>
            <a:ext cx="0" cy="130031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7" name="Flowchart: Manual Operation 36">
            <a:extLst>
              <a:ext uri="{FF2B5EF4-FFF2-40B4-BE49-F238E27FC236}">
                <a16:creationId xmlns:a16="http://schemas.microsoft.com/office/drawing/2014/main" id="{4B4FAD79-3982-426A-B597-1C571256692F}"/>
              </a:ext>
            </a:extLst>
          </p:cNvPr>
          <p:cNvSpPr/>
          <p:nvPr/>
        </p:nvSpPr>
        <p:spPr>
          <a:xfrm>
            <a:off x="8717750" y="4205139"/>
            <a:ext cx="552439" cy="205559"/>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5CF8F124-0BDA-4539-89B0-C353E78DF058}"/>
              </a:ext>
            </a:extLst>
          </p:cNvPr>
          <p:cNvCxnSpPr>
            <a:cxnSpLocks/>
          </p:cNvCxnSpPr>
          <p:nvPr/>
        </p:nvCxnSpPr>
        <p:spPr>
          <a:xfrm>
            <a:off x="8832051" y="1268413"/>
            <a:ext cx="0" cy="29367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9" name="Straight Arrow Connector 38">
            <a:extLst>
              <a:ext uri="{FF2B5EF4-FFF2-40B4-BE49-F238E27FC236}">
                <a16:creationId xmlns:a16="http://schemas.microsoft.com/office/drawing/2014/main" id="{CC76F9D8-CFF0-40CF-80BB-553B952E04E1}"/>
              </a:ext>
            </a:extLst>
          </p:cNvPr>
          <p:cNvCxnSpPr>
            <a:cxnSpLocks/>
          </p:cNvCxnSpPr>
          <p:nvPr/>
        </p:nvCxnSpPr>
        <p:spPr>
          <a:xfrm>
            <a:off x="9165426" y="3443140"/>
            <a:ext cx="0" cy="7620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0" name="Straight Connector 39">
            <a:extLst>
              <a:ext uri="{FF2B5EF4-FFF2-40B4-BE49-F238E27FC236}">
                <a16:creationId xmlns:a16="http://schemas.microsoft.com/office/drawing/2014/main" id="{594B6D27-594C-46E5-836F-A3FFD2282C73}"/>
              </a:ext>
            </a:extLst>
          </p:cNvPr>
          <p:cNvCxnSpPr>
            <a:cxnSpLocks/>
          </p:cNvCxnSpPr>
          <p:nvPr/>
        </p:nvCxnSpPr>
        <p:spPr>
          <a:xfrm>
            <a:off x="9174950" y="3443140"/>
            <a:ext cx="1590675"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41" name="Straight Arrow Connector 40">
            <a:extLst>
              <a:ext uri="{FF2B5EF4-FFF2-40B4-BE49-F238E27FC236}">
                <a16:creationId xmlns:a16="http://schemas.microsoft.com/office/drawing/2014/main" id="{90452AB4-1491-4804-9D18-ACAB4C4D6DE2}"/>
              </a:ext>
            </a:extLst>
          </p:cNvPr>
          <p:cNvCxnSpPr>
            <a:cxnSpLocks/>
          </p:cNvCxnSpPr>
          <p:nvPr/>
        </p:nvCxnSpPr>
        <p:spPr>
          <a:xfrm>
            <a:off x="9122562" y="4442640"/>
            <a:ext cx="0" cy="121521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42" name="Flowchart: Manual Operation 41">
            <a:extLst>
              <a:ext uri="{FF2B5EF4-FFF2-40B4-BE49-F238E27FC236}">
                <a16:creationId xmlns:a16="http://schemas.microsoft.com/office/drawing/2014/main" id="{6BB9D7BC-E560-4AE9-AD18-6D0671C8AE3A}"/>
              </a:ext>
            </a:extLst>
          </p:cNvPr>
          <p:cNvSpPr/>
          <p:nvPr/>
        </p:nvSpPr>
        <p:spPr>
          <a:xfrm>
            <a:off x="8832049" y="4290239"/>
            <a:ext cx="552439" cy="205559"/>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47DF978B-C420-4867-8E6D-1D358902435D}"/>
              </a:ext>
            </a:extLst>
          </p:cNvPr>
          <p:cNvCxnSpPr>
            <a:cxnSpLocks/>
          </p:cNvCxnSpPr>
          <p:nvPr/>
        </p:nvCxnSpPr>
        <p:spPr>
          <a:xfrm>
            <a:off x="8936825" y="1268413"/>
            <a:ext cx="0" cy="30218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4" name="Straight Arrow Connector 43">
            <a:extLst>
              <a:ext uri="{FF2B5EF4-FFF2-40B4-BE49-F238E27FC236}">
                <a16:creationId xmlns:a16="http://schemas.microsoft.com/office/drawing/2014/main" id="{6CECD4E1-AD02-43BC-9069-0ED1D33A135D}"/>
              </a:ext>
            </a:extLst>
          </p:cNvPr>
          <p:cNvCxnSpPr>
            <a:cxnSpLocks/>
          </p:cNvCxnSpPr>
          <p:nvPr/>
        </p:nvCxnSpPr>
        <p:spPr>
          <a:xfrm>
            <a:off x="9279725" y="3528240"/>
            <a:ext cx="0" cy="7620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5" name="Straight Connector 44">
            <a:extLst>
              <a:ext uri="{FF2B5EF4-FFF2-40B4-BE49-F238E27FC236}">
                <a16:creationId xmlns:a16="http://schemas.microsoft.com/office/drawing/2014/main" id="{6584FC7A-6142-4153-B37C-F0263302B603}"/>
              </a:ext>
            </a:extLst>
          </p:cNvPr>
          <p:cNvCxnSpPr>
            <a:cxnSpLocks/>
          </p:cNvCxnSpPr>
          <p:nvPr/>
        </p:nvCxnSpPr>
        <p:spPr>
          <a:xfrm>
            <a:off x="9289249" y="3528240"/>
            <a:ext cx="1590675"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46" name="Straight Arrow Connector 45">
            <a:extLst>
              <a:ext uri="{FF2B5EF4-FFF2-40B4-BE49-F238E27FC236}">
                <a16:creationId xmlns:a16="http://schemas.microsoft.com/office/drawing/2014/main" id="{484D2B02-6DEB-4715-A039-0B4E671DD419}"/>
              </a:ext>
            </a:extLst>
          </p:cNvPr>
          <p:cNvCxnSpPr>
            <a:cxnSpLocks/>
          </p:cNvCxnSpPr>
          <p:nvPr/>
        </p:nvCxnSpPr>
        <p:spPr>
          <a:xfrm>
            <a:off x="9227338" y="4527740"/>
            <a:ext cx="0" cy="113011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47" name="Flowchart: Manual Operation 46">
            <a:extLst>
              <a:ext uri="{FF2B5EF4-FFF2-40B4-BE49-F238E27FC236}">
                <a16:creationId xmlns:a16="http://schemas.microsoft.com/office/drawing/2014/main" id="{D1EF2697-59E3-4A4D-B99C-991AF877320C}"/>
              </a:ext>
            </a:extLst>
          </p:cNvPr>
          <p:cNvSpPr/>
          <p:nvPr/>
        </p:nvSpPr>
        <p:spPr>
          <a:xfrm>
            <a:off x="8946350" y="4375339"/>
            <a:ext cx="552439" cy="205559"/>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CE138711-389A-46BE-A604-95FC55822B4E}"/>
              </a:ext>
            </a:extLst>
          </p:cNvPr>
          <p:cNvCxnSpPr>
            <a:cxnSpLocks/>
          </p:cNvCxnSpPr>
          <p:nvPr/>
        </p:nvCxnSpPr>
        <p:spPr>
          <a:xfrm>
            <a:off x="9032076" y="1268413"/>
            <a:ext cx="0" cy="311645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9" name="Straight Arrow Connector 48">
            <a:extLst>
              <a:ext uri="{FF2B5EF4-FFF2-40B4-BE49-F238E27FC236}">
                <a16:creationId xmlns:a16="http://schemas.microsoft.com/office/drawing/2014/main" id="{CB4CF385-5E79-4C7E-8328-666B4C707329}"/>
              </a:ext>
            </a:extLst>
          </p:cNvPr>
          <p:cNvCxnSpPr>
            <a:cxnSpLocks/>
          </p:cNvCxnSpPr>
          <p:nvPr/>
        </p:nvCxnSpPr>
        <p:spPr>
          <a:xfrm>
            <a:off x="9394026" y="3613340"/>
            <a:ext cx="0" cy="7620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0" name="Straight Connector 49">
            <a:extLst>
              <a:ext uri="{FF2B5EF4-FFF2-40B4-BE49-F238E27FC236}">
                <a16:creationId xmlns:a16="http://schemas.microsoft.com/office/drawing/2014/main" id="{F941B662-E882-4861-B40E-61EF83ADB561}"/>
              </a:ext>
            </a:extLst>
          </p:cNvPr>
          <p:cNvCxnSpPr>
            <a:cxnSpLocks/>
          </p:cNvCxnSpPr>
          <p:nvPr/>
        </p:nvCxnSpPr>
        <p:spPr>
          <a:xfrm>
            <a:off x="9403550" y="3613340"/>
            <a:ext cx="1590675" cy="0"/>
          </a:xfrm>
          <a:prstGeom prst="line">
            <a:avLst/>
          </a:prstGeom>
        </p:spPr>
        <p:style>
          <a:lnRef idx="1">
            <a:schemeClr val="accent4"/>
          </a:lnRef>
          <a:fillRef idx="0">
            <a:schemeClr val="accent4"/>
          </a:fillRef>
          <a:effectRef idx="0">
            <a:schemeClr val="accent4"/>
          </a:effectRef>
          <a:fontRef idx="minor">
            <a:schemeClr val="tx1"/>
          </a:fontRef>
        </p:style>
      </p:cxnSp>
      <p:sp>
        <p:nvSpPr>
          <p:cNvPr id="55" name="TextBox 54">
            <a:extLst>
              <a:ext uri="{FF2B5EF4-FFF2-40B4-BE49-F238E27FC236}">
                <a16:creationId xmlns:a16="http://schemas.microsoft.com/office/drawing/2014/main" id="{0B1B3BEC-2811-40AD-9158-D7B02075008A}"/>
              </a:ext>
            </a:extLst>
          </p:cNvPr>
          <p:cNvSpPr txBox="1"/>
          <p:nvPr/>
        </p:nvSpPr>
        <p:spPr>
          <a:xfrm>
            <a:off x="7890267" y="5648325"/>
            <a:ext cx="2194320" cy="954107"/>
          </a:xfrm>
          <a:prstGeom prst="rect">
            <a:avLst/>
          </a:prstGeom>
          <a:noFill/>
        </p:spPr>
        <p:txBody>
          <a:bodyPr wrap="square" rtlCol="0">
            <a:spAutoFit/>
          </a:bodyPr>
          <a:lstStyle/>
          <a:p>
            <a:r>
              <a:rPr lang="en-US" sz="1400" dirty="0">
                <a:solidFill>
                  <a:srgbClr val="FFC000"/>
                </a:solidFill>
              </a:rPr>
              <a:t>Outputs to lower level PE/Mem/GST Tiles. All N signals are connected to each lower level tile.</a:t>
            </a:r>
          </a:p>
        </p:txBody>
      </p:sp>
      <p:sp>
        <p:nvSpPr>
          <p:cNvPr id="59" name="Rectangle 58">
            <a:extLst>
              <a:ext uri="{FF2B5EF4-FFF2-40B4-BE49-F238E27FC236}">
                <a16:creationId xmlns:a16="http://schemas.microsoft.com/office/drawing/2014/main" id="{2D42D143-8345-4434-B251-4EF8C6F6A85E}"/>
              </a:ext>
            </a:extLst>
          </p:cNvPr>
          <p:cNvSpPr/>
          <p:nvPr/>
        </p:nvSpPr>
        <p:spPr>
          <a:xfrm>
            <a:off x="245263" y="3391524"/>
            <a:ext cx="6096000" cy="1446550"/>
          </a:xfrm>
          <a:prstGeom prst="rect">
            <a:avLst/>
          </a:prstGeom>
        </p:spPr>
        <p:txBody>
          <a:bodyPr>
            <a:spAutoFit/>
          </a:bodyPr>
          <a:lstStyle/>
          <a:p>
            <a:r>
              <a:rPr lang="en-US" sz="1100" dirty="0">
                <a:latin typeface="Consolas" panose="020B0609020204030204" pitchFamily="49" charset="0"/>
              </a:rPr>
              <a:t> &lt;tile type='</a:t>
            </a:r>
            <a:r>
              <a:rPr lang="en-US" sz="1100" dirty="0" err="1">
                <a:latin typeface="Consolas" panose="020B0609020204030204" pitchFamily="49" charset="0"/>
              </a:rPr>
              <a:t>gst</a:t>
            </a:r>
            <a:r>
              <a:rPr lang="en-US" sz="1100" dirty="0">
                <a:latin typeface="Consolas" panose="020B0609020204030204" pitchFamily="49" charset="0"/>
              </a:rPr>
              <a:t>' </a:t>
            </a:r>
            <a:r>
              <a:rPr lang="en-US" sz="1100" dirty="0" err="1">
                <a:latin typeface="Consolas" panose="020B0609020204030204" pitchFamily="49" charset="0"/>
              </a:rPr>
              <a:t>tile_addr</a:t>
            </a:r>
            <a:r>
              <a:rPr lang="en-US" sz="1100" dirty="0">
                <a:latin typeface="Consolas" panose="020B0609020204030204" pitchFamily="49" charset="0"/>
              </a:rPr>
              <a:t>='0x559'&gt;</a:t>
            </a:r>
          </a:p>
          <a:p>
            <a:r>
              <a:rPr lang="en-US" sz="1100" dirty="0">
                <a:latin typeface="Consolas" panose="020B0609020204030204" pitchFamily="49" charset="0"/>
              </a:rPr>
              <a:t>    &lt;</a:t>
            </a:r>
            <a:r>
              <a:rPr lang="en-US" sz="1100" dirty="0" err="1">
                <a:latin typeface="Consolas" panose="020B0609020204030204" pitchFamily="49" charset="0"/>
              </a:rPr>
              <a:t>controlled_tiles</a:t>
            </a:r>
            <a:r>
              <a:rPr lang="en-US" sz="1100" dirty="0">
                <a:latin typeface="Consolas" panose="020B0609020204030204" pitchFamily="49" charset="0"/>
              </a:rPr>
              <a:t>&gt;</a:t>
            </a:r>
          </a:p>
          <a:p>
            <a:r>
              <a:rPr lang="en-US" sz="1100" dirty="0">
                <a:latin typeface="Consolas" panose="020B0609020204030204" pitchFamily="49" charset="0"/>
              </a:rPr>
              <a:t>      &lt;tile&gt;0x540&lt;/tile&gt;</a:t>
            </a:r>
          </a:p>
          <a:p>
            <a:r>
              <a:rPr lang="en-US" sz="1100" dirty="0">
                <a:latin typeface="Consolas" panose="020B0609020204030204" pitchFamily="49" charset="0"/>
              </a:rPr>
              <a:t>      &lt;tile&gt;0x541&lt;/tile&gt;</a:t>
            </a:r>
          </a:p>
          <a:p>
            <a:r>
              <a:rPr lang="en-US" sz="1100" dirty="0">
                <a:latin typeface="Consolas" panose="020B0609020204030204" pitchFamily="49" charset="0"/>
              </a:rPr>
              <a:t>      &lt;tile&gt;0x549&lt;/tile&gt;</a:t>
            </a:r>
          </a:p>
          <a:p>
            <a:r>
              <a:rPr lang="en-US" sz="1100" dirty="0">
                <a:latin typeface="Consolas" panose="020B0609020204030204" pitchFamily="49" charset="0"/>
              </a:rPr>
              <a:t>      &lt;tile&gt;0x548&lt;/tile&gt;</a:t>
            </a:r>
          </a:p>
          <a:p>
            <a:r>
              <a:rPr lang="en-US" sz="1100" dirty="0">
                <a:latin typeface="Consolas" panose="020B0609020204030204" pitchFamily="49" charset="0"/>
              </a:rPr>
              <a:t>    &lt;/</a:t>
            </a:r>
            <a:r>
              <a:rPr lang="en-US" sz="1100" dirty="0" err="1">
                <a:latin typeface="Consolas" panose="020B0609020204030204" pitchFamily="49" charset="0"/>
              </a:rPr>
              <a:t>controlled_tiles</a:t>
            </a:r>
            <a:r>
              <a:rPr lang="en-US" sz="1100" dirty="0">
                <a:latin typeface="Consolas" panose="020B0609020204030204" pitchFamily="49" charset="0"/>
              </a:rPr>
              <a:t>&gt;</a:t>
            </a:r>
          </a:p>
          <a:p>
            <a:r>
              <a:rPr lang="en-US" sz="1100" dirty="0">
                <a:latin typeface="Consolas" panose="020B0609020204030204" pitchFamily="49" charset="0"/>
              </a:rPr>
              <a:t>  &lt;/tile&gt;</a:t>
            </a:r>
          </a:p>
        </p:txBody>
      </p:sp>
      <p:sp>
        <p:nvSpPr>
          <p:cNvPr id="60" name="TextBox 59">
            <a:extLst>
              <a:ext uri="{FF2B5EF4-FFF2-40B4-BE49-F238E27FC236}">
                <a16:creationId xmlns:a16="http://schemas.microsoft.com/office/drawing/2014/main" id="{1598BED9-E354-45FA-978B-39F7713A4E55}"/>
              </a:ext>
            </a:extLst>
          </p:cNvPr>
          <p:cNvSpPr txBox="1"/>
          <p:nvPr/>
        </p:nvSpPr>
        <p:spPr>
          <a:xfrm>
            <a:off x="8306296" y="639525"/>
            <a:ext cx="1051506" cy="307777"/>
          </a:xfrm>
          <a:prstGeom prst="rect">
            <a:avLst/>
          </a:prstGeom>
          <a:noFill/>
        </p:spPr>
        <p:txBody>
          <a:bodyPr wrap="none" rtlCol="0">
            <a:spAutoFit/>
          </a:bodyPr>
          <a:lstStyle/>
          <a:p>
            <a:r>
              <a:rPr lang="en-US" sz="1400" dirty="0">
                <a:solidFill>
                  <a:srgbClr val="FFC000"/>
                </a:solidFill>
              </a:rPr>
              <a:t>Distribution</a:t>
            </a:r>
          </a:p>
        </p:txBody>
      </p:sp>
      <p:sp>
        <p:nvSpPr>
          <p:cNvPr id="61" name="TextBox 60">
            <a:extLst>
              <a:ext uri="{FF2B5EF4-FFF2-40B4-BE49-F238E27FC236}">
                <a16:creationId xmlns:a16="http://schemas.microsoft.com/office/drawing/2014/main" id="{88FD43CA-7F98-43A8-AEC6-254A63AD12C6}"/>
              </a:ext>
            </a:extLst>
          </p:cNvPr>
          <p:cNvSpPr txBox="1"/>
          <p:nvPr/>
        </p:nvSpPr>
        <p:spPr>
          <a:xfrm>
            <a:off x="10317141" y="638564"/>
            <a:ext cx="1125565" cy="307777"/>
          </a:xfrm>
          <a:prstGeom prst="rect">
            <a:avLst/>
          </a:prstGeom>
          <a:noFill/>
        </p:spPr>
        <p:txBody>
          <a:bodyPr wrap="none" rtlCol="0">
            <a:spAutoFit/>
          </a:bodyPr>
          <a:lstStyle/>
          <a:p>
            <a:r>
              <a:rPr lang="en-US" sz="1400" dirty="0"/>
              <a:t>Combination</a:t>
            </a:r>
          </a:p>
        </p:txBody>
      </p:sp>
    </p:spTree>
    <p:extLst>
      <p:ext uri="{BB962C8B-B14F-4D97-AF65-F5344CB8AC3E}">
        <p14:creationId xmlns:p14="http://schemas.microsoft.com/office/powerpoint/2010/main" val="2613098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690</Words>
  <Application>Microsoft Office PowerPoint</Application>
  <PresentationFormat>Widescreen</PresentationFormat>
  <Paragraphs>76</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Consolas</vt:lpstr>
      <vt:lpstr>Times New Roman</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Bhagdikar</dc:creator>
  <cp:lastModifiedBy>Nikhil Bhagdikar</cp:lastModifiedBy>
  <cp:revision>11</cp:revision>
  <dcterms:created xsi:type="dcterms:W3CDTF">2018-01-05T07:11:36Z</dcterms:created>
  <dcterms:modified xsi:type="dcterms:W3CDTF">2018-01-05T08:17:59Z</dcterms:modified>
</cp:coreProperties>
</file>