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6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6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5325-EB65-471D-A972-8A72BC82C85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7626-C572-4A5D-872B-2A127713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1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Tile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tile won’t be split into four contexts</a:t>
            </a:r>
          </a:p>
          <a:p>
            <a:r>
              <a:rPr lang="en-US" dirty="0"/>
              <a:t>Each memory tile now consists of one dual ported SRAM</a:t>
            </a:r>
          </a:p>
          <a:p>
            <a:r>
              <a:rPr lang="en-US" dirty="0"/>
              <a:t>One read port, one write port</a:t>
            </a:r>
          </a:p>
          <a:p>
            <a:r>
              <a:rPr lang="en-US" dirty="0"/>
              <a:t>FIFO/BRAM modes</a:t>
            </a:r>
          </a:p>
          <a:p>
            <a:r>
              <a:rPr lang="en-US" dirty="0"/>
              <a:t>Chain tiles for longer lines</a:t>
            </a:r>
          </a:p>
          <a:p>
            <a:r>
              <a:rPr lang="en-US" dirty="0"/>
              <a:t>Parallelize tiles for wider data</a:t>
            </a:r>
          </a:p>
          <a:p>
            <a:r>
              <a:rPr lang="en-US" dirty="0"/>
              <a:t>Current config: 16 bit 1K words i.e. 16Kb capacity</a:t>
            </a:r>
          </a:p>
        </p:txBody>
      </p:sp>
    </p:spTree>
    <p:extLst>
      <p:ext uri="{BB962C8B-B14F-4D97-AF65-F5344CB8AC3E}">
        <p14:creationId xmlns:p14="http://schemas.microsoft.com/office/powerpoint/2010/main" val="236760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Halide Debugging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trace_stores</a:t>
            </a:r>
            <a:r>
              <a:rPr lang="en-US" dirty="0"/>
              <a:t>() prints out the result of a function call each time it is evaluated</a:t>
            </a:r>
          </a:p>
          <a:p>
            <a:pPr>
              <a:lnSpc>
                <a:spcPct val="100000"/>
              </a:lnSpc>
            </a:pPr>
            <a:r>
              <a:rPr lang="en-US" dirty="0"/>
              <a:t>print(&lt;expr&gt;) prints out the value of an expression within a function when evaluated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print_when</a:t>
            </a:r>
            <a:r>
              <a:rPr lang="en-US" dirty="0"/>
              <a:t>(&lt;expr&gt;,&lt;expr&gt;) prints out the value of an expression depending on the other expression</a:t>
            </a:r>
          </a:p>
          <a:p>
            <a:pPr>
              <a:lnSpc>
                <a:spcPct val="100000"/>
              </a:lnSpc>
            </a:pPr>
            <a:r>
              <a:rPr lang="en-US" dirty="0"/>
              <a:t>All these need the user to pre-specify the functions and variables to observe</a:t>
            </a:r>
          </a:p>
        </p:txBody>
      </p:sp>
    </p:spTree>
    <p:extLst>
      <p:ext uri="{BB962C8B-B14F-4D97-AF65-F5344CB8AC3E}">
        <p14:creationId xmlns:p14="http://schemas.microsoft.com/office/powerpoint/2010/main" val="111235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9375"/>
            <a:ext cx="10515600" cy="1325563"/>
          </a:xfrm>
        </p:spPr>
        <p:txBody>
          <a:bodyPr/>
          <a:lstStyle/>
          <a:p>
            <a:r>
              <a:rPr lang="en-US" dirty="0"/>
              <a:t>Xilinx 7-Series BRAMs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6" y="1566862"/>
            <a:ext cx="82391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0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6" y="2643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Column Structure</a:t>
            </a:r>
            <a:br>
              <a:rPr lang="en-US" dirty="0"/>
            </a:br>
            <a:r>
              <a:rPr lang="en-US" sz="3600" dirty="0"/>
              <a:t>PE Tile : 90u x 80u</a:t>
            </a:r>
            <a:br>
              <a:rPr lang="en-US" sz="3600" dirty="0"/>
            </a:br>
            <a:r>
              <a:rPr lang="en-US" sz="3600" dirty="0"/>
              <a:t>Mem Tile: 180u x 180u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9775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09775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00300" y="224790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9250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9250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28725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8725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09775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09775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0300" y="302895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19250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19250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8725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28725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200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09775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09775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00300" y="381000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19250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19250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28725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28725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8200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8200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86225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86225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76750" y="224790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95700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95700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05175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05175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14650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14650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86225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86225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76750" y="302895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95700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95700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05175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305175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14650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14650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86225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086225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76750" y="381000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95700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95700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05175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05175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14650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14650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162675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162675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553200" y="224790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772150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772150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381625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381625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991100" y="22479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991100" y="26384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162675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162675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553200" y="302895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772150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772150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381625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381625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991100" y="302895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991100" y="341947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162675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162675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553200" y="381000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772150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772150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381625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381625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991100" y="3810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991100" y="4200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009775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009775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00300" y="457200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619250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619250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228725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228725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38200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838200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086225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086225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476750" y="457200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695700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695700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305175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3305175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914650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914650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162675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162675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53200" y="4572000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772150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772150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381625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5381625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991100" y="4572000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991100" y="4962525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7822934" y="2043642"/>
            <a:ext cx="1670579" cy="167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PE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822933" y="3714221"/>
            <a:ext cx="1670579" cy="167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PE</a:t>
            </a:r>
            <a:endParaRPr lang="en-US" sz="3600" dirty="0"/>
          </a:p>
        </p:txBody>
      </p:sp>
      <p:sp>
        <p:nvSpPr>
          <p:cNvPr id="171" name="Rectangle 170"/>
          <p:cNvSpPr/>
          <p:nvPr/>
        </p:nvSpPr>
        <p:spPr>
          <a:xfrm>
            <a:off x="9508859" y="2043642"/>
            <a:ext cx="2200275" cy="3341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MEM</a:t>
            </a:r>
          </a:p>
        </p:txBody>
      </p:sp>
      <p:cxnSp>
        <p:nvCxnSpPr>
          <p:cNvPr id="173" name="Straight Connector 172"/>
          <p:cNvCxnSpPr/>
          <p:nvPr/>
        </p:nvCxnSpPr>
        <p:spPr>
          <a:xfrm flipV="1">
            <a:off x="6162675" y="2043642"/>
            <a:ext cx="1660258" cy="98530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cxnSpLocks/>
          </p:cNvCxnSpPr>
          <p:nvPr/>
        </p:nvCxnSpPr>
        <p:spPr>
          <a:xfrm>
            <a:off x="6170348" y="3800475"/>
            <a:ext cx="1637238" cy="15716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9608872" y="2162175"/>
            <a:ext cx="581022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0925175" y="2162175"/>
            <a:ext cx="581022" cy="55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SB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0925175" y="3843337"/>
            <a:ext cx="581022" cy="552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SB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838200" y="5572125"/>
            <a:ext cx="11405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vertical buses in memory column? The bottom SB becomes completely feedthrough.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Dedicated vertical link to reduce mem2mem delay during chaining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Memory output injected to the top SB only</a:t>
            </a:r>
          </a:p>
        </p:txBody>
      </p:sp>
    </p:spTree>
    <p:extLst>
      <p:ext uri="{BB962C8B-B14F-4D97-AF65-F5344CB8AC3E}">
        <p14:creationId xmlns:p14="http://schemas.microsoft.com/office/powerpoint/2010/main" val="318403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5860" y="4035600"/>
            <a:ext cx="1490663" cy="2263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MEM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5859" y="248539"/>
            <a:ext cx="1490663" cy="2263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MEM</a:t>
            </a:r>
          </a:p>
        </p:txBody>
      </p:sp>
      <p:cxnSp>
        <p:nvCxnSpPr>
          <p:cNvPr id="8" name="Straight Arrow Connector 7"/>
          <p:cNvCxnSpPr>
            <a:cxnSpLocks/>
            <a:stCxn id="5" idx="2"/>
            <a:endCxn id="9" idx="2"/>
          </p:cNvCxnSpPr>
          <p:nvPr/>
        </p:nvCxnSpPr>
        <p:spPr>
          <a:xfrm>
            <a:off x="5741191" y="2512138"/>
            <a:ext cx="0" cy="102288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/>
          <p:cNvSpPr/>
          <p:nvPr/>
        </p:nvSpPr>
        <p:spPr>
          <a:xfrm rot="10800000">
            <a:off x="5289946" y="3535022"/>
            <a:ext cx="902491" cy="2529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0"/>
            <a:endCxn id="4" idx="0"/>
          </p:cNvCxnSpPr>
          <p:nvPr/>
        </p:nvCxnSpPr>
        <p:spPr>
          <a:xfrm>
            <a:off x="5741191" y="3787949"/>
            <a:ext cx="1" cy="24765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686300" y="3267075"/>
            <a:ext cx="7239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410200" y="3276600"/>
            <a:ext cx="0" cy="25842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2917" y="3152774"/>
            <a:ext cx="581022" cy="5524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1900" y="-152399"/>
            <a:ext cx="3781425" cy="3048000"/>
          </a:xfrm>
          <a:prstGeom prst="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71899" y="2917658"/>
            <a:ext cx="3781425" cy="3568867"/>
          </a:xfrm>
          <a:prstGeom prst="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71899" y="6508582"/>
            <a:ext cx="3781425" cy="3048000"/>
          </a:xfrm>
          <a:prstGeom prst="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742950" y="460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Chaining</a:t>
            </a:r>
          </a:p>
        </p:txBody>
      </p:sp>
    </p:spTree>
    <p:extLst>
      <p:ext uri="{BB962C8B-B14F-4D97-AF65-F5344CB8AC3E}">
        <p14:creationId xmlns:p14="http://schemas.microsoft.com/office/powerpoint/2010/main" val="319578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7" y="-139977"/>
            <a:ext cx="10515600" cy="1325563"/>
          </a:xfrm>
        </p:spPr>
        <p:txBody>
          <a:bodyPr/>
          <a:lstStyle/>
          <a:p>
            <a:r>
              <a:rPr lang="en-US" dirty="0"/>
              <a:t>Memory Tile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10175" y="1690688"/>
            <a:ext cx="1571625" cy="430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86225" y="2152650"/>
            <a:ext cx="112395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86225" y="1717120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DataIn</a:t>
            </a:r>
            <a:r>
              <a:rPr lang="en-US" dirty="0"/>
              <a:t> 16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81800" y="2152650"/>
            <a:ext cx="112395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4500" y="1739623"/>
            <a:ext cx="125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DataOut</a:t>
            </a:r>
            <a:r>
              <a:rPr lang="en-US" dirty="0"/>
              <a:t> 16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49304" y="2902506"/>
            <a:ext cx="112395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07874" y="24669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16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49304" y="3676173"/>
            <a:ext cx="1123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7111" y="3240641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WriteEn</a:t>
            </a:r>
            <a:r>
              <a:rPr lang="en-US" dirty="0"/>
              <a:t> 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01476" y="3698559"/>
            <a:ext cx="1123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1800" y="3276838"/>
            <a:ext cx="9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 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46038" y="4396622"/>
            <a:ext cx="1123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5725" y="396275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ReadEn</a:t>
            </a:r>
            <a:r>
              <a:rPr lang="en-US" dirty="0"/>
              <a:t> 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01476" y="4384477"/>
            <a:ext cx="11239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396275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1</a:t>
            </a:r>
          </a:p>
        </p:txBody>
      </p:sp>
    </p:spTree>
    <p:extLst>
      <p:ext uri="{BB962C8B-B14F-4D97-AF65-F5344CB8AC3E}">
        <p14:creationId xmlns:p14="http://schemas.microsoft.com/office/powerpoint/2010/main" val="315475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4000"/>
            <a:ext cx="10515600" cy="1325563"/>
          </a:xfrm>
        </p:spPr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3425"/>
            <a:ext cx="10515600" cy="58578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&lt;tile </a:t>
            </a:r>
            <a:r>
              <a:rPr lang="en-US" sz="1200" b="1" dirty="0" err="1">
                <a:latin typeface="Consolas" panose="020B0609020204030204" pitchFamily="49" charset="0"/>
              </a:rPr>
              <a:t>tile_addr</a:t>
            </a:r>
            <a:r>
              <a:rPr lang="en-US" sz="1200" b="1" dirty="0">
                <a:latin typeface="Consolas" panose="020B0609020204030204" pitchFamily="49" charset="0"/>
              </a:rPr>
              <a:t>='0' row='0' col='0' tracks=‘BUS1:5 BUS16:5’ type=‘mem’&gt;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&lt;mem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=‘0‘&gt;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     &lt;mode </a:t>
            </a:r>
            <a:r>
              <a:rPr lang="en-US" sz="1200" b="1" dirty="0" err="1">
                <a:latin typeface="Consolas" panose="020B0609020204030204" pitchFamily="49" charset="0"/>
              </a:rPr>
              <a:t>bitl</a:t>
            </a:r>
            <a:r>
              <a:rPr lang="en-US" sz="1200" b="1" dirty="0">
                <a:latin typeface="Consolas" panose="020B0609020204030204" pitchFamily="49" charset="0"/>
              </a:rPr>
              <a:t>=‘0’ </a:t>
            </a:r>
            <a:r>
              <a:rPr lang="en-US" sz="1200" b="1" dirty="0" err="1">
                <a:latin typeface="Consolas" panose="020B0609020204030204" pitchFamily="49" charset="0"/>
              </a:rPr>
              <a:t>bith</a:t>
            </a:r>
            <a:r>
              <a:rPr lang="en-US" sz="1200" b="1" dirty="0">
                <a:latin typeface="Consolas" panose="020B0609020204030204" pitchFamily="49" charset="0"/>
              </a:rPr>
              <a:t>=‘1’&gt;00&lt;/mode&gt;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     &lt;chain </a:t>
            </a:r>
            <a:r>
              <a:rPr lang="en-US" sz="1200" b="1" dirty="0" err="1">
                <a:latin typeface="Consolas" panose="020B0609020204030204" pitchFamily="49" charset="0"/>
              </a:rPr>
              <a:t>bitl</a:t>
            </a:r>
            <a:r>
              <a:rPr lang="en-US" sz="1200" b="1" dirty="0">
                <a:latin typeface="Consolas" panose="020B0609020204030204" pitchFamily="49" charset="0"/>
              </a:rPr>
              <a:t>=‘2’&gt;0&lt;/chain&gt;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&lt;/mem&gt;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//row1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</a:t>
            </a:r>
            <a:r>
              <a:rPr lang="en-US" sz="1200" b="1" dirty="0" err="1">
                <a:latin typeface="Consolas" panose="020B0609020204030204" pitchFamily="49" charset="0"/>
              </a:rPr>
              <a:t>cb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='2' bus='BUS16'&gt;…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</a:t>
            </a:r>
            <a:r>
              <a:rPr lang="en-US" sz="1200" b="1" dirty="0" err="1">
                <a:latin typeface="Consolas" panose="020B0609020204030204" pitchFamily="49" charset="0"/>
              </a:rPr>
              <a:t>cb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=‘3' bus='BUS16'&gt;…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</a:t>
            </a:r>
            <a:r>
              <a:rPr lang="en-US" sz="1200" b="1" dirty="0" err="1">
                <a:latin typeface="Consolas" panose="020B0609020204030204" pitchFamily="49" charset="0"/>
              </a:rPr>
              <a:t>cb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=‘3’ bus='BUS1'&gt;…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</a:t>
            </a:r>
            <a:r>
              <a:rPr lang="en-US" sz="1200" b="1" dirty="0" err="1">
                <a:latin typeface="Consolas" panose="020B0609020204030204" pitchFamily="49" charset="0"/>
              </a:rPr>
              <a:t>cb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=‘4' bus='BUS1'&gt;…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</a:t>
            </a:r>
            <a:r>
              <a:rPr lang="en-US" sz="1200" b="1" dirty="0" err="1">
                <a:latin typeface="Consolas" panose="020B0609020204030204" pitchFamily="49" charset="0"/>
              </a:rPr>
              <a:t>sb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=‘5' bus='BUS16'&gt;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</a:t>
            </a:r>
            <a:r>
              <a:rPr lang="en-US" sz="1200" b="1" dirty="0" err="1">
                <a:latin typeface="Consolas" panose="020B0609020204030204" pitchFamily="49" charset="0"/>
              </a:rPr>
              <a:t>sb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=‘6' bus='BUS1'&gt;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//row2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</a:t>
            </a:r>
            <a:r>
              <a:rPr lang="en-US" sz="1200" b="1" dirty="0" err="1">
                <a:latin typeface="Consolas" panose="020B0609020204030204" pitchFamily="49" charset="0"/>
              </a:rPr>
              <a:t>sb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=‘7' bus='BUS16'&gt;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</a:t>
            </a:r>
            <a:r>
              <a:rPr lang="en-US" sz="1200" b="1" dirty="0" err="1">
                <a:latin typeface="Consolas" panose="020B0609020204030204" pitchFamily="49" charset="0"/>
              </a:rPr>
              <a:t>sb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=‘8' bus='BUS1'&gt;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//row&lt;n&gt;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</a:t>
            </a:r>
            <a:r>
              <a:rPr lang="en-US" sz="1200" b="1" dirty="0" err="1">
                <a:latin typeface="Consolas" panose="020B0609020204030204" pitchFamily="49" charset="0"/>
              </a:rPr>
              <a:t>sb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=‘x' bus='BUS16'&gt;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                 &lt;</a:t>
            </a:r>
            <a:r>
              <a:rPr lang="en-US" sz="1200" b="1" dirty="0" err="1">
                <a:latin typeface="Consolas" panose="020B0609020204030204" pitchFamily="49" charset="0"/>
              </a:rPr>
              <a:t>sb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feature_address</a:t>
            </a:r>
            <a:r>
              <a:rPr lang="en-US" sz="1200" b="1" dirty="0">
                <a:latin typeface="Consolas" panose="020B0609020204030204" pitchFamily="49" charset="0"/>
              </a:rPr>
              <a:t>=‘y' bus='BUS1'&gt;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2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latin typeface="Consolas" panose="020B0609020204030204" pitchFamily="49" charset="0"/>
              </a:rPr>
              <a:t>&lt;/tile&gt;</a:t>
            </a:r>
          </a:p>
        </p:txBody>
      </p:sp>
    </p:spTree>
    <p:extLst>
      <p:ext uri="{BB962C8B-B14F-4D97-AF65-F5344CB8AC3E}">
        <p14:creationId xmlns:p14="http://schemas.microsoft.com/office/powerpoint/2010/main" val="219709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287" y="0"/>
            <a:ext cx="10515600" cy="1325563"/>
          </a:xfrm>
        </p:spPr>
        <p:txBody>
          <a:bodyPr/>
          <a:lstStyle/>
          <a:p>
            <a:r>
              <a:rPr lang="en-US" dirty="0"/>
              <a:t>IO Groups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474911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4525" y="2474911"/>
            <a:ext cx="514350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3475" y="2474911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2950" y="2474911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712" y="2474911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286861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325913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14525" y="2868612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33475" y="286861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33475" y="325913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2950" y="286861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2950" y="325913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425" y="286861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2425" y="325913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0" y="3649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0" y="4040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14525" y="3649662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33475" y="3649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33475" y="4040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2950" y="3649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2950" y="4040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2425" y="3649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2425" y="4040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00450" y="286861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00450" y="325913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90975" y="2868612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09925" y="286861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09925" y="325913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19400" y="286861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19400" y="325913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28875" y="286861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28875" y="325913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00450" y="3649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00450" y="4040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90975" y="3649662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09925" y="3649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09925" y="4040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19400" y="3649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19400" y="4040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428875" y="3649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428875" y="4040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24000" y="4411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524000" y="4802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914525" y="4411662"/>
            <a:ext cx="514350" cy="781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133475" y="4411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133475" y="4802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42950" y="4411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42950" y="4802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52425" y="4411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2425" y="4802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600450" y="4411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600450" y="4802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990975" y="4411662"/>
            <a:ext cx="51435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09925" y="4411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209925" y="4802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819400" y="4411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819400" y="4802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428875" y="4411662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428875" y="4802187"/>
            <a:ext cx="3905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93750" y="1075393"/>
            <a:ext cx="168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IO Group0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93750" y="6369377"/>
            <a:ext cx="1688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IO Group1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1524000" y="2084386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133475" y="2084386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742950" y="2084386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Rectangle 315"/>
          <p:cNvSpPr/>
          <p:nvPr/>
        </p:nvSpPr>
        <p:spPr>
          <a:xfrm>
            <a:off x="366712" y="2084386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600450" y="2474911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209925" y="2474911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2819400" y="2474911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2428875" y="2474911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600450" y="2084386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209925" y="2084386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2819400" y="2084386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2428875" y="2084386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1914525" y="2084386"/>
            <a:ext cx="514350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1524000" y="1693861"/>
            <a:ext cx="390525" cy="3905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1914525" y="1693861"/>
            <a:ext cx="514350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1133475" y="1693861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742950" y="1693861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352425" y="1693861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3600450" y="1693861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3209925" y="1693861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2819400" y="1693861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2428875" y="1693861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1524000" y="5954712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1914525" y="5954712"/>
            <a:ext cx="514350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38" name="Rectangle 337"/>
          <p:cNvSpPr/>
          <p:nvPr/>
        </p:nvSpPr>
        <p:spPr>
          <a:xfrm>
            <a:off x="1133475" y="5954712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742950" y="5954712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52425" y="5954712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524000" y="5564187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133475" y="5564187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742950" y="5564187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Rectangle 343"/>
          <p:cNvSpPr/>
          <p:nvPr/>
        </p:nvSpPr>
        <p:spPr>
          <a:xfrm>
            <a:off x="366712" y="5564187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3600450" y="5954712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209925" y="5954712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2819400" y="5954712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2428875" y="5954712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600450" y="5564187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209925" y="5564187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2819400" y="5564187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2428875" y="5564187"/>
            <a:ext cx="390525" cy="390525"/>
          </a:xfrm>
          <a:prstGeom prst="rect">
            <a:avLst/>
          </a:prstGeom>
          <a:solidFill>
            <a:srgbClr val="F640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1914525" y="5564187"/>
            <a:ext cx="514350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54" name="Rectangle 353"/>
          <p:cNvSpPr/>
          <p:nvPr/>
        </p:nvSpPr>
        <p:spPr>
          <a:xfrm>
            <a:off x="1524000" y="5173662"/>
            <a:ext cx="390525" cy="3905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1914525" y="5173662"/>
            <a:ext cx="514350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1133475" y="5173662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742950" y="5173662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58" name="Rectangle 357"/>
          <p:cNvSpPr/>
          <p:nvPr/>
        </p:nvSpPr>
        <p:spPr>
          <a:xfrm>
            <a:off x="352425" y="5173662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59" name="Rectangle 358"/>
          <p:cNvSpPr/>
          <p:nvPr/>
        </p:nvSpPr>
        <p:spPr>
          <a:xfrm>
            <a:off x="3600450" y="5173662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3209925" y="5173662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2819400" y="5173662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2428875" y="5173662"/>
            <a:ext cx="390525" cy="39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247650" y="1600201"/>
            <a:ext cx="3867149" cy="135255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238125" y="5083174"/>
            <a:ext cx="3867149" cy="135255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TextBox 364"/>
          <p:cNvSpPr txBox="1"/>
          <p:nvPr/>
        </p:nvSpPr>
        <p:spPr>
          <a:xfrm>
            <a:off x="4600574" y="1593869"/>
            <a:ext cx="7691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b="1" dirty="0">
                <a:latin typeface="Consolas" panose="020B0609020204030204" pitchFamily="49" charset="0"/>
              </a:rPr>
              <a:t>tile </a:t>
            </a:r>
            <a:r>
              <a:rPr lang="en-US" sz="1400" b="1" dirty="0" err="1">
                <a:latin typeface="Consolas" panose="020B0609020204030204" pitchFamily="49" charset="0"/>
              </a:rPr>
              <a:t>tile_addr</a:t>
            </a:r>
            <a:r>
              <a:rPr lang="en-US" sz="1400" b="1" dirty="0">
                <a:latin typeface="Consolas" panose="020B0609020204030204" pitchFamily="49" charset="0"/>
              </a:rPr>
              <a:t>='0' row='0' col=‘3' tracks=‘BUS1:5 BUS16:5’ type=‘</a:t>
            </a:r>
            <a:r>
              <a:rPr lang="en-US" sz="1400" b="1" dirty="0" err="1">
                <a:latin typeface="Consolas" panose="020B0609020204030204" pitchFamily="49" charset="0"/>
              </a:rPr>
              <a:t>io</a:t>
            </a:r>
            <a:r>
              <a:rPr lang="en-US" sz="1400" b="1" dirty="0">
                <a:latin typeface="Consolas" panose="020B0609020204030204" pitchFamily="49" charset="0"/>
              </a:rPr>
              <a:t>’ width=‘16’&gt;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&lt;group&gt;0&lt;/group&gt;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&lt;contains high=‘15’ low=‘0’&gt;&lt;/contains&gt;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&lt;</a:t>
            </a:r>
            <a:r>
              <a:rPr lang="en-US" sz="1400" b="1" dirty="0" err="1">
                <a:latin typeface="Consolas" panose="020B0609020204030204" pitchFamily="49" charset="0"/>
              </a:rPr>
              <a:t>sb</a:t>
            </a:r>
            <a:r>
              <a:rPr lang="en-US" sz="1400" b="1" dirty="0">
                <a:latin typeface="Consolas" panose="020B0609020204030204" pitchFamily="49" charset="0"/>
              </a:rPr>
              <a:t> …&gt; &lt;/</a:t>
            </a:r>
            <a:r>
              <a:rPr lang="en-US" sz="1400" b="1" dirty="0" err="1">
                <a:latin typeface="Consolas" panose="020B0609020204030204" pitchFamily="49" charset="0"/>
              </a:rPr>
              <a:t>sb</a:t>
            </a:r>
            <a:r>
              <a:rPr lang="en-US" sz="1400" b="1" dirty="0">
                <a:latin typeface="Consolas" panose="020B0609020204030204" pitchFamily="49" charset="0"/>
              </a:rPr>
              <a:t>&gt; //All tracks feedthrough except IO for 16bit bus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&lt;</a:t>
            </a:r>
            <a:r>
              <a:rPr lang="en-US" sz="1400" b="1" dirty="0" err="1">
                <a:latin typeface="Consolas" panose="020B0609020204030204" pitchFamily="49" charset="0"/>
              </a:rPr>
              <a:t>sb</a:t>
            </a:r>
            <a:r>
              <a:rPr lang="en-US" sz="1400" b="1" dirty="0">
                <a:latin typeface="Consolas" panose="020B0609020204030204" pitchFamily="49" charset="0"/>
              </a:rPr>
              <a:t> …&gt; &lt;/</a:t>
            </a:r>
            <a:r>
              <a:rPr lang="en-US" sz="1400" b="1" dirty="0" err="1">
                <a:latin typeface="Consolas" panose="020B0609020204030204" pitchFamily="49" charset="0"/>
              </a:rPr>
              <a:t>sb</a:t>
            </a:r>
            <a:r>
              <a:rPr lang="en-US" sz="1400" b="1" dirty="0">
                <a:latin typeface="Consolas" panose="020B0609020204030204" pitchFamily="49" charset="0"/>
              </a:rPr>
              <a:t>&gt; //All tracks feedthrough for 1 bit bus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//All horizontal tracks feedthrough for above </a:t>
            </a:r>
            <a:r>
              <a:rPr lang="en-US" sz="1400" b="1" dirty="0" err="1">
                <a:latin typeface="Consolas" panose="020B0609020204030204" pitchFamily="49" charset="0"/>
              </a:rPr>
              <a:t>sbs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&lt;/tile&gt;</a:t>
            </a:r>
          </a:p>
          <a:p>
            <a:endParaRPr lang="en-US" sz="1400" dirty="0"/>
          </a:p>
          <a:p>
            <a:r>
              <a:rPr lang="en-US" sz="1400" dirty="0"/>
              <a:t>&lt;</a:t>
            </a:r>
            <a:r>
              <a:rPr lang="en-US" sz="1400" b="1" dirty="0">
                <a:latin typeface="Consolas" panose="020B0609020204030204" pitchFamily="49" charset="0"/>
              </a:rPr>
              <a:t>tile </a:t>
            </a:r>
            <a:r>
              <a:rPr lang="en-US" sz="1400" b="1" dirty="0" err="1">
                <a:latin typeface="Consolas" panose="020B0609020204030204" pitchFamily="49" charset="0"/>
              </a:rPr>
              <a:t>tile_addr</a:t>
            </a:r>
            <a:r>
              <a:rPr lang="en-US" sz="1400" b="1" dirty="0">
                <a:latin typeface="Consolas" panose="020B0609020204030204" pitchFamily="49" charset="0"/>
              </a:rPr>
              <a:t>='0' row='0' col=‘3' tracks=‘BUS1:5 BUS16:5’ type=‘</a:t>
            </a:r>
            <a:r>
              <a:rPr lang="en-US" sz="1400" b="1" dirty="0" err="1">
                <a:latin typeface="Consolas" panose="020B0609020204030204" pitchFamily="49" charset="0"/>
              </a:rPr>
              <a:t>io</a:t>
            </a:r>
            <a:r>
              <a:rPr lang="en-US" sz="1400" b="1" dirty="0">
                <a:latin typeface="Consolas" panose="020B0609020204030204" pitchFamily="49" charset="0"/>
              </a:rPr>
              <a:t>’ width=‘1’&gt;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&lt;group&gt;0&lt;/group&gt;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&lt;contains high=‘3’ low=‘3’&gt;&lt;/contains&gt; 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&lt;</a:t>
            </a:r>
            <a:r>
              <a:rPr lang="en-US" sz="1400" b="1" dirty="0" err="1">
                <a:latin typeface="Consolas" panose="020B0609020204030204" pitchFamily="49" charset="0"/>
              </a:rPr>
              <a:t>sb</a:t>
            </a:r>
            <a:r>
              <a:rPr lang="en-US" sz="1400" b="1" dirty="0">
                <a:latin typeface="Consolas" panose="020B0609020204030204" pitchFamily="49" charset="0"/>
              </a:rPr>
              <a:t> …&gt; &lt;/</a:t>
            </a:r>
            <a:r>
              <a:rPr lang="en-US" sz="1400" b="1" dirty="0" err="1">
                <a:latin typeface="Consolas" panose="020B0609020204030204" pitchFamily="49" charset="0"/>
              </a:rPr>
              <a:t>sb</a:t>
            </a:r>
            <a:r>
              <a:rPr lang="en-US" sz="1400" b="1" dirty="0">
                <a:latin typeface="Consolas" panose="020B0609020204030204" pitchFamily="49" charset="0"/>
              </a:rPr>
              <a:t>&gt; //All tracks feedthrough for 16bit bus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&lt;</a:t>
            </a:r>
            <a:r>
              <a:rPr lang="en-US" sz="1400" b="1" dirty="0" err="1">
                <a:latin typeface="Consolas" panose="020B0609020204030204" pitchFamily="49" charset="0"/>
              </a:rPr>
              <a:t>sb</a:t>
            </a:r>
            <a:r>
              <a:rPr lang="en-US" sz="1400" b="1" dirty="0">
                <a:latin typeface="Consolas" panose="020B0609020204030204" pitchFamily="49" charset="0"/>
              </a:rPr>
              <a:t> …&gt; &lt;/</a:t>
            </a:r>
            <a:r>
              <a:rPr lang="en-US" sz="1400" b="1" dirty="0" err="1">
                <a:latin typeface="Consolas" panose="020B0609020204030204" pitchFamily="49" charset="0"/>
              </a:rPr>
              <a:t>sb</a:t>
            </a:r>
            <a:r>
              <a:rPr lang="en-US" sz="1400" b="1" dirty="0">
                <a:latin typeface="Consolas" panose="020B0609020204030204" pitchFamily="49" charset="0"/>
              </a:rPr>
              <a:t>&gt; //All tracks feedthrough except IO for 1 bit bus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//All horizontal tracks feedthrough for above </a:t>
            </a:r>
            <a:r>
              <a:rPr lang="en-US" sz="1400" b="1" dirty="0" err="1">
                <a:latin typeface="Consolas" panose="020B0609020204030204" pitchFamily="49" charset="0"/>
              </a:rPr>
              <a:t>sbs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&lt;/tile&gt;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43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Set explicit breakpoints in Halide code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 data dependent breakpoint triggers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contents of line buffers / BRAMs</a:t>
            </a:r>
          </a:p>
          <a:p>
            <a:pPr>
              <a:lnSpc>
                <a:spcPct val="100000"/>
              </a:lnSpc>
            </a:pPr>
            <a:r>
              <a:rPr lang="en-US" dirty="0"/>
              <a:t>Observe all halide variables without reconfiguring the entire CGRA and/or rerunning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93311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81610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What kind of debugging interface should be provided?</a:t>
            </a:r>
          </a:p>
          <a:p>
            <a:pPr lvl="1"/>
            <a:r>
              <a:rPr lang="en-US" sz="2800" dirty="0"/>
              <a:t>Support Halide primitives</a:t>
            </a:r>
          </a:p>
          <a:p>
            <a:pPr lvl="1"/>
            <a:r>
              <a:rPr lang="en-US" sz="2800" dirty="0"/>
              <a:t>Support GDB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At what abstraction level should the user debug Halide code?</a:t>
            </a:r>
          </a:p>
          <a:p>
            <a:pPr lvl="1"/>
            <a:r>
              <a:rPr lang="en-US" sz="2800" dirty="0"/>
              <a:t>At the Halide level or the generated code level</a:t>
            </a:r>
          </a:p>
          <a:p>
            <a:pPr lvl="1"/>
            <a:r>
              <a:rPr lang="en-US" sz="2800" dirty="0"/>
              <a:t>How to align the halide code with the generated code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804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692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Memory Tile Design</vt:lpstr>
      <vt:lpstr>Xilinx 7-Series BRAMs </vt:lpstr>
      <vt:lpstr>Column Structure PE Tile : 90u x 80u Mem Tile: 180u x 180u</vt:lpstr>
      <vt:lpstr>Chaining</vt:lpstr>
      <vt:lpstr>Memory Tile Interface</vt:lpstr>
      <vt:lpstr>XML</vt:lpstr>
      <vt:lpstr>IO Groups</vt:lpstr>
      <vt:lpstr>Debug Capabilities</vt:lpstr>
      <vt:lpstr>Debug Challenges</vt:lpstr>
      <vt:lpstr>Halide Debugging Primitives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Tile Design</dc:title>
  <dc:creator>Nikhil Bhagdikar</dc:creator>
  <cp:lastModifiedBy>Nikhil Bhagdikar</cp:lastModifiedBy>
  <cp:revision>29</cp:revision>
  <dcterms:created xsi:type="dcterms:W3CDTF">2017-05-09T04:59:27Z</dcterms:created>
  <dcterms:modified xsi:type="dcterms:W3CDTF">2017-05-09T20:11:37Z</dcterms:modified>
</cp:coreProperties>
</file>