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26"/>
  </p:notesMasterIdLst>
  <p:handoutMasterIdLst>
    <p:handoutMasterId r:id="rId27"/>
  </p:handoutMasterIdLst>
  <p:sldIdLst>
    <p:sldId id="304" r:id="rId3"/>
    <p:sldId id="322" r:id="rId4"/>
    <p:sldId id="324" r:id="rId5"/>
    <p:sldId id="325" r:id="rId6"/>
    <p:sldId id="327" r:id="rId7"/>
    <p:sldId id="320" r:id="rId8"/>
    <p:sldId id="330" r:id="rId9"/>
    <p:sldId id="332" r:id="rId10"/>
    <p:sldId id="333" r:id="rId11"/>
    <p:sldId id="334" r:id="rId12"/>
    <p:sldId id="321" r:id="rId13"/>
    <p:sldId id="326" r:id="rId14"/>
    <p:sldId id="329" r:id="rId15"/>
    <p:sldId id="335" r:id="rId16"/>
    <p:sldId id="328" r:id="rId17"/>
    <p:sldId id="309" r:id="rId18"/>
    <p:sldId id="311" r:id="rId19"/>
    <p:sldId id="315" r:id="rId20"/>
    <p:sldId id="317" r:id="rId21"/>
    <p:sldId id="318" r:id="rId22"/>
    <p:sldId id="313" r:id="rId23"/>
    <p:sldId id="305" r:id="rId24"/>
    <p:sldId id="319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318"/>
  </p:normalViewPr>
  <p:slideViewPr>
    <p:cSldViewPr snapToGrid="0" snapToObjects="1">
      <p:cViewPr>
        <p:scale>
          <a:sx n="160" d="100"/>
          <a:sy n="160" d="100"/>
        </p:scale>
        <p:origin x="24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929A90-2E88-D842-A054-C9677D64D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01D8-9E89-DE4E-945C-FD23CAA3E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EEA7BB-0D9D-B148-9337-7918A8C6DC6E}" type="datetimeFigureOut">
              <a:rPr lang="en-US" altLang="en-US"/>
              <a:pPr/>
              <a:t>2/17/21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D3CC5-97FB-2A49-B560-AA6B61AAB4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95DD-3AB4-ED47-9C1B-19F5F27B5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D6264B-AF89-F24F-8CF4-CCD9DB3EB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C4DE19-750D-0241-8CD9-62B5AF764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A5F9-A68D-D647-B835-7D5774BDEF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1EFF4B-FAA1-DB47-A80A-71ABC23ADBD4}" type="datetimeFigureOut">
              <a:rPr lang="en-US" altLang="en-US"/>
              <a:pPr/>
              <a:t>2/17/21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705E5-253A-1144-95E2-FB938A13E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256AC9-E83C-F542-AB63-E05E16D81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7EA-C2D6-034A-A872-04EAE1797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5866-7754-0248-8A0D-6CEDD52F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068D74-791F-F94D-8617-0FCCCEF490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will attempt to kill two birds with one stone</a:t>
            </a:r>
          </a:p>
          <a:p>
            <a:r>
              <a:rPr lang="en-US" dirty="0"/>
              <a:t>It will be structured as a 15 min crash course on how to test an RRAM array, with the TSMC RRAM array as a case study</a:t>
            </a:r>
          </a:p>
          <a:p>
            <a:r>
              <a:rPr lang="en-US" dirty="0"/>
              <a:t>Assumptions: direct access to the memory array (with address decoders)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8D74-791F-F94D-8617-0FCCCEF4902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04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8D74-791F-F94D-8617-0FCCCEF4902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66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8D74-791F-F94D-8617-0FCCCEF4902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20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8D74-791F-F94D-8617-0FCCCEF4902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06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8D74-791F-F94D-8617-0FCCCEF4902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80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8D74-791F-F94D-8617-0FCCCEF4902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58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8D74-791F-F94D-8617-0FCCCEF4902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0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16C23A-51CA-7C42-895E-D1F39554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1846FF53-0762-624A-AF56-D423D3B1C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14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A14454-E61B-5A4D-A86F-CBA4CCC3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3AC26869-5545-E74F-9056-7D18F9E7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834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1649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2074A05-8001-9345-9E3D-46640AB34C44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5F1CFF9-4F64-F943-867E-1D7770A37C0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387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601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2958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4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AECB2-82F0-2C41-A3CC-CD6995A1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21B56E2D-761D-4641-970E-69CC61A0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686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490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4971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DA840B8-3A31-C542-81BD-24A93FECDA88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70AC760D-49A7-3046-AAA7-6C01D5F0CF2E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0073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2906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03036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1285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A790B9D0-D4BA-544F-9F66-409A7854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B405B-E8D0-7444-9443-19CF0564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815F2525-55C6-8541-AB66-E172A64F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294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BCFEC951-3841-344F-8486-43D048478A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B542-2939-5A49-AB56-87BD4825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31EBC2-D5BC-5941-97F4-0A529678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116528C-CD39-8F49-A97B-224E2AED49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CEA86-839B-2649-ABEE-A3D4B7D1FDA2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489B2E-F1CE-364E-AFDF-B65839261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92674AA-4555-B842-A6B9-576BC97B75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B2C4-665E-D44B-B7AA-70039D12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17D5A6-0B83-1147-9EF9-90605CC0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54035A6-9870-CC4D-B912-FC0AA2707C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1EF0-0F7A-264A-96D8-AB24BAF18A9B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F25F4BA9-12DA-9348-A047-BB626E289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ram-set-reset-wavefor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tiff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2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tiff"/><Relationship Id="rId5" Type="http://schemas.openxmlformats.org/officeDocument/2006/relationships/image" Target="../media/image15.tiff"/><Relationship Id="rId4" Type="http://schemas.openxmlformats.org/officeDocument/2006/relationships/image" Target="../media/image21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ram-read-wave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584BD020-79FF-8344-89B2-F1978983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r>
              <a:rPr lang="en-US" dirty="0"/>
              <a:t>RRAM Array Testing Crash Course:</a:t>
            </a:r>
            <a:br>
              <a:rPr lang="en-US" dirty="0"/>
            </a:br>
            <a:r>
              <a:rPr lang="en-US" dirty="0"/>
              <a:t>TSMC 64K Cell Array (256x256)</a:t>
            </a: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74B8D624-0B1E-DA4E-981F-B45D8CC41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Stanford University</a:t>
            </a:r>
          </a:p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2/19/21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D0746-456A-B940-96AC-9DAC2B5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Akash Levy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0613F-C886-6E4C-A15E-EBCC0932032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9325" y="1366207"/>
            <a:ext cx="3787775" cy="284288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3A945AB-44BA-9649-B5D0-C63337EFC1F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76800" y="1369186"/>
            <a:ext cx="3779838" cy="2836928"/>
          </a:xfrm>
        </p:spPr>
      </p:pic>
    </p:spTree>
    <p:extLst>
      <p:ext uri="{BB962C8B-B14F-4D97-AF65-F5344CB8AC3E}">
        <p14:creationId xmlns:p14="http://schemas.microsoft.com/office/powerpoint/2010/main" val="374855851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AA7F9-12F2-5C46-ACF7-21B66DE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Conditions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81FB22-1FAB-9F4F-9AD5-DB0A689C15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00315905"/>
              </p:ext>
            </p:extLst>
          </p:nvPr>
        </p:nvGraphicFramePr>
        <p:xfrm>
          <a:off x="955675" y="908050"/>
          <a:ext cx="5722939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>
                  <a:extLst>
                    <a:ext uri="{9D8B030D-6E8A-4147-A177-3AD203B41FA5}">
                      <a16:colId xmlns:a16="http://schemas.microsoft.com/office/drawing/2014/main" val="38405501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441935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528114186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99362658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351391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 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Pulse Width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Stop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50kΩ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outer/</a:t>
                      </a:r>
                    </a:p>
                    <a:p>
                      <a:r>
                        <a:rPr lang="en-US" sz="1400" dirty="0"/>
                        <a:t>BL 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8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8504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E6CF-896C-FB4A-847C-906F9B9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Single-Bit Program: SET/RESET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03EE6-43F2-9847-B1FC-579C80BDA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Step Three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1F1B7F-3592-CF4B-8425-E8C76F593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6406441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E846-B133-514B-A685-EF8CA67C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SET/RESET Waveform: Always Verify with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F757-84CB-9144-87A1-64B19A317A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Reuse dynamic FORM template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Pulse VWL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good timing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Address settling time (500us)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VBL/VSL ON time (SW timed)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PW (10us)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VWL OFF time (2ms)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NOTE:</a:t>
            </a:r>
            <a:r>
              <a:rPr lang="en-US" dirty="0"/>
              <a:t> there are other valid waveforms that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FC97A-49A9-BA40-BAA0-D8D6ECDAC480}"/>
              </a:ext>
            </a:extLst>
          </p:cNvPr>
          <p:cNvSpPr txBox="1"/>
          <p:nvPr/>
        </p:nvSpPr>
        <p:spPr>
          <a:xfrm>
            <a:off x="5387170" y="4266590"/>
            <a:ext cx="2876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https://tinyurl.com/rram-set-reset-waveform</a:t>
            </a:r>
            <a:endParaRPr lang="en-US" sz="1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84B68B-8A62-9546-A7A2-D517F07BBCF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1653699"/>
            <a:ext cx="3779838" cy="2267902"/>
          </a:xfrm>
        </p:spPr>
      </p:pic>
    </p:spTree>
    <p:extLst>
      <p:ext uri="{BB962C8B-B14F-4D97-AF65-F5344CB8AC3E}">
        <p14:creationId xmlns:p14="http://schemas.microsoft.com/office/powerpoint/2010/main" val="51879450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AA7F9-12F2-5C46-ACF7-21B66DE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conditions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81FB22-1FAB-9F4F-9AD5-DB0A689C15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02851061"/>
              </p:ext>
            </p:extLst>
          </p:nvPr>
        </p:nvGraphicFramePr>
        <p:xfrm>
          <a:off x="955675" y="908050"/>
          <a:ext cx="5722939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>
                  <a:extLst>
                    <a:ext uri="{9D8B030D-6E8A-4147-A177-3AD203B41FA5}">
                      <a16:colId xmlns:a16="http://schemas.microsoft.com/office/drawing/2014/main" val="38405501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441935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528114186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99362658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351391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BL/SL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0.2 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BL/SL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BL/SL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WL Pulse Width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Stop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 50kΩ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Below target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(9-11kΩ)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Above target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(70-90kΩ)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WL outer/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 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WL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808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514A3F-50F2-4849-B1FC-9BC8408EDE29}"/>
              </a:ext>
            </a:extLst>
          </p:cNvPr>
          <p:cNvSpPr txBox="1"/>
          <p:nvPr/>
        </p:nvSpPr>
        <p:spPr>
          <a:xfrm>
            <a:off x="7308687" y="1339909"/>
            <a:ext cx="1347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FORM Time:</a:t>
            </a:r>
          </a:p>
          <a:p>
            <a:r>
              <a:rPr lang="en-US" dirty="0"/>
              <a:t>3 cells/s</a:t>
            </a:r>
          </a:p>
          <a:p>
            <a:r>
              <a:rPr lang="en-US" dirty="0"/>
              <a:t>= </a:t>
            </a:r>
          </a:p>
          <a:p>
            <a:r>
              <a:rPr lang="en-US" dirty="0"/>
              <a:t>7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  <a:p>
            <a:endParaRPr lang="en-US" dirty="0"/>
          </a:p>
          <a:p>
            <a:r>
              <a:rPr lang="en-US" b="1" dirty="0"/>
              <a:t>Total Prog Time:</a:t>
            </a:r>
          </a:p>
          <a:p>
            <a:r>
              <a:rPr lang="en-US" dirty="0"/>
              <a:t>4 cells/s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6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</p:txBody>
      </p:sp>
    </p:spTree>
    <p:extLst>
      <p:ext uri="{BB962C8B-B14F-4D97-AF65-F5344CB8AC3E}">
        <p14:creationId xmlns:p14="http://schemas.microsoft.com/office/powerpoint/2010/main" val="279731374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46AED26-7DF8-444E-B3EE-DD4A58C4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B6711FE-A2B5-7E40-83BD-2B44B720F0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350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dynamic_set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SET_THRESH, SET_PW = 11E3, 10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VWL in range(0, 2, step=0.05):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for VBL in range(2, 4, step=1):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PULSE(VBL, VWL, VSL=0, SET_PW)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if READ() &lt;= SET_THRESH: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print(‘SET succeeded’)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else: 						print(‘SET failed’)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06811CF-6A17-8342-9F2E-8CFB89B67C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773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EBEF-90F4-3F49-99F7-EB847279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Checkerboard: Random Access Pattern Check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48B23A-0552-0746-B999-728CCBD406E2}"/>
              </a:ext>
            </a:extLst>
          </p:cNvPr>
          <p:cNvGrpSpPr/>
          <p:nvPr/>
        </p:nvGrpSpPr>
        <p:grpSpPr>
          <a:xfrm>
            <a:off x="1564410" y="1788769"/>
            <a:ext cx="6485081" cy="2691763"/>
            <a:chOff x="1714182" y="1780886"/>
            <a:chExt cx="6485081" cy="26917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AA8A72-E274-C34C-88A1-BB0C98A3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1036" y="1780886"/>
              <a:ext cx="1701800" cy="685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D1E228-C91E-E449-934D-4F68D215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1036" y="2530764"/>
              <a:ext cx="1168400" cy="9271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7979D1-57FF-1F42-B3C3-332F075FB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4209" y="1786135"/>
              <a:ext cx="1524000" cy="16383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E1E3F-9C22-9241-AF45-E2939710D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5663" y="1780886"/>
              <a:ext cx="863600" cy="1739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4A0B7C-7822-B040-A63D-137B8C39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4182" y="1869786"/>
              <a:ext cx="1727200" cy="165100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FA06777-5DD8-CB4F-9448-50CFE601B1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3813" y="3215254"/>
              <a:ext cx="382396" cy="611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6C8DAF-439D-D64C-98DF-80C5B3B5AC01}"/>
                </a:ext>
              </a:extLst>
            </p:cNvPr>
            <p:cNvSpPr txBox="1"/>
            <p:nvPr/>
          </p:nvSpPr>
          <p:spPr>
            <a:xfrm>
              <a:off x="2314893" y="3826318"/>
              <a:ext cx="4629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 with single cell </a:t>
              </a:r>
              <a:r>
                <a:rPr lang="en-US" dirty="0" err="1"/>
                <a:t>FORMed</a:t>
              </a:r>
              <a:r>
                <a:rPr lang="en-US" dirty="0"/>
                <a:t> at VWL=1.7V</a:t>
              </a:r>
            </a:p>
            <a:p>
              <a:r>
                <a:rPr lang="en-US" dirty="0"/>
                <a:t>Cell cannot be fully RESET, only up to 20kOhm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61374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D536AE-C8E7-5848-98EA-7B0B6D27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410" y="1877669"/>
            <a:ext cx="1727200" cy="165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BD70C-E90D-984E-BE71-252EE7C4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437" y="1788769"/>
            <a:ext cx="15240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CEBEF-90F4-3F49-99F7-EB847279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“Anti-Checkerboard”: Random Access Pattern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A8A72-E274-C34C-88A1-BB0C98A3C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264" y="1788769"/>
            <a:ext cx="1701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1E228-C91E-E449-934D-4F68D2153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264" y="2538647"/>
            <a:ext cx="1168400" cy="9271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06777-5DD8-CB4F-9448-50CFE601B16E}"/>
              </a:ext>
            </a:extLst>
          </p:cNvPr>
          <p:cNvCxnSpPr>
            <a:cxnSpLocks/>
          </p:cNvCxnSpPr>
          <p:nvPr/>
        </p:nvCxnSpPr>
        <p:spPr>
          <a:xfrm flipH="1" flipV="1">
            <a:off x="3742660" y="3136605"/>
            <a:ext cx="533777" cy="697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6C8DAF-439D-D64C-98DF-80C5B3B5AC01}"/>
              </a:ext>
            </a:extLst>
          </p:cNvPr>
          <p:cNvSpPr txBox="1"/>
          <p:nvPr/>
        </p:nvSpPr>
        <p:spPr>
          <a:xfrm>
            <a:off x="1231056" y="3831489"/>
            <a:ext cx="7143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errors when trying to flip</a:t>
            </a:r>
          </a:p>
          <a:p>
            <a:pPr algn="ctr"/>
            <a:r>
              <a:rPr lang="en-US" dirty="0"/>
              <a:t>Cells cannot be fully RESET on first pulse, only up to 20-40 </a:t>
            </a:r>
            <a:r>
              <a:rPr lang="en-US" dirty="0" err="1"/>
              <a:t>kOhm</a:t>
            </a:r>
            <a:endParaRPr lang="en-US" dirty="0"/>
          </a:p>
          <a:p>
            <a:pPr algn="ctr"/>
            <a:r>
              <a:rPr lang="en-US" dirty="0"/>
              <a:t>Happens if cells are over-FORMed: shows importance of proper FORMing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E349E-8BC6-4C4F-988D-9975A3DA8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891" y="1798982"/>
            <a:ext cx="863600" cy="17399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19D30-8527-A54B-9D64-640AAAE62D16}"/>
              </a:ext>
            </a:extLst>
          </p:cNvPr>
          <p:cNvCxnSpPr>
            <a:cxnSpLocks/>
          </p:cNvCxnSpPr>
          <p:nvPr/>
        </p:nvCxnSpPr>
        <p:spPr>
          <a:xfrm flipH="1" flipV="1">
            <a:off x="3614250" y="3052639"/>
            <a:ext cx="662187" cy="78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C08488-6B4E-BC4D-A8DD-AD5256F48F00}"/>
              </a:ext>
            </a:extLst>
          </p:cNvPr>
          <p:cNvCxnSpPr>
            <a:cxnSpLocks/>
          </p:cNvCxnSpPr>
          <p:nvPr/>
        </p:nvCxnSpPr>
        <p:spPr>
          <a:xfrm flipH="1" flipV="1">
            <a:off x="3965944" y="2179674"/>
            <a:ext cx="310495" cy="1654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0545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CCC-BA9E-5A40-9065-8A047A3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Yield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E5D6B-919D-5C49-98EF-34FADFCFA14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940CC-9C60-1448-A2FF-943891CC0AD8}"/>
              </a:ext>
            </a:extLst>
          </p:cNvPr>
          <p:cNvSpPr txBox="1"/>
          <p:nvPr/>
        </p:nvSpPr>
        <p:spPr>
          <a:xfrm>
            <a:off x="1619800" y="1724767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Initial:</a:t>
            </a:r>
          </a:p>
          <a:p>
            <a:r>
              <a:rPr lang="en-US" dirty="0">
                <a:solidFill>
                  <a:srgbClr val="FF0000"/>
                </a:solidFill>
              </a:rPr>
              <a:t>39 Failures…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F97A3-3E99-BF45-A442-D27DB3A054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 number of FORM failures due to 1.5V VWL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Failures happen further down the BL/WL, probably due to IR drop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not to over-SET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Cannot increase limit!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FORM for failed cells successfully FORMed 38/39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a second time on the final failed cell FORMed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Result: 100% FORM yield!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Afterwards: realize longer PW will always give 100% yield</a:t>
            </a:r>
          </a:p>
        </p:txBody>
      </p:sp>
    </p:spTree>
    <p:extLst>
      <p:ext uri="{BB962C8B-B14F-4D97-AF65-F5344CB8AC3E}">
        <p14:creationId xmlns:p14="http://schemas.microsoft.com/office/powerpoint/2010/main" val="403883025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BFB45-7D9F-D64B-92BA-F5FDB0ED28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7DA8BB-2CDF-0D43-81DF-F6FB88C839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87119" y="908050"/>
            <a:ext cx="3759200" cy="375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07D35-F83D-8042-B255-A4E914E389A1}"/>
              </a:ext>
            </a:extLst>
          </p:cNvPr>
          <p:cNvSpPr txBox="1"/>
          <p:nvPr/>
        </p:nvSpPr>
        <p:spPr>
          <a:xfrm>
            <a:off x="2888815" y="4522349"/>
            <a:ext cx="3996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Certain BLs seem to have higher VWL and hence lower resistance</a:t>
            </a:r>
          </a:p>
        </p:txBody>
      </p:sp>
    </p:spTree>
    <p:extLst>
      <p:ext uri="{BB962C8B-B14F-4D97-AF65-F5344CB8AC3E}">
        <p14:creationId xmlns:p14="http://schemas.microsoft.com/office/powerpoint/2010/main" val="144885347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BD6-7C5E-EE45-BEE3-BE641079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65798-CFB5-A54D-8B39-D52EFA141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Step One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1C12B-3F92-7E48-98E3-98C287BE5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8655529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0613F-C886-6E4C-A15E-EBCC0932032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9325" y="1366207"/>
            <a:ext cx="3787775" cy="284288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3A945AB-44BA-9649-B5D0-C63337EFC1F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76800" y="1369186"/>
            <a:ext cx="3779838" cy="2836928"/>
          </a:xfrm>
        </p:spPr>
      </p:pic>
    </p:spTree>
    <p:extLst>
      <p:ext uri="{BB962C8B-B14F-4D97-AF65-F5344CB8AC3E}">
        <p14:creationId xmlns:p14="http://schemas.microsoft.com/office/powerpoint/2010/main" val="21651315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FB403-40C0-2E4F-8177-972CD1FA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0C3D3-E4D9-3245-B7D2-71DED824C4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FORM, SET, RESET, Target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checkerboard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bitstream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+ yield optimizations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yield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programming of one array (first iteration)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progress: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Tail distribution reprogramming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Process more arrays with different LRS/HRS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Finalize figures</a:t>
            </a:r>
          </a:p>
        </p:txBody>
      </p:sp>
    </p:spTree>
    <p:extLst>
      <p:ext uri="{BB962C8B-B14F-4D97-AF65-F5344CB8AC3E}">
        <p14:creationId xmlns:p14="http://schemas.microsoft.com/office/powerpoint/2010/main" val="251692378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AA7F9-12F2-5C46-ACF7-21B66DE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conditions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81FB22-1FAB-9F4F-9AD5-DB0A689C15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36869931"/>
              </p:ext>
            </p:extLst>
          </p:nvPr>
        </p:nvGraphicFramePr>
        <p:xfrm>
          <a:off x="955675" y="908050"/>
          <a:ext cx="5722939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>
                  <a:extLst>
                    <a:ext uri="{9D8B030D-6E8A-4147-A177-3AD203B41FA5}">
                      <a16:colId xmlns:a16="http://schemas.microsoft.com/office/drawing/2014/main" val="38405501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441935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528114186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99362658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351391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 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Pulse Width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Stop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50kΩ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Below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9-11kΩ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70-90kΩ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outer/</a:t>
                      </a:r>
                    </a:p>
                    <a:p>
                      <a:r>
                        <a:rPr lang="en-US" sz="1400" dirty="0"/>
                        <a:t>BL 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808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514A3F-50F2-4849-B1FC-9BC8408EDE29}"/>
              </a:ext>
            </a:extLst>
          </p:cNvPr>
          <p:cNvSpPr txBox="1"/>
          <p:nvPr/>
        </p:nvSpPr>
        <p:spPr>
          <a:xfrm>
            <a:off x="7308687" y="1339909"/>
            <a:ext cx="1347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FORM Time:</a:t>
            </a:r>
          </a:p>
          <a:p>
            <a:r>
              <a:rPr lang="en-US" dirty="0"/>
              <a:t>3 cells/s</a:t>
            </a:r>
          </a:p>
          <a:p>
            <a:r>
              <a:rPr lang="en-US" dirty="0"/>
              <a:t>= </a:t>
            </a:r>
          </a:p>
          <a:p>
            <a:r>
              <a:rPr lang="en-US" dirty="0"/>
              <a:t>7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  <a:p>
            <a:endParaRPr lang="en-US" dirty="0"/>
          </a:p>
          <a:p>
            <a:r>
              <a:rPr lang="en-US" b="1" dirty="0"/>
              <a:t>Total Prog Time:</a:t>
            </a:r>
          </a:p>
          <a:p>
            <a:r>
              <a:rPr lang="en-US" dirty="0"/>
              <a:t>4 cells/s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6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7F4562-9A5A-834B-A330-D831C079495B}"/>
              </a:ext>
            </a:extLst>
          </p:cNvPr>
          <p:cNvCxnSpPr/>
          <p:nvPr/>
        </p:nvCxnSpPr>
        <p:spPr>
          <a:xfrm flipH="1">
            <a:off x="5754697" y="761087"/>
            <a:ext cx="1231976" cy="68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0716BE-7814-3642-AF5C-EBB709427B2C}"/>
              </a:ext>
            </a:extLst>
          </p:cNvPr>
          <p:cNvSpPr txBox="1"/>
          <p:nvPr/>
        </p:nvSpPr>
        <p:spPr>
          <a:xfrm>
            <a:off x="6158124" y="48408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Switched to analog driver</a:t>
            </a:r>
          </a:p>
        </p:txBody>
      </p:sp>
    </p:spTree>
    <p:extLst>
      <p:ext uri="{BB962C8B-B14F-4D97-AF65-F5344CB8AC3E}">
        <p14:creationId xmlns:p14="http://schemas.microsoft.com/office/powerpoint/2010/main" val="71169547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AE6E4-F05F-5949-85CB-F735A169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Multi-Bit Programming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D80C4-844D-F64E-A2F6-6B1771916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Step Four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BBC837-FDC7-134A-8C02-232C143F13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6672741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3B7BBB-FA10-A940-9145-5926269E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5E75F0-A7AC-9648-9814-BAAB2C41C44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49327" y="908685"/>
                <a:ext cx="4712002" cy="3759042"/>
              </a:xfrm>
            </p:spPr>
            <p:txBody>
              <a:bodyPr>
                <a:normAutofit fontScale="850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READ requires </a:t>
                </a:r>
                <a:r>
                  <a:rPr lang="en-US" b="1" dirty="0"/>
                  <a:t>source</a:t>
                </a:r>
                <a:r>
                  <a:rPr lang="en-US" dirty="0"/>
                  <a:t> and </a:t>
                </a:r>
                <a:r>
                  <a:rPr lang="en-US" b="1" dirty="0"/>
                  <a:t>measure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 to source READ voltage on the BL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 to measure READ current on the BL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 = V</a:t>
                </a:r>
                <a:r>
                  <a:rPr lang="en-US" baseline="-25000" dirty="0"/>
                  <a:t>BL</a:t>
                </a:r>
                <a:r>
                  <a:rPr lang="en-US" dirty="0"/>
                  <a:t>/I</a:t>
                </a:r>
                <a:r>
                  <a:rPr lang="en-US" baseline="-25000" dirty="0"/>
                  <a:t>BL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Some systems will allow you to source and measure with same unit, making life easy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 to specify current limit correctly!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using shunt resistor and voltage measurement unit works well for high resistance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Load = 1T1R structure, shunt = constant resistor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Want small value so IR drop is small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Too small gives you low resolution signal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baseline="-25000" dirty="0"/>
                  <a:t>shunt</a:t>
                </a:r>
                <a:r>
                  <a:rPr lang="en-US" dirty="0"/>
                  <a:t> = 560Ω was reasonable choice</a:t>
                </a:r>
              </a:p>
              <a:p>
                <a:pPr marL="857250" lvl="3" indent="-285750"/>
                <a:r>
                  <a:rPr lang="en-US" sz="1400" dirty="0"/>
                  <a:t>R</a:t>
                </a:r>
                <a:r>
                  <a:rPr lang="en-US" sz="1400" baseline="-25000" dirty="0"/>
                  <a:t>load</a:t>
                </a:r>
                <a:r>
                  <a:rPr lang="en-US" sz="1400" dirty="0"/>
                  <a:t> ∈ {7kΩ, 500kΩ} and voltage resolution of 0.1 mV</a:t>
                </a:r>
              </a:p>
              <a:p>
                <a:pPr marL="231775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load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BL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shunt</m:t>
                                </m:r>
                              </m:sub>
                            </m:sSub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shunt</m:t>
                        </m:r>
                      </m:sub>
                    </m:sSub>
                  </m:oMath>
                </a14:m>
                <a:r>
                  <a:rPr lang="en-US" dirty="0"/>
                  <a:t> (up to 1.1MΩ accurate)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5E75F0-A7AC-9648-9814-BAAB2C41C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49327" y="908685"/>
                <a:ext cx="4712002" cy="3759042"/>
              </a:xfrm>
              <a:blipFill>
                <a:blip r:embed="rId2"/>
                <a:stretch>
                  <a:fillRect l="-215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Image result for shunt resistor">
            <a:extLst>
              <a:ext uri="{FF2B5EF4-FFF2-40B4-BE49-F238E27FC236}">
                <a16:creationId xmlns:a16="http://schemas.microsoft.com/office/drawing/2014/main" id="{B6D35A2B-EE24-D847-B0F4-DF3C26E11CE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43" y="2571750"/>
            <a:ext cx="2540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CF73B-4E1E-8F4D-B60F-FE8917E3DEC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43632" y="2479361"/>
            <a:ext cx="695907" cy="57339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8AA8E8-7F17-8946-8C2E-E08F06EF7DE4}"/>
              </a:ext>
            </a:extLst>
          </p:cNvPr>
          <p:cNvSpPr txBox="1"/>
          <p:nvPr/>
        </p:nvSpPr>
        <p:spPr>
          <a:xfrm>
            <a:off x="5263958" y="2171584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 voltage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60FBB-7104-214D-966C-35E896C8CAC8}"/>
              </a:ext>
            </a:extLst>
          </p:cNvPr>
          <p:cNvSpPr txBox="1"/>
          <p:nvPr/>
        </p:nvSpPr>
        <p:spPr>
          <a:xfrm>
            <a:off x="6157793" y="1473294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Shunt resistor setup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D5A57-7DE4-4546-BCDC-54F276B0CAED}"/>
              </a:ext>
            </a:extLst>
          </p:cNvPr>
          <p:cNvSpPr txBox="1"/>
          <p:nvPr/>
        </p:nvSpPr>
        <p:spPr>
          <a:xfrm>
            <a:off x="5729471" y="2896845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VBL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925F6-65B7-A344-8587-9B59675B45CB}"/>
              </a:ext>
            </a:extLst>
          </p:cNvPr>
          <p:cNvSpPr txBox="1"/>
          <p:nvPr/>
        </p:nvSpPr>
        <p:spPr>
          <a:xfrm>
            <a:off x="6612724" y="292340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baseline="-25000" dirty="0"/>
              <a:t>shunt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85FA3B-042A-4D48-8A36-ADD085859BE2}"/>
              </a:ext>
            </a:extLst>
          </p:cNvPr>
          <p:cNvSpPr/>
          <p:nvPr/>
        </p:nvSpPr>
        <p:spPr>
          <a:xfrm>
            <a:off x="6631388" y="3046065"/>
            <a:ext cx="55659" cy="4571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0A7AA-1F10-234B-8A75-BBAC945A574C}"/>
              </a:ext>
            </a:extLst>
          </p:cNvPr>
          <p:cNvSpPr txBox="1"/>
          <p:nvPr/>
        </p:nvSpPr>
        <p:spPr>
          <a:xfrm>
            <a:off x="5869091" y="4150915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First test with constant resistor as load!</a:t>
            </a:r>
          </a:p>
        </p:txBody>
      </p:sp>
    </p:spTree>
    <p:extLst>
      <p:ext uri="{BB962C8B-B14F-4D97-AF65-F5344CB8AC3E}">
        <p14:creationId xmlns:p14="http://schemas.microsoft.com/office/powerpoint/2010/main" val="353142357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E846-B133-514B-A685-EF8CA67C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Waveform: Always Verify with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F757-84CB-9144-87A1-64B19A317A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VSL=0V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VWL=2.5V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Higher VWL means less transistor resistance included in measurement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VBL=200mV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Yields good signal with low read disturb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conservative settling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Address settling time (500us)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VWL ON time (SW timed)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VBL settling time (2ms)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Sampling (100Sa @ 1 </a:t>
            </a:r>
            <a:r>
              <a:rPr lang="en-US" dirty="0" err="1"/>
              <a:t>MSa</a:t>
            </a:r>
            <a:r>
              <a:rPr lang="en-US" dirty="0"/>
              <a:t>/s)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NOTE:</a:t>
            </a:r>
            <a:r>
              <a:rPr lang="en-US" dirty="0"/>
              <a:t> there are other valid waveforms that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FC97A-49A9-BA40-BAA0-D8D6ECDAC480}"/>
              </a:ext>
            </a:extLst>
          </p:cNvPr>
          <p:cNvSpPr txBox="1"/>
          <p:nvPr/>
        </p:nvSpPr>
        <p:spPr>
          <a:xfrm>
            <a:off x="5526635" y="4266590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https://tinyurl.com/rram-read-waveform</a:t>
            </a:r>
            <a:endParaRPr lang="en-US" sz="11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AC604D-9313-1D44-9447-B9E2482B6ED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1425042"/>
            <a:ext cx="3779838" cy="2725216"/>
          </a:xfrm>
        </p:spPr>
      </p:pic>
    </p:spTree>
    <p:extLst>
      <p:ext uri="{BB962C8B-B14F-4D97-AF65-F5344CB8AC3E}">
        <p14:creationId xmlns:p14="http://schemas.microsoft.com/office/powerpoint/2010/main" val="215687099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AA7F9-12F2-5C46-ACF7-21B66DE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Single-Bit Operation Conditions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81FB22-1FAB-9F4F-9AD5-DB0A689C15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79971358"/>
              </p:ext>
            </p:extLst>
          </p:nvPr>
        </p:nvGraphicFramePr>
        <p:xfrm>
          <a:off x="955675" y="908050"/>
          <a:ext cx="5722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>
                  <a:extLst>
                    <a:ext uri="{9D8B030D-6E8A-4147-A177-3AD203B41FA5}">
                      <a16:colId xmlns:a16="http://schemas.microsoft.com/office/drawing/2014/main" val="38405501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441935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528114186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99362658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351391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 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Pulse Width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Stop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8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08346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DF75-CC79-3645-BA78-CD330794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B0331-4986-A143-B083-757D96484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Step Two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7C68908-DB65-FC4E-BDD2-D988EA48F0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2187866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17DDB-648A-394D-A288-C15B3404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Waveform: Always Verify with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FA1AD-E51D-5543-932F-C33EF3714D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Before FORMing, it is not possible to test your READ waveform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step is to just apply a long SET pulse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Example: VBL=3V, VWL=4V, VSL=0V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READ, and check that resistance dropped significantly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If it does, this is the first sign that your device is alive!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 try to do “dynamic FORM”: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FORM_THRESH, FORM_PW = 50E3, 1000	# 50kOhm FORMing threshold, 1ms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VWL in range(0, 2, step=0.05):	# VWL outer loop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for VBL in range(2, 4, step=1): 	# VBL inner loop, optional (can fix VBL val)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PULSE(VBL, VWL, VSL=0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, FORM_PW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#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FORMing pulse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if READ() &lt;= FORM_THRESH: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print(‘FORM succeeded’)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else: 							# if loop completes without break</a:t>
            </a:r>
          </a:p>
          <a:p>
            <a:pPr marL="344488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print(‘FORM failed’)</a:t>
            </a:r>
          </a:p>
        </p:txBody>
      </p:sp>
    </p:spTree>
    <p:extLst>
      <p:ext uri="{BB962C8B-B14F-4D97-AF65-F5344CB8AC3E}">
        <p14:creationId xmlns:p14="http://schemas.microsoft.com/office/powerpoint/2010/main" val="352497424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CCC-BA9E-5A40-9065-8A047A3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Yield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E5D6B-919D-5C49-98EF-34FADFCFA14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940CC-9C60-1448-A2FF-943891CC0AD8}"/>
              </a:ext>
            </a:extLst>
          </p:cNvPr>
          <p:cNvSpPr txBox="1"/>
          <p:nvPr/>
        </p:nvSpPr>
        <p:spPr>
          <a:xfrm>
            <a:off x="1619800" y="1724767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Initial:</a:t>
            </a:r>
          </a:p>
          <a:p>
            <a:r>
              <a:rPr lang="en-US" dirty="0">
                <a:solidFill>
                  <a:srgbClr val="FF0000"/>
                </a:solidFill>
              </a:rPr>
              <a:t>39 Failures…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F97A3-3E99-BF45-A442-D27DB3A054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 number of FORM failures due to 1.5V VWL limit &amp; 200us PW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Failures happen further down the BL/WL, probably due to IR drop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not to over-SET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 not increase VWL limit!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Instead: increase PW or do rerun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FORM for failed cells successfully FORMed 38/39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a second time on the final failed cell FORMed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Result: 100% FORM yield!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Afterwards: perhaps adjust PW</a:t>
            </a:r>
          </a:p>
        </p:txBody>
      </p:sp>
    </p:spTree>
    <p:extLst>
      <p:ext uri="{BB962C8B-B14F-4D97-AF65-F5344CB8AC3E}">
        <p14:creationId xmlns:p14="http://schemas.microsoft.com/office/powerpoint/2010/main" val="28802021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BFB45-7D9F-D64B-92BA-F5FDB0ED28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7DA8BB-2CDF-0D43-81DF-F6FB88C839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87119" y="908050"/>
            <a:ext cx="3759200" cy="375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07D35-F83D-8042-B255-A4E914E389A1}"/>
              </a:ext>
            </a:extLst>
          </p:cNvPr>
          <p:cNvSpPr txBox="1"/>
          <p:nvPr/>
        </p:nvSpPr>
        <p:spPr>
          <a:xfrm>
            <a:off x="2369443" y="4522349"/>
            <a:ext cx="5035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Certain BLs seem to have higher VWL (every 8 or so) and hence lower resistance</a:t>
            </a:r>
          </a:p>
          <a:p>
            <a:pPr algn="ctr"/>
            <a:r>
              <a:rPr lang="en-US" sz="1100" dirty="0"/>
              <a:t>Not sure why this might be the case… any ideas?</a:t>
            </a:r>
          </a:p>
        </p:txBody>
      </p:sp>
    </p:spTree>
    <p:extLst>
      <p:ext uri="{BB962C8B-B14F-4D97-AF65-F5344CB8AC3E}">
        <p14:creationId xmlns:p14="http://schemas.microsoft.com/office/powerpoint/2010/main" val="72721673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0675807D-4E5A-074D-B931-2D3DAF483B7D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5DAB60E4-3B89-8F4D-8C98-126F7A74C7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6339</TotalTime>
  <Words>1469</Words>
  <Application>Microsoft Macintosh PowerPoint</Application>
  <PresentationFormat>On-screen Show (16:9)</PresentationFormat>
  <Paragraphs>327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Source Sans Pro</vt:lpstr>
      <vt:lpstr>Source Sans Pro Semibold</vt:lpstr>
      <vt:lpstr>Wingdings</vt:lpstr>
      <vt:lpstr>SU_Preso_16x9_v6</vt:lpstr>
      <vt:lpstr>SU_Template_TopBar</vt:lpstr>
      <vt:lpstr>RRAM Array Testing Crash Course: TSMC 64K Cell Array (256x256)</vt:lpstr>
      <vt:lpstr>READ</vt:lpstr>
      <vt:lpstr>READ Operation</vt:lpstr>
      <vt:lpstr>READ Waveform: Always Verify with Scope</vt:lpstr>
      <vt:lpstr>Single-Bit Operation Conditions</vt:lpstr>
      <vt:lpstr>FORM</vt:lpstr>
      <vt:lpstr>FORM Waveform: Always Verify with Scope</vt:lpstr>
      <vt:lpstr>Full-Array FORMing Yield</vt:lpstr>
      <vt:lpstr>Full-Array FORMing Statistics</vt:lpstr>
      <vt:lpstr>Full-Array FORMing Statistics</vt:lpstr>
      <vt:lpstr>Operation Conditions</vt:lpstr>
      <vt:lpstr>Single-Bit Program: SET/RESET</vt:lpstr>
      <vt:lpstr>SET/RESET Waveform: Always Verify with Scope</vt:lpstr>
      <vt:lpstr>Operation conditions</vt:lpstr>
      <vt:lpstr>PowerPoint Presentation</vt:lpstr>
      <vt:lpstr>Checkerboard: Random Access Pattern Check</vt:lpstr>
      <vt:lpstr>“Anti-Checkerboard”: Random Access Pattern Check</vt:lpstr>
      <vt:lpstr>Full-Array FORMing Yield</vt:lpstr>
      <vt:lpstr>Full-Array FORMing Statistics</vt:lpstr>
      <vt:lpstr>Full-Array FORMing Statistics</vt:lpstr>
      <vt:lpstr>Status</vt:lpstr>
      <vt:lpstr>Operation conditions</vt:lpstr>
      <vt:lpstr>Multi-Bit Programming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2-2-21</dc:title>
  <dc:creator>Akash Levy</dc:creator>
  <dc:description>2012 PowerPoint template redesign</dc:description>
  <cp:lastModifiedBy>Akash Levy</cp:lastModifiedBy>
  <cp:revision>76</cp:revision>
  <dcterms:created xsi:type="dcterms:W3CDTF">2021-02-02T18:10:05Z</dcterms:created>
  <dcterms:modified xsi:type="dcterms:W3CDTF">2021-02-19T01:25:58Z</dcterms:modified>
</cp:coreProperties>
</file>