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3"/>
  </p:notesMasterIdLst>
  <p:handoutMasterIdLst>
    <p:handoutMasterId r:id="rId14"/>
  </p:handoutMasterIdLst>
  <p:sldIdLst>
    <p:sldId id="304" r:id="rId3"/>
    <p:sldId id="313" r:id="rId4"/>
    <p:sldId id="305" r:id="rId5"/>
    <p:sldId id="314" r:id="rId6"/>
    <p:sldId id="315" r:id="rId7"/>
    <p:sldId id="317" r:id="rId8"/>
    <p:sldId id="318" r:id="rId9"/>
    <p:sldId id="319" r:id="rId10"/>
    <p:sldId id="320" r:id="rId11"/>
    <p:sldId id="321" r:id="rId1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20"/>
  </p:normalViewPr>
  <p:slideViewPr>
    <p:cSldViewPr snapToGrid="0" snapToObjects="1">
      <p:cViewPr>
        <p:scale>
          <a:sx n="233" d="100"/>
          <a:sy n="233" d="100"/>
        </p:scale>
        <p:origin x="144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929A90-2E88-D842-A054-C9677D64D5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F01D8-9E89-DE4E-945C-FD23CAA3EF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1EEA7BB-0D9D-B148-9337-7918A8C6DC6E}" type="datetimeFigureOut">
              <a:rPr lang="en-US" altLang="en-US"/>
              <a:pPr/>
              <a:t>2/2/21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D3CC5-97FB-2A49-B560-AA6B61AAB4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A95DD-3AB4-ED47-9C1B-19F5F27B56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1D6264B-AF89-F24F-8CF4-CCD9DB3EBC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C4DE19-750D-0241-8CD9-62B5AF764C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4A5F9-A68D-D647-B835-7D5774BDEF0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31EFF4B-FAA1-DB47-A80A-71ABC23ADBD4}" type="datetimeFigureOut">
              <a:rPr lang="en-US" altLang="en-US"/>
              <a:pPr/>
              <a:t>2/2/21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E6705E5-253A-1144-95E2-FB938A13E4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6256AC9-E83C-F542-AB63-E05E16D81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A7EA-C2D6-034A-A872-04EAE17971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65866-7754-0248-8A0D-6CEDD52F8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F068D74-791F-F94D-8617-0FCCCEF490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16C23A-51CA-7C42-895E-D1F39554E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1846FF53-0762-624A-AF56-D423D3B1C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0149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A14454-E61B-5A4D-A86F-CBA4CCC3F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3AC26869-5545-E74F-9056-7D18F9E76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5834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1649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92074A05-8001-9345-9E3D-46640AB34C44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65F1CFF9-4F64-F943-867E-1D7770A37C08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43876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16019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29581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0420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3AECB2-82F0-2C41-A3CC-CD6995A1C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21B56E2D-761D-4641-970E-69CC61A0A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85686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4907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649714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DDA840B8-3A31-C542-81BD-24A93FECDA88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70AC760D-49A7-3046-AAA7-6C01D5F0CF2E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00736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429060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03036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812857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A790B9D0-D4BA-544F-9F66-409A78549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B405B-E8D0-7444-9443-19CF0564E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815F2525-55C6-8541-AB66-E172A64F3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5294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BCFEC951-3841-344F-8486-43D048478AD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9B542-2939-5A49-AB56-87BD4825C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A31EBC2-D5BC-5941-97F4-0A529678C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8116528C-CD39-8F49-A97B-224E2AED491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CEA86-839B-2649-ABEE-A3D4B7D1FDA2}"/>
              </a:ext>
            </a:extLst>
          </p:cNvPr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53489B2E-F1CE-364E-AFDF-B65839261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A92674AA-4555-B842-A6B9-576BC97B75D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1B2C4-665E-D44B-B7AA-70039D129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17D5A6-0B83-1147-9EF9-90605CC05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E54035A6-9870-CC4D-B912-FC0AA2707C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81EF0-0F7A-264A-96D8-AB24BAF18A9B}"/>
              </a:ext>
            </a:extLst>
          </p:cNvPr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F25F4BA9-12DA-9348-A047-BB626E2896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584BD020-79FF-8344-89B2-F19789837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r>
              <a:rPr lang="en-US" dirty="0"/>
              <a:t>Updates 2-4-21</a:t>
            </a:r>
            <a:endParaRPr lang="en-US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6" name="Text Placeholder 2">
            <a:extLst>
              <a:ext uri="{FF2B5EF4-FFF2-40B4-BE49-F238E27FC236}">
                <a16:creationId xmlns:a16="http://schemas.microsoft.com/office/drawing/2014/main" id="{74B8D624-0B1E-DA4E-981F-B45D8CC41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en-US" dirty="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Stanford University</a:t>
            </a:r>
          </a:p>
          <a:p>
            <a:pPr marL="0" indent="0" eaLnBrk="1" hangingPunct="1"/>
            <a:r>
              <a:rPr lang="en-US" altLang="en-US" dirty="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2/4/21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37D0746-456A-B940-96AC-9DAC2B54F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/>
              <a:t>RRAM Programming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A5AB-7367-3B44-97E4-0F30B2DC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E545-DC14-0B43-8BE8-4DC6D873F2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Narrowing of resistance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55C07-42A2-6649-9EAA-895BEFEF650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4750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BFB403-40C0-2E4F-8177-972CD1FA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0C3D3-E4D9-3245-B7D2-71DED824C4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FORM, SET, RESET, Target Resistance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checkerboard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bitstream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Speed + yield optimizations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full array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full array yield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full array programming of one array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progress: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Process more arrays with different LRS/HRS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Finalize figures</a:t>
            </a:r>
          </a:p>
        </p:txBody>
      </p:sp>
    </p:spTree>
    <p:extLst>
      <p:ext uri="{BB962C8B-B14F-4D97-AF65-F5344CB8AC3E}">
        <p14:creationId xmlns:p14="http://schemas.microsoft.com/office/powerpoint/2010/main" val="251692378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6AA7F9-12F2-5C46-ACF7-21B66DEF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conditions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81FB22-1FAB-9F4F-9AD5-DB0A689C157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36869931"/>
              </p:ext>
            </p:extLst>
          </p:nvPr>
        </p:nvGraphicFramePr>
        <p:xfrm>
          <a:off x="955675" y="908050"/>
          <a:ext cx="5722939" cy="40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543">
                  <a:extLst>
                    <a:ext uri="{9D8B030D-6E8A-4147-A177-3AD203B41FA5}">
                      <a16:colId xmlns:a16="http://schemas.microsoft.com/office/drawing/2014/main" val="384055018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14419358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528114186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993626583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3513913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0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Start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 (BL)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Stop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0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Step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2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Start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1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Stop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7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Step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1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Pulse Width 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Stop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 50kΩ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Below target</a:t>
                      </a:r>
                    </a:p>
                    <a:p>
                      <a:r>
                        <a:rPr lang="en-US" sz="1400" dirty="0"/>
                        <a:t>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9-11kΩ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Above target</a:t>
                      </a:r>
                    </a:p>
                    <a:p>
                      <a:r>
                        <a:rPr lang="en-US" sz="1400" dirty="0"/>
                        <a:t>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70-90kΩ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50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Loop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WL outer/</a:t>
                      </a:r>
                    </a:p>
                    <a:p>
                      <a:r>
                        <a:rPr lang="en-US" sz="1400" dirty="0"/>
                        <a:t>BL 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WL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808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514A3F-50F2-4849-B1FC-9BC8408EDE29}"/>
              </a:ext>
            </a:extLst>
          </p:cNvPr>
          <p:cNvSpPr txBox="1"/>
          <p:nvPr/>
        </p:nvSpPr>
        <p:spPr>
          <a:xfrm>
            <a:off x="7308687" y="1339909"/>
            <a:ext cx="13479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FORM Time:</a:t>
            </a:r>
          </a:p>
          <a:p>
            <a:r>
              <a:rPr lang="en-US" dirty="0"/>
              <a:t>3 cells/s</a:t>
            </a:r>
          </a:p>
          <a:p>
            <a:r>
              <a:rPr lang="en-US" dirty="0"/>
              <a:t>= </a:t>
            </a:r>
          </a:p>
          <a:p>
            <a:r>
              <a:rPr lang="en-US" dirty="0"/>
              <a:t>7 </a:t>
            </a:r>
            <a:r>
              <a:rPr lang="en-US" dirty="0" err="1"/>
              <a:t>hrs</a:t>
            </a:r>
            <a:r>
              <a:rPr lang="en-US" dirty="0"/>
              <a:t>/array</a:t>
            </a:r>
          </a:p>
          <a:p>
            <a:endParaRPr lang="en-US" dirty="0"/>
          </a:p>
          <a:p>
            <a:r>
              <a:rPr lang="en-US" b="1" dirty="0"/>
              <a:t>Total Prog Time:</a:t>
            </a:r>
          </a:p>
          <a:p>
            <a:r>
              <a:rPr lang="en-US" dirty="0"/>
              <a:t>4 cells/s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6 </a:t>
            </a:r>
            <a:r>
              <a:rPr lang="en-US" dirty="0" err="1"/>
              <a:t>hrs</a:t>
            </a:r>
            <a:r>
              <a:rPr lang="en-US" dirty="0"/>
              <a:t>/array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7F4562-9A5A-834B-A330-D831C079495B}"/>
              </a:ext>
            </a:extLst>
          </p:cNvPr>
          <p:cNvCxnSpPr/>
          <p:nvPr/>
        </p:nvCxnSpPr>
        <p:spPr>
          <a:xfrm flipH="1">
            <a:off x="5754697" y="761087"/>
            <a:ext cx="1231976" cy="68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0716BE-7814-3642-AF5C-EBB709427B2C}"/>
              </a:ext>
            </a:extLst>
          </p:cNvPr>
          <p:cNvSpPr txBox="1"/>
          <p:nvPr/>
        </p:nvSpPr>
        <p:spPr>
          <a:xfrm>
            <a:off x="6158124" y="484088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Switched to analog driver</a:t>
            </a:r>
          </a:p>
        </p:txBody>
      </p:sp>
    </p:spTree>
    <p:extLst>
      <p:ext uri="{BB962C8B-B14F-4D97-AF65-F5344CB8AC3E}">
        <p14:creationId xmlns:p14="http://schemas.microsoft.com/office/powerpoint/2010/main" val="71169547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4283-3480-3447-88B4-698FF4E1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E9D2-F202-594D-9D24-26721746BB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Using 560Ω shunt resistor and reading voltage across it</a:t>
            </a:r>
          </a:p>
          <a:p>
            <a:r>
              <a:rPr lang="en-US" dirty="0"/>
              <a:t>Collecting 100 samples</a:t>
            </a:r>
          </a:p>
          <a:p>
            <a:r>
              <a:rPr lang="en-US" dirty="0"/>
              <a:t>2ms for BL voltage to ramp up to 200mV, then read current at 1MHz</a:t>
            </a:r>
          </a:p>
          <a:p>
            <a:r>
              <a:rPr lang="en-US" dirty="0"/>
              <a:t>Includes the transistor voltage drop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0959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9CCC-BA9E-5A40-9065-8A047A31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FORMing Yield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3E5D6B-919D-5C49-98EF-34FADFCFA14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63612" y="908050"/>
            <a:ext cx="3759200" cy="3759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940CC-9C60-1448-A2FF-943891CC0AD8}"/>
              </a:ext>
            </a:extLst>
          </p:cNvPr>
          <p:cNvSpPr txBox="1"/>
          <p:nvPr/>
        </p:nvSpPr>
        <p:spPr>
          <a:xfrm>
            <a:off x="1619800" y="1724767"/>
            <a:ext cx="144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Initial:</a:t>
            </a:r>
          </a:p>
          <a:p>
            <a:r>
              <a:rPr lang="en-US" dirty="0">
                <a:solidFill>
                  <a:srgbClr val="FF0000"/>
                </a:solidFill>
              </a:rPr>
              <a:t>39 Failures…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1F97A3-3E99-BF45-A442-D27DB3A054F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Small number of FORM failures due to 1.5V VWL limit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Failures happen further down the BL/WL, probably due to IR drop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Important not to over-SET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Cannot increase limit!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Rerunning FORM for failed cells successfully FORMed 38/39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Rerunning a second time on the final failed cell FORMed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Result: 100% FORM yield!</a:t>
            </a:r>
          </a:p>
        </p:txBody>
      </p:sp>
    </p:spTree>
    <p:extLst>
      <p:ext uri="{BB962C8B-B14F-4D97-AF65-F5344CB8AC3E}">
        <p14:creationId xmlns:p14="http://schemas.microsoft.com/office/powerpoint/2010/main" val="403883025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47CF-6E81-B24A-95DC-1EF0CA58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FORMing Statistics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4BFB45-7D9F-D64B-92BA-F5FDB0ED282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63612" y="908050"/>
            <a:ext cx="3759200" cy="37592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7DA8BB-2CDF-0D43-81DF-F6FB88C839A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887119" y="908050"/>
            <a:ext cx="3759200" cy="37592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007D35-F83D-8042-B255-A4E914E389A1}"/>
              </a:ext>
            </a:extLst>
          </p:cNvPr>
          <p:cNvSpPr txBox="1"/>
          <p:nvPr/>
        </p:nvSpPr>
        <p:spPr>
          <a:xfrm>
            <a:off x="2888815" y="4522349"/>
            <a:ext cx="39966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Certain BLs seem to have higher VWL and hence lower resistance</a:t>
            </a:r>
          </a:p>
        </p:txBody>
      </p:sp>
    </p:spTree>
    <p:extLst>
      <p:ext uri="{BB962C8B-B14F-4D97-AF65-F5344CB8AC3E}">
        <p14:creationId xmlns:p14="http://schemas.microsoft.com/office/powerpoint/2010/main" val="144885347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47CF-6E81-B24A-95DC-1EF0CA58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FORMing Statistics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F0613F-C886-6E4C-A15E-EBCC0932032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49325" y="1366207"/>
            <a:ext cx="3787775" cy="284288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3A945AB-44BA-9649-B5D0-C63337EFC1F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876800" y="1369186"/>
            <a:ext cx="3779838" cy="2836928"/>
          </a:xfrm>
        </p:spPr>
      </p:pic>
    </p:spTree>
    <p:extLst>
      <p:ext uri="{BB962C8B-B14F-4D97-AF65-F5344CB8AC3E}">
        <p14:creationId xmlns:p14="http://schemas.microsoft.com/office/powerpoint/2010/main" val="21651315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1459-109F-0643-8664-D4A9BF61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Programming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15BE75-8C74-9A45-BA4E-A1C8E5EE7F2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/>
          <a:stretch/>
        </p:blipFill>
        <p:spPr>
          <a:xfrm>
            <a:off x="963612" y="908050"/>
            <a:ext cx="3759200" cy="3759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BCBFB8-A9EB-5E4C-8AAA-D5A2BE26145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rcRect/>
          <a:stretch/>
        </p:blipFill>
        <p:spPr>
          <a:xfrm>
            <a:off x="4887119" y="908050"/>
            <a:ext cx="3759200" cy="3759200"/>
          </a:xfrm>
        </p:spPr>
      </p:pic>
    </p:spTree>
    <p:extLst>
      <p:ext uri="{BB962C8B-B14F-4D97-AF65-F5344CB8AC3E}">
        <p14:creationId xmlns:p14="http://schemas.microsoft.com/office/powerpoint/2010/main" val="411855265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1459-109F-0643-8664-D4A9BF61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Programming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5D5FC9-8A95-C14D-9702-A42E5E0E955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14412" y="1416050"/>
            <a:ext cx="3657600" cy="27432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D438E-3902-9744-B3B1-B89F866B5B0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4442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U_Preso_16x9_v7  -  Compatibility Mode" id="{47E48296-56F2-1643-BC5B-9D6FF7C46AD7}" vid="{0675807D-4E5A-074D-B931-2D3DAF483B7D}"/>
    </a:ext>
  </a:extLst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U_Preso_16x9_v7  -  Compatibility Mode" id="{47E48296-56F2-1643-BC5B-9D6FF7C46AD7}" vid="{5DAB60E4-3B89-8F4D-8C98-126F7A74C7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SU_Preso_16x9_v6</Template>
  <TotalTime>2744</TotalTime>
  <Words>343</Words>
  <Application>Microsoft Macintosh PowerPoint</Application>
  <PresentationFormat>On-screen Show (16:9)</PresentationFormat>
  <Paragraphs>103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Source Sans Pro</vt:lpstr>
      <vt:lpstr>Source Sans Pro Semibold</vt:lpstr>
      <vt:lpstr>Wingdings</vt:lpstr>
      <vt:lpstr>SU_Preso_16x9_v6</vt:lpstr>
      <vt:lpstr>SU_Template_TopBar</vt:lpstr>
      <vt:lpstr>Updates 2-4-21</vt:lpstr>
      <vt:lpstr>Status</vt:lpstr>
      <vt:lpstr>Operation conditions</vt:lpstr>
      <vt:lpstr>Notes on READ</vt:lpstr>
      <vt:lpstr>Full-Array FORMing Yield</vt:lpstr>
      <vt:lpstr>Full-Array FORMing Statistics</vt:lpstr>
      <vt:lpstr>Full-Array FORMing Statistics</vt:lpstr>
      <vt:lpstr>Cell Programming</vt:lpstr>
      <vt:lpstr>Cell Programming</vt:lpstr>
      <vt:lpstr>Iterative Improvement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2-2-21</dc:title>
  <dc:creator>Akash Levy</dc:creator>
  <dc:description>2012 PowerPoint template redesign</dc:description>
  <cp:lastModifiedBy>Akash Levy</cp:lastModifiedBy>
  <cp:revision>41</cp:revision>
  <dcterms:created xsi:type="dcterms:W3CDTF">2021-02-02T18:10:05Z</dcterms:created>
  <dcterms:modified xsi:type="dcterms:W3CDTF">2021-02-04T15:54:53Z</dcterms:modified>
</cp:coreProperties>
</file>