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33400" y="647700"/>
            <a:ext cx="11938000" cy="8458201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4675886" y="3632199"/>
            <a:ext cx="36530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Tell us more about you.</a:t>
            </a:r>
          </a:p>
        </p:txBody>
      </p:sp>
      <p:sp>
        <p:nvSpPr>
          <p:cNvPr id="34" name="Shape 34"/>
          <p:cNvSpPr/>
          <p:nvPr/>
        </p:nvSpPr>
        <p:spPr>
          <a:xfrm>
            <a:off x="9453303" y="768349"/>
            <a:ext cx="29264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Sign In | About Us | TigerApps</a:t>
            </a:r>
          </a:p>
        </p:txBody>
      </p:sp>
      <p:sp>
        <p:nvSpPr>
          <p:cNvPr id="35" name="Shape 35"/>
          <p:cNvSpPr/>
          <p:nvPr/>
        </p:nvSpPr>
        <p:spPr>
          <a:xfrm>
            <a:off x="4016337" y="4419599"/>
            <a:ext cx="10097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NetID</a:t>
            </a:r>
          </a:p>
        </p:txBody>
      </p:sp>
      <p:sp>
        <p:nvSpPr>
          <p:cNvPr id="36" name="Shape 36"/>
          <p:cNvSpPr/>
          <p:nvPr/>
        </p:nvSpPr>
        <p:spPr>
          <a:xfrm>
            <a:off x="5156200" y="4419599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7" name="Shape 37"/>
          <p:cNvSpPr/>
          <p:nvPr/>
        </p:nvSpPr>
        <p:spPr>
          <a:xfrm>
            <a:off x="3298499" y="5651499"/>
            <a:ext cx="17342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Password</a:t>
            </a:r>
          </a:p>
        </p:txBody>
      </p:sp>
      <p:sp>
        <p:nvSpPr>
          <p:cNvPr id="38" name="Shape 38"/>
          <p:cNvSpPr/>
          <p:nvPr/>
        </p:nvSpPr>
        <p:spPr>
          <a:xfrm>
            <a:off x="5156200" y="5651499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5156200" y="6324599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4177844" y="6324599"/>
            <a:ext cx="8391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Year</a:t>
            </a:r>
          </a:p>
        </p:txBody>
      </p:sp>
      <p:sp>
        <p:nvSpPr>
          <p:cNvPr id="41" name="Shape 41"/>
          <p:cNvSpPr/>
          <p:nvPr/>
        </p:nvSpPr>
        <p:spPr>
          <a:xfrm>
            <a:off x="3742438" y="2393949"/>
            <a:ext cx="55199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900">
                <a:latin typeface="Tahoma"/>
                <a:ea typeface="Tahoma"/>
                <a:cs typeface="Tahoma"/>
                <a:sym typeface="Tahoma"/>
              </a:rPr>
              <a:t>Welcome to </a:t>
            </a:r>
            <a:r>
              <a:rPr b="1" sz="4900">
                <a:latin typeface="Tahoma"/>
                <a:ea typeface="Tahoma"/>
                <a:cs typeface="Tahoma"/>
                <a:sym typeface="Tahoma"/>
              </a:rPr>
              <a:t>pricoX</a:t>
            </a:r>
          </a:p>
        </p:txBody>
      </p:sp>
      <p:sp>
        <p:nvSpPr>
          <p:cNvPr id="42" name="Shape 42"/>
          <p:cNvSpPr/>
          <p:nvPr/>
        </p:nvSpPr>
        <p:spPr>
          <a:xfrm>
            <a:off x="3171518" y="5035549"/>
            <a:ext cx="188656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First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5156200" y="5035549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533400" y="647700"/>
            <a:ext cx="11938000" cy="8458200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4675886" y="3632199"/>
            <a:ext cx="36530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Tell us more about you.</a:t>
            </a:r>
          </a:p>
        </p:txBody>
      </p:sp>
      <p:sp>
        <p:nvSpPr>
          <p:cNvPr id="47" name="Shape 47"/>
          <p:cNvSpPr/>
          <p:nvPr/>
        </p:nvSpPr>
        <p:spPr>
          <a:xfrm>
            <a:off x="9453303" y="768349"/>
            <a:ext cx="292647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Sign In | About Us | TigerApps</a:t>
            </a:r>
          </a:p>
        </p:txBody>
      </p:sp>
      <p:sp>
        <p:nvSpPr>
          <p:cNvPr id="48" name="Shape 48"/>
          <p:cNvSpPr/>
          <p:nvPr/>
        </p:nvSpPr>
        <p:spPr>
          <a:xfrm>
            <a:off x="4016337" y="4419599"/>
            <a:ext cx="10097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NetID</a:t>
            </a:r>
          </a:p>
        </p:txBody>
      </p:sp>
      <p:sp>
        <p:nvSpPr>
          <p:cNvPr id="49" name="Shape 49"/>
          <p:cNvSpPr/>
          <p:nvPr/>
        </p:nvSpPr>
        <p:spPr>
          <a:xfrm>
            <a:off x="5156200" y="44196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3260399" y="5626099"/>
            <a:ext cx="17342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Password</a:t>
            </a:r>
          </a:p>
        </p:txBody>
      </p:sp>
      <p:sp>
        <p:nvSpPr>
          <p:cNvPr id="51" name="Shape 51"/>
          <p:cNvSpPr/>
          <p:nvPr/>
        </p:nvSpPr>
        <p:spPr>
          <a:xfrm>
            <a:off x="5156200" y="56261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>
            <a:off x="5156200" y="69469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Freshman</a:t>
            </a:r>
          </a:p>
        </p:txBody>
      </p:sp>
      <p:sp>
        <p:nvSpPr>
          <p:cNvPr id="53" name="Shape 53"/>
          <p:cNvSpPr/>
          <p:nvPr/>
        </p:nvSpPr>
        <p:spPr>
          <a:xfrm>
            <a:off x="4101644" y="6299199"/>
            <a:ext cx="8391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Year</a:t>
            </a:r>
          </a:p>
        </p:txBody>
      </p:sp>
      <p:sp>
        <p:nvSpPr>
          <p:cNvPr id="54" name="Shape 54"/>
          <p:cNvSpPr/>
          <p:nvPr/>
        </p:nvSpPr>
        <p:spPr>
          <a:xfrm>
            <a:off x="5156200" y="74676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Sophomore</a:t>
            </a:r>
          </a:p>
        </p:txBody>
      </p:sp>
      <p:sp>
        <p:nvSpPr>
          <p:cNvPr id="55" name="Shape 55"/>
          <p:cNvSpPr/>
          <p:nvPr/>
        </p:nvSpPr>
        <p:spPr>
          <a:xfrm>
            <a:off x="5156200" y="79883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Junior</a:t>
            </a:r>
          </a:p>
        </p:txBody>
      </p:sp>
      <p:sp>
        <p:nvSpPr>
          <p:cNvPr id="56" name="Shape 56"/>
          <p:cNvSpPr/>
          <p:nvPr/>
        </p:nvSpPr>
        <p:spPr>
          <a:xfrm>
            <a:off x="5156200" y="85090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Senior</a:t>
            </a:r>
          </a:p>
        </p:txBody>
      </p:sp>
      <p:sp>
        <p:nvSpPr>
          <p:cNvPr id="57" name="Shape 57"/>
          <p:cNvSpPr/>
          <p:nvPr/>
        </p:nvSpPr>
        <p:spPr>
          <a:xfrm>
            <a:off x="5156200" y="64262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i="1" sz="2400"/>
            </a:pPr>
          </a:p>
        </p:txBody>
      </p:sp>
      <p:sp>
        <p:nvSpPr>
          <p:cNvPr id="58" name="Shape 58"/>
          <p:cNvSpPr/>
          <p:nvPr/>
        </p:nvSpPr>
        <p:spPr>
          <a:xfrm flipH="1">
            <a:off x="5803899" y="6635749"/>
            <a:ext cx="1" cy="21717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3742438" y="2393949"/>
            <a:ext cx="55199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900">
                <a:latin typeface="Tahoma"/>
                <a:ea typeface="Tahoma"/>
                <a:cs typeface="Tahoma"/>
                <a:sym typeface="Tahoma"/>
              </a:rPr>
              <a:t>Welcome to </a:t>
            </a:r>
            <a:r>
              <a:rPr b="1" sz="4900">
                <a:latin typeface="Tahoma"/>
                <a:ea typeface="Tahoma"/>
                <a:cs typeface="Tahoma"/>
                <a:sym typeface="Tahoma"/>
              </a:rPr>
              <a:t>pricoX</a:t>
            </a:r>
          </a:p>
        </p:txBody>
      </p:sp>
      <p:sp>
        <p:nvSpPr>
          <p:cNvPr id="60" name="Shape 60"/>
          <p:cNvSpPr/>
          <p:nvPr/>
        </p:nvSpPr>
        <p:spPr>
          <a:xfrm>
            <a:off x="3184218" y="5029200"/>
            <a:ext cx="188656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First Name</a:t>
            </a:r>
          </a:p>
        </p:txBody>
      </p:sp>
      <p:sp>
        <p:nvSpPr>
          <p:cNvPr id="61" name="Shape 61"/>
          <p:cNvSpPr/>
          <p:nvPr/>
        </p:nvSpPr>
        <p:spPr>
          <a:xfrm>
            <a:off x="5145949" y="50292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33400" y="647700"/>
            <a:ext cx="11938000" cy="8458200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4675886" y="3632199"/>
            <a:ext cx="36530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Tell us more about you.</a:t>
            </a:r>
          </a:p>
        </p:txBody>
      </p:sp>
      <p:sp>
        <p:nvSpPr>
          <p:cNvPr id="65" name="Shape 65"/>
          <p:cNvSpPr/>
          <p:nvPr/>
        </p:nvSpPr>
        <p:spPr>
          <a:xfrm>
            <a:off x="9453303" y="768349"/>
            <a:ext cx="292647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Sign In | About Us | TigerApps</a:t>
            </a:r>
          </a:p>
        </p:txBody>
      </p:sp>
      <p:sp>
        <p:nvSpPr>
          <p:cNvPr id="66" name="Shape 66"/>
          <p:cNvSpPr/>
          <p:nvPr/>
        </p:nvSpPr>
        <p:spPr>
          <a:xfrm>
            <a:off x="4016337" y="4419599"/>
            <a:ext cx="10097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NetID</a:t>
            </a:r>
          </a:p>
        </p:txBody>
      </p:sp>
      <p:sp>
        <p:nvSpPr>
          <p:cNvPr id="67" name="Shape 67"/>
          <p:cNvSpPr/>
          <p:nvPr/>
        </p:nvSpPr>
        <p:spPr>
          <a:xfrm>
            <a:off x="5156200" y="44196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8" name="Shape 68"/>
          <p:cNvSpPr/>
          <p:nvPr/>
        </p:nvSpPr>
        <p:spPr>
          <a:xfrm>
            <a:off x="3298499" y="5651499"/>
            <a:ext cx="17342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Password</a:t>
            </a:r>
          </a:p>
        </p:txBody>
      </p:sp>
      <p:sp>
        <p:nvSpPr>
          <p:cNvPr id="69" name="Shape 69"/>
          <p:cNvSpPr/>
          <p:nvPr/>
        </p:nvSpPr>
        <p:spPr>
          <a:xfrm>
            <a:off x="5156200" y="56515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0" name="Shape 70"/>
          <p:cNvSpPr/>
          <p:nvPr/>
        </p:nvSpPr>
        <p:spPr>
          <a:xfrm>
            <a:off x="5156200" y="6270625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4101644" y="6267449"/>
            <a:ext cx="83911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Year</a:t>
            </a:r>
          </a:p>
        </p:txBody>
      </p:sp>
      <p:sp>
        <p:nvSpPr>
          <p:cNvPr id="72" name="Shape 72"/>
          <p:cNvSpPr/>
          <p:nvPr/>
        </p:nvSpPr>
        <p:spPr>
          <a:xfrm>
            <a:off x="3742438" y="2393949"/>
            <a:ext cx="551992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900">
                <a:latin typeface="Tahoma"/>
                <a:ea typeface="Tahoma"/>
                <a:cs typeface="Tahoma"/>
                <a:sym typeface="Tahoma"/>
              </a:rPr>
              <a:t>Welcome to </a:t>
            </a:r>
            <a:r>
              <a:rPr b="1" sz="4900">
                <a:latin typeface="Tahoma"/>
                <a:ea typeface="Tahoma"/>
                <a:cs typeface="Tahoma"/>
                <a:sym typeface="Tahoma"/>
              </a:rPr>
              <a:t>pricoX</a:t>
            </a:r>
          </a:p>
        </p:txBody>
      </p:sp>
      <p:sp>
        <p:nvSpPr>
          <p:cNvPr id="73" name="Shape 73"/>
          <p:cNvSpPr/>
          <p:nvPr/>
        </p:nvSpPr>
        <p:spPr>
          <a:xfrm>
            <a:off x="3171518" y="5035549"/>
            <a:ext cx="188656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First Name</a:t>
            </a:r>
          </a:p>
        </p:txBody>
      </p:sp>
      <p:sp>
        <p:nvSpPr>
          <p:cNvPr id="74" name="Shape 74"/>
          <p:cNvSpPr/>
          <p:nvPr/>
        </p:nvSpPr>
        <p:spPr>
          <a:xfrm>
            <a:off x="5156200" y="503555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>
            <a:off x="8003133" y="7010400"/>
            <a:ext cx="1087934" cy="495300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Submit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533400" y="647700"/>
            <a:ext cx="11938000" cy="8458200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7567750" y="768348"/>
            <a:ext cx="4812032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600"/>
              <a:t>Welcome to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PrincoX</a:t>
            </a:r>
            <a:r>
              <a:rPr sz="1600"/>
              <a:t>, Yash | About Us | TigerApps</a:t>
            </a:r>
          </a:p>
        </p:txBody>
      </p:sp>
      <p:sp>
        <p:nvSpPr>
          <p:cNvPr id="79" name="Shape 79"/>
          <p:cNvSpPr/>
          <p:nvPr/>
        </p:nvSpPr>
        <p:spPr>
          <a:xfrm>
            <a:off x="1502618" y="4105275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1615451" y="3633787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81" name="Shape 81"/>
          <p:cNvSpPr/>
          <p:nvPr/>
        </p:nvSpPr>
        <p:spPr>
          <a:xfrm>
            <a:off x="8015833" y="6565900"/>
            <a:ext cx="1087934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Submit</a:t>
            </a:r>
          </a:p>
        </p:txBody>
      </p:sp>
      <p:sp>
        <p:nvSpPr>
          <p:cNvPr id="82" name="Shape 82"/>
          <p:cNvSpPr/>
          <p:nvPr/>
        </p:nvSpPr>
        <p:spPr>
          <a:xfrm>
            <a:off x="5068431" y="2101849"/>
            <a:ext cx="4155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4900"/>
              <a:t>Course Update</a:t>
            </a:r>
          </a:p>
        </p:txBody>
      </p:sp>
      <p:sp>
        <p:nvSpPr>
          <p:cNvPr id="83" name="Shape 83"/>
          <p:cNvSpPr/>
          <p:nvPr/>
        </p:nvSpPr>
        <p:spPr>
          <a:xfrm>
            <a:off x="3429674" y="2847975"/>
            <a:ext cx="74328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Do you have any updates to your course plans?</a:t>
            </a:r>
          </a:p>
        </p:txBody>
      </p:sp>
      <p:sp>
        <p:nvSpPr>
          <p:cNvPr id="84" name="Shape 84"/>
          <p:cNvSpPr/>
          <p:nvPr/>
        </p:nvSpPr>
        <p:spPr>
          <a:xfrm>
            <a:off x="6481018" y="4105275"/>
            <a:ext cx="3979764" cy="329485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33400" y="647700"/>
            <a:ext cx="11938000" cy="8458200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7567750" y="768348"/>
            <a:ext cx="4812032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600"/>
              <a:t>Welcome to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PrincoX</a:t>
            </a:r>
            <a:r>
              <a:rPr sz="1600"/>
              <a:t>, Yash | About Us | TigerApps</a:t>
            </a:r>
          </a:p>
        </p:txBody>
      </p:sp>
      <p:sp>
        <p:nvSpPr>
          <p:cNvPr id="88" name="Shape 88"/>
          <p:cNvSpPr/>
          <p:nvPr/>
        </p:nvSpPr>
        <p:spPr>
          <a:xfrm>
            <a:off x="1502618" y="4105275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9" name="Shape 89"/>
          <p:cNvSpPr/>
          <p:nvPr/>
        </p:nvSpPr>
        <p:spPr>
          <a:xfrm>
            <a:off x="1615451" y="3633787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90" name="Shape 90"/>
          <p:cNvSpPr/>
          <p:nvPr/>
        </p:nvSpPr>
        <p:spPr>
          <a:xfrm>
            <a:off x="9429799" y="7569200"/>
            <a:ext cx="1087934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Submit</a:t>
            </a:r>
          </a:p>
        </p:txBody>
      </p:sp>
      <p:sp>
        <p:nvSpPr>
          <p:cNvPr id="91" name="Shape 91"/>
          <p:cNvSpPr/>
          <p:nvPr/>
        </p:nvSpPr>
        <p:spPr>
          <a:xfrm>
            <a:off x="5068431" y="2101849"/>
            <a:ext cx="4155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4900"/>
              <a:t>Course Update</a:t>
            </a:r>
          </a:p>
        </p:txBody>
      </p:sp>
      <p:sp>
        <p:nvSpPr>
          <p:cNvPr id="92" name="Shape 92"/>
          <p:cNvSpPr/>
          <p:nvPr/>
        </p:nvSpPr>
        <p:spPr>
          <a:xfrm>
            <a:off x="3429674" y="2847975"/>
            <a:ext cx="74328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Do you have any updates to your course plans?</a:t>
            </a:r>
          </a:p>
        </p:txBody>
      </p:sp>
      <p:sp>
        <p:nvSpPr>
          <p:cNvPr id="93" name="Shape 93"/>
          <p:cNvSpPr/>
          <p:nvPr/>
        </p:nvSpPr>
        <p:spPr>
          <a:xfrm>
            <a:off x="1502618" y="51435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ANT</a:t>
            </a:r>
          </a:p>
        </p:txBody>
      </p:sp>
      <p:sp>
        <p:nvSpPr>
          <p:cNvPr id="94" name="Shape 94"/>
          <p:cNvSpPr/>
          <p:nvPr/>
        </p:nvSpPr>
        <p:spPr>
          <a:xfrm>
            <a:off x="1502618" y="56642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ART</a:t>
            </a:r>
          </a:p>
        </p:txBody>
      </p:sp>
      <p:sp>
        <p:nvSpPr>
          <p:cNvPr id="95" name="Shape 95"/>
          <p:cNvSpPr/>
          <p:nvPr/>
        </p:nvSpPr>
        <p:spPr>
          <a:xfrm>
            <a:off x="1502618" y="61849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CBE</a:t>
            </a:r>
          </a:p>
        </p:txBody>
      </p:sp>
      <p:sp>
        <p:nvSpPr>
          <p:cNvPr id="96" name="Shape 96"/>
          <p:cNvSpPr/>
          <p:nvPr/>
        </p:nvSpPr>
        <p:spPr>
          <a:xfrm>
            <a:off x="1502618" y="67056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COS (AB)</a:t>
            </a:r>
          </a:p>
        </p:txBody>
      </p:sp>
      <p:sp>
        <p:nvSpPr>
          <p:cNvPr id="97" name="Shape 97"/>
          <p:cNvSpPr/>
          <p:nvPr/>
        </p:nvSpPr>
        <p:spPr>
          <a:xfrm>
            <a:off x="1502618" y="4622800"/>
            <a:ext cx="3979764" cy="508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AAS</a:t>
            </a:r>
          </a:p>
        </p:txBody>
      </p:sp>
      <p:sp>
        <p:nvSpPr>
          <p:cNvPr id="98" name="Shape 98"/>
          <p:cNvSpPr/>
          <p:nvPr/>
        </p:nvSpPr>
        <p:spPr>
          <a:xfrm flipH="1">
            <a:off x="2150318" y="4832350"/>
            <a:ext cx="1" cy="21717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6481018" y="4105275"/>
            <a:ext cx="3979764" cy="329485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40469" y="654448"/>
            <a:ext cx="11938001" cy="8458201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6703257" y="768348"/>
            <a:ext cx="5676525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600"/>
              <a:t>Welcome to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PrincoX</a:t>
            </a:r>
            <a:r>
              <a:rPr sz="1600"/>
              <a:t>, Yash | Sign Out | About Us | TigerApps</a:t>
            </a:r>
          </a:p>
        </p:txBody>
      </p:sp>
      <p:sp>
        <p:nvSpPr>
          <p:cNvPr id="103" name="Shape 103"/>
          <p:cNvSpPr/>
          <p:nvPr/>
        </p:nvSpPr>
        <p:spPr>
          <a:xfrm>
            <a:off x="2001921" y="412313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COS (AB)</a:t>
            </a:r>
          </a:p>
        </p:txBody>
      </p:sp>
      <p:sp>
        <p:nvSpPr>
          <p:cNvPr id="104" name="Shape 104"/>
          <p:cNvSpPr/>
          <p:nvPr/>
        </p:nvSpPr>
        <p:spPr>
          <a:xfrm>
            <a:off x="2114754" y="3651646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105" name="Shape 105"/>
          <p:cNvSpPr/>
          <p:nvPr/>
        </p:nvSpPr>
        <p:spPr>
          <a:xfrm>
            <a:off x="5068431" y="2101849"/>
            <a:ext cx="4155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4900"/>
              <a:t>Course Update</a:t>
            </a:r>
          </a:p>
        </p:txBody>
      </p:sp>
      <p:sp>
        <p:nvSpPr>
          <p:cNvPr id="106" name="Shape 106"/>
          <p:cNvSpPr/>
          <p:nvPr/>
        </p:nvSpPr>
        <p:spPr>
          <a:xfrm>
            <a:off x="3340863" y="2847975"/>
            <a:ext cx="7610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Do you have any updates to your course history?</a:t>
            </a:r>
          </a:p>
        </p:txBody>
      </p:sp>
      <p:sp>
        <p:nvSpPr>
          <p:cNvPr id="107" name="Shape 107"/>
          <p:cNvSpPr/>
          <p:nvPr/>
        </p:nvSpPr>
        <p:spPr>
          <a:xfrm>
            <a:off x="2001921" y="538043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126</a:t>
            </a:r>
          </a:p>
        </p:txBody>
      </p:sp>
      <p:sp>
        <p:nvSpPr>
          <p:cNvPr id="108" name="Shape 108"/>
          <p:cNvSpPr/>
          <p:nvPr/>
        </p:nvSpPr>
        <p:spPr>
          <a:xfrm>
            <a:off x="2213371" y="4909740"/>
            <a:ext cx="35568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Type Course Number</a:t>
            </a:r>
          </a:p>
        </p:txBody>
      </p:sp>
      <p:sp>
        <p:nvSpPr>
          <p:cNvPr id="109" name="Shape 109"/>
          <p:cNvSpPr/>
          <p:nvPr/>
        </p:nvSpPr>
        <p:spPr>
          <a:xfrm>
            <a:off x="6980321" y="4123133"/>
            <a:ext cx="3979764" cy="267513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0" name="Shape 110"/>
          <p:cNvSpPr/>
          <p:nvPr/>
        </p:nvSpPr>
        <p:spPr>
          <a:xfrm>
            <a:off x="6980321" y="5110558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SPA 101: Introduction to Spanish</a:t>
            </a:r>
          </a:p>
        </p:txBody>
      </p:sp>
      <p:sp>
        <p:nvSpPr>
          <p:cNvPr id="111" name="Shape 111"/>
          <p:cNvSpPr/>
          <p:nvPr/>
        </p:nvSpPr>
        <p:spPr>
          <a:xfrm>
            <a:off x="6980321" y="4640658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ECO 100: Introduction to Microeco…</a:t>
            </a:r>
          </a:p>
        </p:txBody>
      </p:sp>
      <p:sp>
        <p:nvSpPr>
          <p:cNvPr id="112" name="Shape 112"/>
          <p:cNvSpPr/>
          <p:nvPr/>
        </p:nvSpPr>
        <p:spPr>
          <a:xfrm>
            <a:off x="6980321" y="412313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MOL 215: Quantitative Principles in…</a:t>
            </a:r>
          </a:p>
        </p:txBody>
      </p:sp>
      <p:sp>
        <p:nvSpPr>
          <p:cNvPr id="113" name="Shape 113"/>
          <p:cNvSpPr/>
          <p:nvPr/>
        </p:nvSpPr>
        <p:spPr>
          <a:xfrm>
            <a:off x="6980321" y="5639196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COS 126: Introduction to Java Prog…</a:t>
            </a:r>
          </a:p>
        </p:txBody>
      </p:sp>
      <p:sp>
        <p:nvSpPr>
          <p:cNvPr id="114" name="Shape 114"/>
          <p:cNvSpPr/>
          <p:nvPr/>
        </p:nvSpPr>
        <p:spPr>
          <a:xfrm>
            <a:off x="6144452" y="5534419"/>
            <a:ext cx="687240" cy="1889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>
            <a:off x="6227722" y="5618558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7814180" y="3664149"/>
            <a:ext cx="23374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Your Courses</a:t>
            </a:r>
          </a:p>
        </p:txBody>
      </p:sp>
      <p:sp>
        <p:nvSpPr>
          <p:cNvPr id="117" name="Shape 117"/>
          <p:cNvSpPr/>
          <p:nvPr/>
        </p:nvSpPr>
        <p:spPr>
          <a:xfrm>
            <a:off x="6980321" y="6167834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COS 226: Algorithms and Data Stru…</a:t>
            </a:r>
          </a:p>
        </p:txBody>
      </p:sp>
      <p:sp>
        <p:nvSpPr>
          <p:cNvPr id="118" name="Shape 118"/>
          <p:cNvSpPr/>
          <p:nvPr/>
        </p:nvSpPr>
        <p:spPr>
          <a:xfrm>
            <a:off x="9874300" y="8485982"/>
            <a:ext cx="1087933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Submit</a:t>
            </a:r>
          </a:p>
        </p:txBody>
      </p:sp>
      <p:sp>
        <p:nvSpPr>
          <p:cNvPr id="119" name="Shape 119"/>
          <p:cNvSpPr/>
          <p:nvPr/>
        </p:nvSpPr>
        <p:spPr>
          <a:xfrm>
            <a:off x="7001718" y="7337424"/>
            <a:ext cx="39623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Intended Concentration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7001718" y="780494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MOL</a:t>
            </a:r>
          </a:p>
        </p:txBody>
      </p:sp>
      <p:sp>
        <p:nvSpPr>
          <p:cNvPr id="121" name="Shape 121"/>
          <p:cNvSpPr/>
          <p:nvPr/>
        </p:nvSpPr>
        <p:spPr>
          <a:xfrm>
            <a:off x="2023318" y="780494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MOL</a:t>
            </a:r>
          </a:p>
        </p:txBody>
      </p:sp>
      <p:sp>
        <p:nvSpPr>
          <p:cNvPr id="122" name="Shape 122"/>
          <p:cNvSpPr/>
          <p:nvPr/>
        </p:nvSpPr>
        <p:spPr>
          <a:xfrm>
            <a:off x="2136151" y="7337424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6158780" y="7848598"/>
            <a:ext cx="687240" cy="1889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6242050" y="7932738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6165850" y="8124029"/>
            <a:ext cx="687239" cy="1889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6229350" y="8218327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9700513" y="6849267"/>
            <a:ext cx="1257707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Remove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40469" y="654448"/>
            <a:ext cx="11938001" cy="8458201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703257" y="768348"/>
            <a:ext cx="5676525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600"/>
              <a:t>Welcome to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PrincoX</a:t>
            </a:r>
            <a:r>
              <a:rPr sz="1600"/>
              <a:t>, Yash | Sign Out | About Us | TigerApps</a:t>
            </a:r>
          </a:p>
        </p:txBody>
      </p:sp>
      <p:sp>
        <p:nvSpPr>
          <p:cNvPr id="131" name="Shape 131"/>
          <p:cNvSpPr/>
          <p:nvPr/>
        </p:nvSpPr>
        <p:spPr>
          <a:xfrm>
            <a:off x="2001921" y="412313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COS (AB)</a:t>
            </a:r>
          </a:p>
        </p:txBody>
      </p:sp>
      <p:sp>
        <p:nvSpPr>
          <p:cNvPr id="132" name="Shape 132"/>
          <p:cNvSpPr/>
          <p:nvPr/>
        </p:nvSpPr>
        <p:spPr>
          <a:xfrm>
            <a:off x="2114754" y="3651646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133" name="Shape 133"/>
          <p:cNvSpPr/>
          <p:nvPr/>
        </p:nvSpPr>
        <p:spPr>
          <a:xfrm>
            <a:off x="5068431" y="2101849"/>
            <a:ext cx="41553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4900"/>
              <a:t>Course Update</a:t>
            </a:r>
          </a:p>
        </p:txBody>
      </p:sp>
      <p:sp>
        <p:nvSpPr>
          <p:cNvPr id="134" name="Shape 134"/>
          <p:cNvSpPr/>
          <p:nvPr/>
        </p:nvSpPr>
        <p:spPr>
          <a:xfrm>
            <a:off x="3340863" y="2847975"/>
            <a:ext cx="7610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Do you have any updates to your course history?</a:t>
            </a:r>
          </a:p>
        </p:txBody>
      </p:sp>
      <p:sp>
        <p:nvSpPr>
          <p:cNvPr id="135" name="Shape 135"/>
          <p:cNvSpPr/>
          <p:nvPr/>
        </p:nvSpPr>
        <p:spPr>
          <a:xfrm>
            <a:off x="2001921" y="5380432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126</a:t>
            </a:r>
          </a:p>
        </p:txBody>
      </p:sp>
      <p:sp>
        <p:nvSpPr>
          <p:cNvPr id="136" name="Shape 136"/>
          <p:cNvSpPr/>
          <p:nvPr/>
        </p:nvSpPr>
        <p:spPr>
          <a:xfrm>
            <a:off x="2213371" y="4909740"/>
            <a:ext cx="355686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Type Course Number</a:t>
            </a:r>
          </a:p>
        </p:txBody>
      </p:sp>
      <p:sp>
        <p:nvSpPr>
          <p:cNvPr id="137" name="Shape 137"/>
          <p:cNvSpPr/>
          <p:nvPr/>
        </p:nvSpPr>
        <p:spPr>
          <a:xfrm>
            <a:off x="6980321" y="4123133"/>
            <a:ext cx="3979764" cy="267513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6980321" y="5110558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SPA 101: Introduction to Spanish</a:t>
            </a:r>
          </a:p>
        </p:txBody>
      </p:sp>
      <p:sp>
        <p:nvSpPr>
          <p:cNvPr id="139" name="Shape 139"/>
          <p:cNvSpPr/>
          <p:nvPr/>
        </p:nvSpPr>
        <p:spPr>
          <a:xfrm>
            <a:off x="6980321" y="4640658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ECO 100: Introduction to Microeco…</a:t>
            </a:r>
          </a:p>
        </p:txBody>
      </p:sp>
      <p:sp>
        <p:nvSpPr>
          <p:cNvPr id="140" name="Shape 140"/>
          <p:cNvSpPr/>
          <p:nvPr/>
        </p:nvSpPr>
        <p:spPr>
          <a:xfrm>
            <a:off x="6980321" y="412313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MOL 215: Quantitative Principles in…</a:t>
            </a:r>
          </a:p>
        </p:txBody>
      </p:sp>
      <p:sp>
        <p:nvSpPr>
          <p:cNvPr id="141" name="Shape 141"/>
          <p:cNvSpPr/>
          <p:nvPr/>
        </p:nvSpPr>
        <p:spPr>
          <a:xfrm>
            <a:off x="6980321" y="5639196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COS 126: Introduction to Java Prog…</a:t>
            </a:r>
          </a:p>
        </p:txBody>
      </p:sp>
      <p:sp>
        <p:nvSpPr>
          <p:cNvPr id="142" name="Shape 142"/>
          <p:cNvSpPr/>
          <p:nvPr/>
        </p:nvSpPr>
        <p:spPr>
          <a:xfrm>
            <a:off x="6144452" y="5534419"/>
            <a:ext cx="687240" cy="18891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6227722" y="5618558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7814180" y="3664149"/>
            <a:ext cx="23374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Your Courses</a:t>
            </a:r>
          </a:p>
        </p:txBody>
      </p:sp>
      <p:sp>
        <p:nvSpPr>
          <p:cNvPr id="145" name="Shape 145"/>
          <p:cNvSpPr/>
          <p:nvPr/>
        </p:nvSpPr>
        <p:spPr>
          <a:xfrm>
            <a:off x="6980321" y="6167834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COS 226: Algorithms and Data Stru…</a:t>
            </a:r>
          </a:p>
        </p:txBody>
      </p:sp>
      <p:sp>
        <p:nvSpPr>
          <p:cNvPr id="146" name="Shape 146"/>
          <p:cNvSpPr/>
          <p:nvPr/>
        </p:nvSpPr>
        <p:spPr>
          <a:xfrm>
            <a:off x="9874300" y="8485982"/>
            <a:ext cx="1087933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Submit</a:t>
            </a:r>
          </a:p>
        </p:txBody>
      </p:sp>
      <p:sp>
        <p:nvSpPr>
          <p:cNvPr id="147" name="Shape 147"/>
          <p:cNvSpPr/>
          <p:nvPr/>
        </p:nvSpPr>
        <p:spPr>
          <a:xfrm>
            <a:off x="7001718" y="7337424"/>
            <a:ext cx="39623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Intended Concentration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7001718" y="780494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700"/>
              <a:t>MOL</a:t>
            </a:r>
          </a:p>
        </p:txBody>
      </p:sp>
      <p:sp>
        <p:nvSpPr>
          <p:cNvPr id="149" name="Shape 149"/>
          <p:cNvSpPr/>
          <p:nvPr/>
        </p:nvSpPr>
        <p:spPr>
          <a:xfrm>
            <a:off x="2023318" y="7804943"/>
            <a:ext cx="3979764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MOL</a:t>
            </a:r>
          </a:p>
        </p:txBody>
      </p:sp>
      <p:sp>
        <p:nvSpPr>
          <p:cNvPr id="150" name="Shape 150"/>
          <p:cNvSpPr/>
          <p:nvPr/>
        </p:nvSpPr>
        <p:spPr>
          <a:xfrm>
            <a:off x="2136151" y="7337424"/>
            <a:ext cx="375409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Search by Department</a:t>
            </a:r>
          </a:p>
        </p:txBody>
      </p:sp>
      <p:sp>
        <p:nvSpPr>
          <p:cNvPr id="151" name="Shape 151"/>
          <p:cNvSpPr/>
          <p:nvPr/>
        </p:nvSpPr>
        <p:spPr>
          <a:xfrm>
            <a:off x="6158780" y="7848598"/>
            <a:ext cx="687240" cy="1889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6242050" y="7932738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6165850" y="8124029"/>
            <a:ext cx="687239" cy="18891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 flipH="1">
            <a:off x="6229350" y="8218327"/>
            <a:ext cx="5207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9700513" y="6849267"/>
            <a:ext cx="1257707" cy="495301"/>
          </a:xfrm>
          <a:prstGeom prst="rect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Remove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33400" y="647700"/>
            <a:ext cx="11938001" cy="8458201"/>
          </a:xfrm>
          <a:prstGeom prst="rect">
            <a:avLst/>
          </a:prstGeom>
          <a:solidFill>
            <a:srgbClr val="F39019">
              <a:alpha val="38344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58" name="Shape 158"/>
          <p:cNvSpPr/>
          <p:nvPr/>
        </p:nvSpPr>
        <p:spPr>
          <a:xfrm>
            <a:off x="6703257" y="768348"/>
            <a:ext cx="5676525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600"/>
              <a:t>Welcome to </a:t>
            </a:r>
            <a:r>
              <a:rPr b="1" sz="1600">
                <a:latin typeface="Helvetica"/>
                <a:ea typeface="Helvetica"/>
                <a:cs typeface="Helvetica"/>
                <a:sym typeface="Helvetica"/>
              </a:rPr>
              <a:t>PrincoX</a:t>
            </a:r>
            <a:r>
              <a:rPr sz="1600"/>
              <a:t>, Yash | Sign Out | About Us | TigerApps</a:t>
            </a:r>
          </a:p>
        </p:txBody>
      </p:sp>
      <p:sp>
        <p:nvSpPr>
          <p:cNvPr id="159" name="Shape 159"/>
          <p:cNvSpPr/>
          <p:nvPr/>
        </p:nvSpPr>
        <p:spPr>
          <a:xfrm>
            <a:off x="1193813" y="3827431"/>
            <a:ext cx="49554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1. </a:t>
            </a:r>
          </a:p>
        </p:txBody>
      </p:sp>
      <p:sp>
        <p:nvSpPr>
          <p:cNvPr id="160" name="Shape 160"/>
          <p:cNvSpPr/>
          <p:nvPr/>
        </p:nvSpPr>
        <p:spPr>
          <a:xfrm>
            <a:off x="3284069" y="1711652"/>
            <a:ext cx="643666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4900"/>
              <a:t>What we found for you</a:t>
            </a:r>
          </a:p>
        </p:txBody>
      </p:sp>
      <p:sp>
        <p:nvSpPr>
          <p:cNvPr id="161" name="Shape 161"/>
          <p:cNvSpPr/>
          <p:nvPr/>
        </p:nvSpPr>
        <p:spPr>
          <a:xfrm>
            <a:off x="966388" y="2523177"/>
            <a:ext cx="1132292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Based on your course history and your preferences, you might like the following certificates (click certificate to learn more):</a:t>
            </a:r>
          </a:p>
        </p:txBody>
      </p:sp>
      <p:sp>
        <p:nvSpPr>
          <p:cNvPr id="162" name="Shape 162"/>
          <p:cNvSpPr/>
          <p:nvPr/>
        </p:nvSpPr>
        <p:spPr>
          <a:xfrm>
            <a:off x="1845911" y="3827430"/>
            <a:ext cx="100099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Statistics and Machine Learning &lt;INPUT 1&gt;</a:t>
            </a:r>
          </a:p>
        </p:txBody>
      </p:sp>
      <p:sp>
        <p:nvSpPr>
          <p:cNvPr id="163" name="Shape 163"/>
          <p:cNvSpPr/>
          <p:nvPr/>
        </p:nvSpPr>
        <p:spPr>
          <a:xfrm>
            <a:off x="1890756" y="4285179"/>
            <a:ext cx="99866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 lvl="0">
              <a:defRPr sz="1800"/>
            </a:pPr>
            <a:r>
              <a:rPr sz="2200"/>
              <a:t>You must complete the following to complete the certificate:</a:t>
            </a:r>
          </a:p>
        </p:txBody>
      </p:sp>
      <p:sp>
        <p:nvSpPr>
          <p:cNvPr id="164" name="Shape 164"/>
          <p:cNvSpPr/>
          <p:nvPr/>
        </p:nvSpPr>
        <p:spPr>
          <a:xfrm>
            <a:off x="1963215" y="4725284"/>
            <a:ext cx="9841762" cy="87392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i="1" sz="2400"/>
            </a:lvl1pPr>
          </a:lstStyle>
          <a:p>
            <a:pPr lvl="0">
              <a:defRPr i="0" sz="1800"/>
            </a:pPr>
            <a:r>
              <a:rPr i="1" sz="2400"/>
              <a:t>plain text &lt;INPUT 2+&gt;</a:t>
            </a:r>
          </a:p>
        </p:txBody>
      </p:sp>
      <p:sp>
        <p:nvSpPr>
          <p:cNvPr id="165" name="Shape 165"/>
          <p:cNvSpPr/>
          <p:nvPr/>
        </p:nvSpPr>
        <p:spPr>
          <a:xfrm>
            <a:off x="1160589" y="5766061"/>
            <a:ext cx="49554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2. </a:t>
            </a:r>
          </a:p>
        </p:txBody>
      </p:sp>
      <p:sp>
        <p:nvSpPr>
          <p:cNvPr id="166" name="Shape 166"/>
          <p:cNvSpPr/>
          <p:nvPr/>
        </p:nvSpPr>
        <p:spPr>
          <a:xfrm>
            <a:off x="1812687" y="5766061"/>
            <a:ext cx="998667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Global Health and Health Policy &lt;INPUT 3&gt;</a:t>
            </a:r>
          </a:p>
        </p:txBody>
      </p:sp>
      <p:sp>
        <p:nvSpPr>
          <p:cNvPr id="167" name="Shape 167"/>
          <p:cNvSpPr/>
          <p:nvPr/>
        </p:nvSpPr>
        <p:spPr>
          <a:xfrm>
            <a:off x="1857531" y="6223809"/>
            <a:ext cx="99866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 lvl="0">
              <a:defRPr sz="1800"/>
            </a:pPr>
            <a:r>
              <a:rPr sz="2200"/>
              <a:t>You must complete the following to complete the certificate:</a:t>
            </a:r>
          </a:p>
        </p:txBody>
      </p:sp>
      <p:sp>
        <p:nvSpPr>
          <p:cNvPr id="168" name="Shape 168"/>
          <p:cNvSpPr/>
          <p:nvPr/>
        </p:nvSpPr>
        <p:spPr>
          <a:xfrm>
            <a:off x="1929991" y="6663915"/>
            <a:ext cx="9841761" cy="87392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i="1" sz="2400"/>
            </a:lvl1pPr>
          </a:lstStyle>
          <a:p>
            <a:pPr lvl="0">
              <a:defRPr i="0" sz="1800"/>
            </a:pPr>
            <a:r>
              <a:rPr i="1" sz="2400"/>
              <a:t>plain text &lt;INPUT 4+&gt;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