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5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EF3DA-E2BB-584B-8B5D-9E684A9D10F6}" v="966" dt="2019-10-11T16:04:08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EF5EF3DA-E2BB-584B-8B5D-9E684A9D10F6}"/>
    <pc:docChg chg="custSel mod addSld modSld">
      <pc:chgData name="Akash Levy" userId="0f662538-7453-45f3-952a-fc9f1a7c515e" providerId="ADAL" clId="{EF5EF3DA-E2BB-584B-8B5D-9E684A9D10F6}" dt="2019-10-11T16:04:56.872" v="44" actId="20577"/>
      <pc:docMkLst>
        <pc:docMk/>
      </pc:docMkLst>
      <pc:sldChg chg="addSp delSp modSp add mod setBg">
        <pc:chgData name="Akash Levy" userId="0f662538-7453-45f3-952a-fc9f1a7c515e" providerId="ADAL" clId="{EF5EF3DA-E2BB-584B-8B5D-9E684A9D10F6}" dt="2019-10-11T16:04:56.872" v="44" actId="20577"/>
        <pc:sldMkLst>
          <pc:docMk/>
          <pc:sldMk cId="3215211350" sldId="264"/>
        </pc:sldMkLst>
        <pc:spChg chg="mod">
          <ac:chgData name="Akash Levy" userId="0f662538-7453-45f3-952a-fc9f1a7c515e" providerId="ADAL" clId="{EF5EF3DA-E2BB-584B-8B5D-9E684A9D10F6}" dt="2019-10-11T16:04:56.872" v="44" actId="20577"/>
          <ac:spMkLst>
            <pc:docMk/>
            <pc:sldMk cId="3215211350" sldId="264"/>
            <ac:spMk id="2" creationId="{E81F0008-107E-C946-AC8E-F52574396D36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3" creationId="{22DCCABA-C703-3647-8605-54E01E06B8F5}"/>
          </ac:spMkLst>
        </pc:spChg>
        <pc:spChg chg="del">
          <ac:chgData name="Akash Levy" userId="0f662538-7453-45f3-952a-fc9f1a7c515e" providerId="ADAL" clId="{EF5EF3DA-E2BB-584B-8B5D-9E684A9D10F6}" dt="2019-10-11T16:03:35.267" v="9"/>
          <ac:spMkLst>
            <pc:docMk/>
            <pc:sldMk cId="3215211350" sldId="264"/>
            <ac:spMk id="4" creationId="{6A506354-2F41-5642-98B4-14F8F0F75D51}"/>
          </ac:spMkLst>
        </pc:spChg>
        <pc:spChg chg="add del mod">
          <ac:chgData name="Akash Levy" userId="0f662538-7453-45f3-952a-fc9f1a7c515e" providerId="ADAL" clId="{EF5EF3DA-E2BB-584B-8B5D-9E684A9D10F6}" dt="2019-10-11T16:04:08.258" v="10" actId="931"/>
          <ac:spMkLst>
            <pc:docMk/>
            <pc:sldMk cId="3215211350" sldId="264"/>
            <ac:spMk id="5" creationId="{AF3BDDB1-3352-E14F-9734-310C4E59B1FE}"/>
          </ac:spMkLst>
        </pc:spChg>
        <pc:spChg chg="add">
          <ac:chgData name="Akash Levy" userId="0f662538-7453-45f3-952a-fc9f1a7c515e" providerId="ADAL" clId="{EF5EF3DA-E2BB-584B-8B5D-9E684A9D10F6}" dt="2019-10-11T16:04:30.177" v="11" actId="26606"/>
          <ac:spMkLst>
            <pc:docMk/>
            <pc:sldMk cId="3215211350" sldId="264"/>
            <ac:spMk id="12" creationId="{6AA24DE7-C336-4994-8C52-D9B3F3D0FA4D}"/>
          </ac:spMkLst>
        </pc:spChg>
        <pc:picChg chg="add mod">
          <ac:chgData name="Akash Levy" userId="0f662538-7453-45f3-952a-fc9f1a7c515e" providerId="ADAL" clId="{EF5EF3DA-E2BB-584B-8B5D-9E684A9D10F6}" dt="2019-10-11T16:04:30.177" v="11" actId="26606"/>
          <ac:picMkLst>
            <pc:docMk/>
            <pc:sldMk cId="3215211350" sldId="264"/>
            <ac:picMk id="7" creationId="{D23DC611-A89A-F04C-A568-63380BF96A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A5C6-C27D-0948-9997-1949C7131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6C03B-273E-AE4F-B73F-0E9EE23B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9C-7184-8F4E-A6C5-E906A260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8489-717D-7C45-B581-57D52562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B5C-5699-4C4C-8260-711E35F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265-C565-E642-BD9F-9D24351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734C-0571-B04A-8441-F8E85729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851-D39B-B841-9C8C-D69C64A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FFFB-8F23-8C43-AD0B-47C5259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3790-95EC-564E-ADEB-FC83C51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C14DC-FFD3-AF47-BC04-B583154F5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467D-E853-7A4E-A4B8-9C07D87D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ACC-495C-CF4E-8BEE-D53EF7A0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2643-CDCE-EB4C-B9BE-117E3E3E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E54C-7295-DF47-A224-85F4A6E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CBC2-B821-9E4D-89E7-423E57D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9E04-68BA-3D42-9444-A27266FD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0CDA-BB95-DA45-8DDF-72C134A5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4AD3-E576-FA45-A1A5-BF11FC85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1B75-EB1D-8647-AA30-B9E5F3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0878-DD64-F042-A05D-FDD5855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5E1C0-743E-4548-BD2B-8CCE06A2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EBF3-A459-F548-B6A3-6B0DC322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A6A3-C47C-5943-B038-69415046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F162-3BCF-E74B-A670-E96110E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D69-7479-514B-A885-7031EED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A7CF-D58B-F449-81C1-A6860E6D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830E-D74F-584B-BCC1-B90135565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76AE-DED5-8C43-B0AC-8975334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479C-B036-314A-8396-001FD19F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B2AA-9E43-2A4D-8806-5B32441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1A5-63F1-8944-A737-7FC7BED5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395C-C105-024F-ABE1-DAD462D5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0C420-FB4C-AF45-BDCA-EDDF9C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459ED-EEDE-CE46-A26C-474A10BA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C5132-68DF-6849-9314-4DEAF1D0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7621-C8ED-F94E-B365-8FBF2AC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D868-CD98-7842-995B-56495F8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F42B1-A5FD-0E48-9F41-3D534CE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647-FA8F-2341-BAA2-1095FE1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8836-B42F-2D49-968B-A0EC97F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21A9F-ECF9-B14F-8710-9DE7F8DE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01F2-2DB8-0446-B4DD-56F980E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99C7E-3474-3645-862E-372777B0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4196B-0F56-D64E-9A01-5D2F001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0F6DF-67C4-F648-8096-734CF03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C329-0619-6E4A-A601-1D819F97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CDCA-601A-134F-A7BD-5AA07FD9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04118-5175-B046-A913-F3172D5E5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75C3-0EC2-4249-BA7A-88944B7E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3BD6-E973-C04E-A35F-8853FE7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1F6CD-2478-B34A-AE95-FDBAB82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0A95-C993-2B41-AEBB-D2F2E9C2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E63D1-FA13-A945-B99E-6912E4565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D043A-7897-F648-B705-A9DB8FF3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402B-A249-C349-82E0-6CEE51D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E30-7D38-6E42-9625-32ED26CD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B7CE-B907-1F4B-ADCD-904D1AB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7315-88A2-CE48-AB6C-5883F17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EF1F8-B14E-3344-BFF1-4A5C01A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C9AD-8E3A-2D4F-A606-AA0BCC6F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6AED-37DB-E944-856A-02B353512187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F771-37B0-8540-8DE0-3FFA3352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C22A-6FC6-0C41-9A35-C4E6AA9A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5C27-CF70-4F4D-8146-0AE42BBB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81C39DE-D7B6-6141-83E4-58D00C39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Akash Levy, Dylan Woodhead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CF50-7C7B-624A-BE6C-996ECE34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ENGR 240: Lab 1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PCB Accelerometer Design</a:t>
            </a:r>
          </a:p>
        </p:txBody>
      </p:sp>
    </p:spTree>
    <p:extLst>
      <p:ext uri="{BB962C8B-B14F-4D97-AF65-F5344CB8AC3E}">
        <p14:creationId xmlns:p14="http://schemas.microsoft.com/office/powerpoint/2010/main" val="232697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E2CE-08A5-B549-8C6A-C3989209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Designs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6DE2-99C1-474F-81EE-44CBFB24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cantilever formulas discussed in class and FEM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8AE3E200-CB98-4A59-8545-CC192223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42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Design: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(22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=0.53647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=194.3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95.78 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42.51 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169.76 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C593D6-11E5-4640-947F-3E3B261C2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481150"/>
            <a:ext cx="6250769" cy="37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+22 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=48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17 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=0.32033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long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=108.5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92.627 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33.108 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114.238 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/>
              </a:p>
              <a:p>
                <a:pPr marL="914400" lvl="2"/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8E61D4-8762-BA42-9053-6E5F9E901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630944"/>
            <a:ext cx="6250769" cy="3435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6654C1-981F-1D44-BD19-AF06D6362DD1}"/>
              </a:ext>
            </a:extLst>
          </p:cNvPr>
          <p:cNvSpPr txBox="1"/>
          <p:nvPr/>
        </p:nvSpPr>
        <p:spPr>
          <a:xfrm>
            <a:off x="3459636" y="4743023"/>
            <a:ext cx="11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be a bad design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C2857-E1E6-BF48-85B0-4CD27DC89C42}"/>
              </a:ext>
            </a:extLst>
          </p:cNvPr>
          <p:cNvCxnSpPr>
            <a:cxnSpLocks/>
          </p:cNvCxnSpPr>
          <p:nvPr/>
        </p:nvCxnSpPr>
        <p:spPr>
          <a:xfrm flipH="1">
            <a:off x="3172119" y="5056761"/>
            <a:ext cx="329937" cy="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(22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h𝑜𝑙𝑒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 (minus holes!)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l-G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h𝑜𝑙𝑒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5051</m:t>
                    </m:r>
                    <m:r>
                      <a:rPr lang="en-US" sz="12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=194.3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98.712 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42.757 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00B05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174.49 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916A69-80BD-D642-8A00-BEB1CEA386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625598"/>
            <a:ext cx="6250769" cy="34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8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29EC8-933E-624B-B08D-8BFE6BE3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 fontScale="55000" lnSpcReduction="20000"/>
              </a:bodyPr>
              <a:lstStyle/>
              <a:p>
                <a:pPr marL="0"/>
                <a:r>
                  <a:rPr lang="en-US" sz="2000" dirty="0"/>
                  <a:t>Parameters:</a:t>
                </a:r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+22 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=48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17 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=0.5334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h𝑜𝑙𝑒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en-US" sz="1600" dirty="0"/>
              </a:p>
              <a:p>
                <a:pPr marL="4572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=2078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=22.5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endParaRPr lang="en-US" sz="1600" dirty="0"/>
              </a:p>
              <a:p>
                <a:pPr marL="0"/>
                <a:r>
                  <a:rPr lang="en-US" sz="2000" dirty="0"/>
                  <a:t>Hand approximations:</a:t>
                </a:r>
              </a:p>
              <a:p>
                <a:pPr marL="457200" lvl="1"/>
                <a:r>
                  <a:rPr lang="en-US" sz="1600" b="1" dirty="0"/>
                  <a:t>Plate mass (minus holes!)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𝑃𝐶𝐵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l-G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h𝑜𝑙𝑒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289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Overall spring constant</a:t>
                </a:r>
              </a:p>
              <a:p>
                <a:pPr marL="914400" lvl="2"/>
                <a:r>
                  <a:rPr lang="en-US" sz="1200" dirty="0"/>
                  <a:t>Model as 4 parallel long cantilevers</a:t>
                </a:r>
              </a:p>
              <a:p>
                <a:pPr marL="914400"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=4×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=108.5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1200" dirty="0"/>
              </a:p>
              <a:p>
                <a:pPr marL="457200" lvl="1"/>
                <a:r>
                  <a:rPr lang="en-US" sz="1600" b="1" dirty="0"/>
                  <a:t>Resonance frequency (unloaded)</a:t>
                </a:r>
                <a:endParaRPr lang="en-US" sz="1200" b="1" dirty="0"/>
              </a:p>
              <a:p>
                <a:pPr marL="914400" lvl="2"/>
                <a:r>
                  <a:rPr lang="en-US" sz="1200" dirty="0"/>
                  <a:t>Model springs as having negligible mass</a:t>
                </a:r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7.52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b="1" dirty="0">
                  <a:solidFill>
                    <a:srgbClr val="00B050"/>
                  </a:solidFill>
                </a:endParaRPr>
              </a:p>
              <a:p>
                <a:pPr marL="457200" lvl="1"/>
                <a:r>
                  <a:rPr lang="en-US" sz="1600" b="1" dirty="0"/>
                  <a:t>Resonance frequency (loaded)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2.187 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 </m:t>
                            </m:r>
                          </m:e>
                        </m:rad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33.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317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0"/>
                <a:r>
                  <a:rPr lang="en-US" sz="2000" dirty="0"/>
                  <a:t>FEA results:</a:t>
                </a:r>
              </a:p>
              <a:p>
                <a:pPr marL="457200" lvl="1"/>
                <a:r>
                  <a:rPr lang="en-US" sz="1600" b="1" dirty="0"/>
                  <a:t>Resonance frequency (unloaded)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118.75</m:t>
                    </m:r>
                    <m:r>
                      <a:rPr 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12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marL="914400" lvl="2"/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52133E-5C50-D348-8EBE-B2EEAF3D3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EEFD21-CA9D-3F41-A879-E8B63F584C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28030"/>
            <a:ext cx="6250769" cy="3641072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5F0B32D-36D2-D94C-840B-F131A73F4C9A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/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054A2-B0CE-AD42-BAD3-DD56158532B1}"/>
              </a:ext>
            </a:extLst>
          </p:cNvPr>
          <p:cNvSpPr txBox="1"/>
          <p:nvPr/>
        </p:nvSpPr>
        <p:spPr>
          <a:xfrm>
            <a:off x="3459636" y="4743023"/>
            <a:ext cx="11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Might be a bad design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0585EE-F5B1-334A-8A26-EDB7348AFB52}"/>
              </a:ext>
            </a:extLst>
          </p:cNvPr>
          <p:cNvCxnSpPr>
            <a:cxnSpLocks/>
          </p:cNvCxnSpPr>
          <p:nvPr/>
        </p:nvCxnSpPr>
        <p:spPr>
          <a:xfrm flipH="1">
            <a:off x="3172119" y="5056761"/>
            <a:ext cx="329937" cy="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1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88AA-AB96-E140-A2A9-4A12C19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No hand calculations done…</a:t>
                </a:r>
              </a:p>
              <a:p>
                <a:r>
                  <a:rPr lang="en-US" sz="2000" dirty="0"/>
                  <a:t>FEA results (unloaded):</a:t>
                </a:r>
              </a:p>
              <a:p>
                <a:pPr lvl="1"/>
                <a:r>
                  <a:rPr lang="en-US" sz="2000" b="1" dirty="0"/>
                  <a:t>Resonance frequency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200.64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lang="en-US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504" t="-1852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2FCB44-9171-F74B-9416-20D602B77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89244"/>
            <a:ext cx="6250769" cy="35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88AA-AB96-E140-A2A9-4A12C198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/>
                  <a:t>No hand calculations done…</a:t>
                </a:r>
              </a:p>
              <a:p>
                <a:r>
                  <a:rPr lang="en-US" sz="2000" dirty="0"/>
                  <a:t>FEA results (unloaded):</a:t>
                </a:r>
              </a:p>
              <a:p>
                <a:pPr lvl="1"/>
                <a:r>
                  <a:rPr lang="en-US" sz="2000" b="1" dirty="0"/>
                  <a:t>Resonance frequency</a:t>
                </a:r>
              </a:p>
              <a:p>
                <a:pPr marL="914400"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596.79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769E-B361-7847-9702-3998C123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3468" y="2638043"/>
                <a:ext cx="3363974" cy="3415623"/>
              </a:xfrm>
              <a:blipFill>
                <a:blip r:embed="rId2"/>
                <a:stretch>
                  <a:fillRect l="-1504" t="-1852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081547-B448-2C4B-85E5-C37CD5704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7763" y="1529695"/>
            <a:ext cx="6250769" cy="36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F0008-107E-C946-AC8E-F525743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4E3915"/>
          </a:solidFill>
          <a:ln>
            <a:solidFill>
              <a:srgbClr val="4E39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1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with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Panelization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3DC611-A89A-F04C-A568-63380BF9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866" y="1596707"/>
            <a:ext cx="6519676" cy="397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ENGR 240: Lab 1 PCB Accelerometer Design</vt:lpstr>
      <vt:lpstr>Analysis of Designs</vt:lpstr>
      <vt:lpstr>Main Design: Design 1</vt:lpstr>
      <vt:lpstr>Design 2</vt:lpstr>
      <vt:lpstr>Design 3</vt:lpstr>
      <vt:lpstr>Design 4</vt:lpstr>
      <vt:lpstr>Design 5</vt:lpstr>
      <vt:lpstr>Design 6</vt:lpstr>
      <vt:lpstr>Design 1 Layout with Panelization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240: Lab 1 PCB Accelerometer Design</dc:title>
  <dc:creator>Akash Levy</dc:creator>
  <cp:lastModifiedBy>Akash Levy</cp:lastModifiedBy>
  <cp:revision>1</cp:revision>
  <dcterms:created xsi:type="dcterms:W3CDTF">2019-10-11T16:04:30Z</dcterms:created>
  <dcterms:modified xsi:type="dcterms:W3CDTF">2019-10-11T16:05:02Z</dcterms:modified>
</cp:coreProperties>
</file>