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22"/>
  </p:notesMasterIdLst>
  <p:handoutMasterIdLst>
    <p:handoutMasterId r:id="rId23"/>
  </p:handoutMasterIdLst>
  <p:sldIdLst>
    <p:sldId id="304" r:id="rId3"/>
    <p:sldId id="310" r:id="rId4"/>
    <p:sldId id="311" r:id="rId5"/>
    <p:sldId id="312" r:id="rId6"/>
    <p:sldId id="313" r:id="rId7"/>
    <p:sldId id="314" r:id="rId8"/>
    <p:sldId id="315" r:id="rId9"/>
    <p:sldId id="317" r:id="rId10"/>
    <p:sldId id="319" r:id="rId11"/>
    <p:sldId id="320" r:id="rId12"/>
    <p:sldId id="316" r:id="rId13"/>
    <p:sldId id="323" r:id="rId14"/>
    <p:sldId id="324" r:id="rId15"/>
    <p:sldId id="325" r:id="rId16"/>
    <p:sldId id="326" r:id="rId17"/>
    <p:sldId id="327" r:id="rId18"/>
    <p:sldId id="318" r:id="rId19"/>
    <p:sldId id="321" r:id="rId20"/>
    <p:sldId id="322" r:id="rId2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139" d="100"/>
          <a:sy n="139" d="100"/>
        </p:scale>
        <p:origin x="17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(s) vs. Array Size (</a:t>
            </a:r>
            <a:r>
              <a:rPr lang="en-US" dirty="0" err="1"/>
              <a:t>NxN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8.1000000000000003E-2</c:v>
                </c:pt>
                <c:pt idx="1">
                  <c:v>0.16300000000000001</c:v>
                </c:pt>
                <c:pt idx="2">
                  <c:v>0.443</c:v>
                </c:pt>
                <c:pt idx="3">
                  <c:v>3.399</c:v>
                </c:pt>
                <c:pt idx="4">
                  <c:v>28.632999999999999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89-DC4E-98B9-B3E9779DDD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0.08</c:v>
                </c:pt>
                <c:pt idx="1">
                  <c:v>0.108</c:v>
                </c:pt>
                <c:pt idx="2">
                  <c:v>0.54800000000000004</c:v>
                </c:pt>
                <c:pt idx="3">
                  <c:v>1.409</c:v>
                </c:pt>
                <c:pt idx="4">
                  <c:v>11.416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89-DC4E-98B9-B3E9779DD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155216"/>
        <c:axId val="214068512"/>
      </c:lineChart>
      <c:catAx>
        <c:axId val="21415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68512"/>
        <c:crosses val="autoZero"/>
        <c:auto val="1"/>
        <c:lblAlgn val="ctr"/>
        <c:lblOffset val="100"/>
        <c:noMultiLvlLbl val="0"/>
      </c:catAx>
      <c:valAx>
        <c:axId val="21406851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15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File</a:t>
            </a:r>
            <a:r>
              <a:rPr lang="en-US" baseline="0" dirty="0"/>
              <a:t> Size (MB) vs. Array Size (</a:t>
            </a:r>
            <a:r>
              <a:rPr lang="en-US" baseline="0" dirty="0" err="1"/>
              <a:t>NxN</a:t>
            </a:r>
            <a:r>
              <a:rPr lang="en-US" baseline="0" dirty="0"/>
              <a:t>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5.6000000000000001E-2</c:v>
                </c:pt>
                <c:pt idx="1">
                  <c:v>0.432</c:v>
                </c:pt>
                <c:pt idx="2">
                  <c:v>3.3</c:v>
                </c:pt>
                <c:pt idx="3">
                  <c:v>26</c:v>
                </c:pt>
                <c:pt idx="4">
                  <c:v>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15-5D4C-8515-3A2F0CF718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2.5000000000000001E-2</c:v>
                </c:pt>
                <c:pt idx="1">
                  <c:v>0.17899999999999999</c:v>
                </c:pt>
                <c:pt idx="2">
                  <c:v>1.3</c:v>
                </c:pt>
                <c:pt idx="3">
                  <c:v>11</c:v>
                </c:pt>
                <c:pt idx="4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15-5D4C-8515-3A2F0CF718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5624960"/>
        <c:axId val="245626592"/>
      </c:lineChart>
      <c:catAx>
        <c:axId val="24562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626592"/>
        <c:crosses val="autoZero"/>
        <c:auto val="1"/>
        <c:lblAlgn val="ctr"/>
        <c:lblOffset val="100"/>
        <c:noMultiLvlLbl val="0"/>
      </c:catAx>
      <c:valAx>
        <c:axId val="24562659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62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Simulation Time (s) vs. Array Size (</a:t>
            </a:r>
            <a:r>
              <a:rPr lang="en-US" dirty="0" err="1"/>
              <a:t>NxN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</c:v>
                </c:pt>
                <c:pt idx="1">
                  <c:v>3.42</c:v>
                </c:pt>
                <c:pt idx="2">
                  <c:v>64.38</c:v>
                </c:pt>
                <c:pt idx="3">
                  <c:v>1106.71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A-B749-9497-44A9730247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0.64</c:v>
                </c:pt>
                <c:pt idx="1">
                  <c:v>3.2</c:v>
                </c:pt>
                <c:pt idx="2">
                  <c:v>45.53</c:v>
                </c:pt>
                <c:pt idx="3">
                  <c:v>1297.3800000000001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A-B749-9497-44A9730247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3724960"/>
        <c:axId val="243700976"/>
      </c:lineChart>
      <c:catAx>
        <c:axId val="24372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700976"/>
        <c:crosses val="autoZero"/>
        <c:auto val="1"/>
        <c:lblAlgn val="ctr"/>
        <c:lblOffset val="100"/>
        <c:noMultiLvlLbl val="0"/>
      </c:catAx>
      <c:valAx>
        <c:axId val="24370097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72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Peak Mem (MB) vs. Array Size (</a:t>
            </a:r>
            <a:r>
              <a:rPr lang="en-US" dirty="0" err="1"/>
              <a:t>NxN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175.56</c:v>
                </c:pt>
                <c:pt idx="1">
                  <c:v>178.66</c:v>
                </c:pt>
                <c:pt idx="2">
                  <c:v>225.97</c:v>
                </c:pt>
                <c:pt idx="3">
                  <c:v>590.39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DC-4F46-A050-1DD98FCBCC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175.06</c:v>
                </c:pt>
                <c:pt idx="1">
                  <c:v>177.04</c:v>
                </c:pt>
                <c:pt idx="2">
                  <c:v>193.93</c:v>
                </c:pt>
                <c:pt idx="3">
                  <c:v>330.44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DC-4F46-A050-1DD98FCBCC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5418256"/>
        <c:axId val="215987872"/>
      </c:lineChart>
      <c:catAx>
        <c:axId val="21541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987872"/>
        <c:crosses val="autoZero"/>
        <c:auto val="1"/>
        <c:lblAlgn val="ctr"/>
        <c:lblOffset val="100"/>
        <c:noMultiLvlLbl val="0"/>
      </c:catAx>
      <c:valAx>
        <c:axId val="21598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418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File Size (MB) vs. Array Size (</a:t>
            </a:r>
            <a:r>
              <a:rPr lang="en-US" dirty="0" err="1"/>
              <a:t>NxN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1.4</c:v>
                </c:pt>
                <c:pt idx="1">
                  <c:v>18</c:v>
                </c:pt>
                <c:pt idx="2">
                  <c:v>500</c:v>
                </c:pt>
                <c:pt idx="3">
                  <c:v>6800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C3-0541-9BD1-6C48B8B306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1.3</c:v>
                </c:pt>
                <c:pt idx="1">
                  <c:v>18</c:v>
                </c:pt>
                <c:pt idx="2">
                  <c:v>251</c:v>
                </c:pt>
                <c:pt idx="3">
                  <c:v>7000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C3-0541-9BD1-6C48B8B306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6463568"/>
        <c:axId val="246461520"/>
      </c:lineChart>
      <c:catAx>
        <c:axId val="24646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461520"/>
        <c:crosses val="autoZero"/>
        <c:auto val="1"/>
        <c:lblAlgn val="ctr"/>
        <c:lblOffset val="100"/>
        <c:noMultiLvlLbl val="0"/>
      </c:catAx>
      <c:valAx>
        <c:axId val="24646152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46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(s)</a:t>
            </a:r>
            <a:r>
              <a:rPr lang="en-US" baseline="0" dirty="0"/>
              <a:t> </a:t>
            </a:r>
            <a:r>
              <a:rPr lang="en-US" dirty="0"/>
              <a:t>vs. Array Size (</a:t>
            </a:r>
            <a:r>
              <a:rPr lang="en-US" dirty="0" err="1"/>
              <a:t>NxN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0.88</c:v>
                </c:pt>
                <c:pt idx="1">
                  <c:v>10.680999999999999</c:v>
                </c:pt>
                <c:pt idx="2">
                  <c:v>216.7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C3-0541-9BD1-6C48B8B306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0.71499999999999997</c:v>
                </c:pt>
                <c:pt idx="1">
                  <c:v>9.0109999999999992</c:v>
                </c:pt>
                <c:pt idx="2">
                  <c:v>142.87299999999999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C3-0541-9BD1-6C48B8B306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6463568"/>
        <c:axId val="246461520"/>
      </c:lineChart>
      <c:catAx>
        <c:axId val="24646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461520"/>
        <c:crosses val="autoZero"/>
        <c:auto val="1"/>
        <c:lblAlgn val="ctr"/>
        <c:lblOffset val="100"/>
        <c:noMultiLvlLbl val="0"/>
      </c:catAx>
      <c:valAx>
        <c:axId val="24646152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46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E497B3-C21B-414D-BEF0-3624C92211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37967-052C-1E4F-A239-8653E35C5B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C70CCDB-42C0-D048-80CB-008F24B12ADD}" type="datetimeFigureOut">
              <a:rPr lang="en-US" altLang="en-US"/>
              <a:pPr/>
              <a:t>10/24/19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1A693-2704-F643-A808-1AEABE43B2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7AE8A-66C9-3941-A80B-B897287F5E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37DC060-7AFA-F441-9A60-0F577BC3E1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04A98B-8B30-614C-A107-D55074CDB8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B9B55-4D77-8342-81BA-26CCAFFDA4D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4607092-41FF-244E-BCDC-3413D7A4C42A}" type="datetimeFigureOut">
              <a:rPr lang="en-US" altLang="en-US"/>
              <a:pPr/>
              <a:t>10/24/19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DB25CF5-336B-4E4E-9F61-70250ABD06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F8F93E7-C7D6-AE4E-A1AE-C0525BE52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6A5DD-0975-6E48-8518-1D3E082443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ABC77-77D7-8944-BBF1-8BBC661722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612B983-3B3C-2F41-A372-FA161441C5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01ABEB-5AF5-6649-B6E6-1CB299D13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F37F95AE-AD3E-2A43-B09D-837394DD8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7975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25FBE7-F8F8-0946-9104-DF528E6C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1B6512F2-C882-3641-856E-0F4ABFCAB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6396199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42992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44031500-BF3D-1946-BB24-97AA96F30E56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A4C23068-A3F7-AC4B-A6A1-0982DAC0E5C9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7800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96954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64861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2814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52D310C-B1B0-AD45-9D7B-081A70306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010C86CD-9E2A-A348-8BE8-B76817104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736161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9817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462399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0FDE4454-6F61-5242-8032-00C7209C8439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F51C3236-041E-0147-A42F-D0055D30F269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561784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705392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507303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143880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35800731-C701-C742-A510-3E864367A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5861BB-B542-ED45-94BF-BC53C13E6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77B70CB5-65E1-A841-B067-691CB91F5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0086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27B985F1-329A-6744-B4BE-02BDB2ACAEF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2A4E6-6010-A147-A2B3-C9B3FBBD7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1CC937D-F1FB-E449-8A5B-AECC07EDF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65ED21CF-C819-A043-A8F7-005E9E584A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1E3D24-A22C-E84B-8850-E0B8D4BD29B9}"/>
              </a:ext>
            </a:extLst>
          </p:cNvPr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>
            <a:extLst>
              <a:ext uri="{FF2B5EF4-FFF2-40B4-BE49-F238E27FC236}">
                <a16:creationId xmlns:a16="http://schemas.microsoft.com/office/drawing/2014/main" id="{3923E478-5849-1740-ACB4-D9C42752F1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F050202020403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F050202020403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>
            <a:extLst>
              <a:ext uri="{FF2B5EF4-FFF2-40B4-BE49-F238E27FC236}">
                <a16:creationId xmlns:a16="http://schemas.microsoft.com/office/drawing/2014/main" id="{02FC40D0-B094-3642-850B-BCC7AABE558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560C8-A33C-DF4F-9271-4DA5795FF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33BB8CB-6483-A94A-833D-DF64A3D87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AB7E1A74-30FD-DF46-9112-0B69ECCAE6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CD5AE5-2C96-D846-A6E3-B22F288343BE}"/>
              </a:ext>
            </a:extLst>
          </p:cNvPr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A777A49E-809C-C447-AF83-C0450E4B78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600"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F050202020403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anose="020F050202020403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ashlevy/pyxbar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22008216-8E4C-8945-8EC1-E34A3944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952625"/>
            <a:ext cx="8229600" cy="619125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Python-based SPICE Generator &amp; Tester for RRAM Crossbar Arrays</a:t>
            </a:r>
          </a:p>
        </p:txBody>
      </p:sp>
      <p:sp>
        <p:nvSpPr>
          <p:cNvPr id="11266" name="Text Placeholder 2">
            <a:extLst>
              <a:ext uri="{FF2B5EF4-FFF2-40B4-BE49-F238E27FC236}">
                <a16:creationId xmlns:a16="http://schemas.microsoft.com/office/drawing/2014/main" id="{23D3DB84-266E-8F4B-8B02-B357EFC94F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auto">
          <a:xfrm>
            <a:off x="1603375" y="3344863"/>
            <a:ext cx="6059488" cy="587375"/>
          </a:xfrm>
        </p:spPr>
        <p:txBody>
          <a:bodyPr numCol="1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en-US" dirty="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Stanford Accelerate Group Meeting</a:t>
            </a:r>
          </a:p>
          <a:p>
            <a:pPr marL="0" indent="0" eaLnBrk="1" hangingPunct="1"/>
            <a:r>
              <a:rPr lang="en-US" altLang="en-US" dirty="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10/24/19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64D5131-A98E-D445-9D80-909316634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571750"/>
            <a:ext cx="8229600" cy="461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/>
              <a:t>Akash Levy</a:t>
            </a:r>
            <a:endParaRPr lang="en-US" dirty="0">
              <a:solidFill>
                <a:schemeClr val="bg2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EFCB-BA8D-EC47-9705-D502B4C3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Examples (FAIL)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A37806E-E60A-7B44-A198-49E9EB9963F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876800" y="1370211"/>
            <a:ext cx="3779838" cy="283487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2762FC-9AA2-0146-9A3A-4FF4CB8DC6C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949325" y="1367234"/>
            <a:ext cx="3787775" cy="2840831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9680D6-0C04-CF42-B35D-410FCACF5640}"/>
              </a:ext>
            </a:extLst>
          </p:cNvPr>
          <p:cNvSpPr txBox="1"/>
          <p:nvPr/>
        </p:nvSpPr>
        <p:spPr>
          <a:xfrm>
            <a:off x="268578" y="4338963"/>
            <a:ext cx="860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sense margin from sneak paths! Problem is exacerbated in non-CB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091626658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23BF-D31C-A24D-8263-186DF2E3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 Scalability: Netlist Generation 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517494-370E-3646-A9E8-C16B1EFD11B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815040738"/>
              </p:ext>
            </p:extLst>
          </p:nvPr>
        </p:nvGraphicFramePr>
        <p:xfrm>
          <a:off x="955675" y="908050"/>
          <a:ext cx="7700963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16B969-ACD7-5E4C-B7CA-385763AA60A0}"/>
              </a:ext>
            </a:extLst>
          </p:cNvPr>
          <p:cNvSpPr txBox="1"/>
          <p:nvPr/>
        </p:nvSpPr>
        <p:spPr>
          <a:xfrm>
            <a:off x="6851336" y="109728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10 mins for 128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43981-25B9-BD4D-BE35-176449127223}"/>
              </a:ext>
            </a:extLst>
          </p:cNvPr>
          <p:cNvSpPr txBox="1"/>
          <p:nvPr/>
        </p:nvSpPr>
        <p:spPr>
          <a:xfrm>
            <a:off x="4626368" y="3812270"/>
            <a:ext cx="403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Probably runs out of memory around 64</a:t>
            </a:r>
          </a:p>
        </p:txBody>
      </p:sp>
    </p:spTree>
    <p:extLst>
      <p:ext uri="{BB962C8B-B14F-4D97-AF65-F5344CB8AC3E}">
        <p14:creationId xmlns:p14="http://schemas.microsoft.com/office/powerpoint/2010/main" val="216413952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CFA7-ED55-A64D-A538-D2DEB602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 Scalability: Netlist File Size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1AF965-631C-3B49-8848-BAA4B8CC9CEF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49993812"/>
              </p:ext>
            </p:extLst>
          </p:nvPr>
        </p:nvGraphicFramePr>
        <p:xfrm>
          <a:off x="955675" y="908050"/>
          <a:ext cx="7700963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ABA3EF-4EC8-484B-8091-8D4360AFDB64}"/>
              </a:ext>
            </a:extLst>
          </p:cNvPr>
          <p:cNvSpPr txBox="1"/>
          <p:nvPr/>
        </p:nvSpPr>
        <p:spPr>
          <a:xfrm>
            <a:off x="5822208" y="3866118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Several GB for netlist at 128</a:t>
            </a:r>
          </a:p>
        </p:txBody>
      </p:sp>
    </p:spTree>
    <p:extLst>
      <p:ext uri="{BB962C8B-B14F-4D97-AF65-F5344CB8AC3E}">
        <p14:creationId xmlns:p14="http://schemas.microsoft.com/office/powerpoint/2010/main" val="818892574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389E-17AA-2C4F-904C-4CAD24C7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 Scalability: HSPICE64 Simulation 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8D1EDA-DF1C-CA44-B523-E21FDC0BB1A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95304334"/>
              </p:ext>
            </p:extLst>
          </p:nvPr>
        </p:nvGraphicFramePr>
        <p:xfrm>
          <a:off x="955675" y="908050"/>
          <a:ext cx="7700963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2762824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B02F-2260-5A4B-B2D3-C507BB4A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 Scalability: HSPICE64 Peak Memory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D7E083-86FB-F449-830C-AF6B0DCFA07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191105439"/>
              </p:ext>
            </p:extLst>
          </p:nvPr>
        </p:nvGraphicFramePr>
        <p:xfrm>
          <a:off x="955675" y="908050"/>
          <a:ext cx="7700963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A5F001-704D-5F43-AB8D-F9AB0D9F15E8}"/>
              </a:ext>
            </a:extLst>
          </p:cNvPr>
          <p:cNvSpPr txBox="1"/>
          <p:nvPr/>
        </p:nvSpPr>
        <p:spPr>
          <a:xfrm>
            <a:off x="487362" y="4543069"/>
            <a:ext cx="688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Probably scalable at least to 256x256: can also try </a:t>
            </a:r>
            <a:r>
              <a:rPr lang="en-US" dirty="0" err="1"/>
              <a:t>nanopower</a:t>
            </a:r>
            <a:r>
              <a:rPr lang="en-US" dirty="0"/>
              <a:t> cluster!</a:t>
            </a:r>
          </a:p>
        </p:txBody>
      </p:sp>
    </p:spTree>
    <p:extLst>
      <p:ext uri="{BB962C8B-B14F-4D97-AF65-F5344CB8AC3E}">
        <p14:creationId xmlns:p14="http://schemas.microsoft.com/office/powerpoint/2010/main" val="3691298799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4178-681B-7B4F-A7A8-19C4082A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 Scalability: Output File Size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8CC317-C0B0-E746-8E38-E0AB3E010D9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651935097"/>
              </p:ext>
            </p:extLst>
          </p:nvPr>
        </p:nvGraphicFramePr>
        <p:xfrm>
          <a:off x="955675" y="908050"/>
          <a:ext cx="7700963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F95E926-ED82-DA45-B55C-C237E96501AC}"/>
              </a:ext>
            </a:extLst>
          </p:cNvPr>
          <p:cNvSpPr txBox="1"/>
          <p:nvPr/>
        </p:nvSpPr>
        <p:spPr>
          <a:xfrm>
            <a:off x="5596128" y="4297918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Going larger means 50+ GB files!</a:t>
            </a:r>
          </a:p>
        </p:txBody>
      </p:sp>
    </p:spTree>
    <p:extLst>
      <p:ext uri="{BB962C8B-B14F-4D97-AF65-F5344CB8AC3E}">
        <p14:creationId xmlns:p14="http://schemas.microsoft.com/office/powerpoint/2010/main" val="4086553145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4178-681B-7B4F-A7A8-19C4082A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 Scalability: Testbench 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8CC317-C0B0-E746-8E38-E0AB3E010D9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71737728"/>
              </p:ext>
            </p:extLst>
          </p:nvPr>
        </p:nvGraphicFramePr>
        <p:xfrm>
          <a:off x="955675" y="908050"/>
          <a:ext cx="7700963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5428191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1BE7-6107-C34A-9487-B9100A57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Scalability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693F4-58B9-CB41-BECC-5FA040F032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Less comprehensive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Probably cannot do full checkerboard beyond 4KBits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Full CB: O(N</a:t>
            </a:r>
            <a:r>
              <a:rPr lang="en-US" baseline="30000" dirty="0"/>
              <a:t>2</a:t>
            </a:r>
            <a:r>
              <a:rPr lang="en-US" dirty="0"/>
              <a:t>) timesteps required, sim time is the real issue!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instead test subarrays at different locations in array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O(1) timesteps required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Most important are far edges because of parasitic effects!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Will make all components much more scalable (hopefully up to 1MBit)</a:t>
            </a:r>
          </a:p>
          <a:p>
            <a:pPr lvl="0">
              <a:buClr>
                <a:srgbClr val="8C1515"/>
              </a:buClr>
            </a:pPr>
            <a:r>
              <a:rPr lang="en-US" b="1" dirty="0">
                <a:solidFill>
                  <a:srgbClr val="000000"/>
                </a:solidFill>
              </a:rPr>
              <a:t>Netlist generation</a:t>
            </a:r>
          </a:p>
          <a:p>
            <a:pPr lvl="0">
              <a:buClr>
                <a:srgbClr val="8C151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Replace Python templating system with something faster</a:t>
            </a:r>
          </a:p>
          <a:p>
            <a:pPr lvl="0">
              <a:buClr>
                <a:srgbClr val="8C151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Flush netlist to disk to prevent storing everything in RAM</a:t>
            </a:r>
          </a:p>
          <a:p>
            <a:pPr marL="0" lvl="0" indent="0">
              <a:buClr>
                <a:srgbClr val="8C1515"/>
              </a:buClr>
            </a:pPr>
            <a:r>
              <a:rPr lang="en-US" b="1" dirty="0">
                <a:solidFill>
                  <a:srgbClr val="000000"/>
                </a:solidFill>
              </a:rPr>
              <a:t>Waveform testing</a:t>
            </a:r>
            <a:endParaRPr lang="en-US" dirty="0">
              <a:solidFill>
                <a:srgbClr val="000000"/>
              </a:solidFill>
            </a:endParaRPr>
          </a:p>
          <a:p>
            <a:pPr marL="285750" lvl="0" indent="-285750">
              <a:buClr>
                <a:srgbClr val="8C151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Buffer file read instead of reading tiny chunks</a:t>
            </a:r>
          </a:p>
          <a:p>
            <a:pPr marL="285750" lvl="0" indent="-285750">
              <a:buClr>
                <a:srgbClr val="8C151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Skip over time points instead of checking each one esp. when far away</a:t>
            </a:r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07569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79C6-6E47-BC44-8700-321C2B3B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E0078-CC9D-234B-A953-3811CB64B6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V/3 and float schemes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scalability with reduced checkerboard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scalability, power with different parasitics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tests for doing matrix multiply in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support for differential crosspoint (DX) array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support for 1TNR arrays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with different RRAM parameters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Try fitting RRAM model to different kinds of RRAM i.e. N-doped AlO</a:t>
            </a:r>
            <a:r>
              <a:rPr lang="en-US" baseline="-25000" dirty="0"/>
              <a:t>x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Near-term goal:</a:t>
            </a:r>
            <a:r>
              <a:rPr lang="en-US" dirty="0"/>
              <a:t> comparison of selector/selector-less, voltage/current-based sensing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2173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F0A00-5651-4F40-AC07-CB1D589B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E3A0899-D5F2-B240-BF90-731580011B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884051567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>
            <a:extLst>
              <a:ext uri="{FF2B5EF4-FFF2-40B4-BE49-F238E27FC236}">
                <a16:creationId xmlns:a16="http://schemas.microsoft.com/office/drawing/2014/main" id="{0DEBF550-49DB-4440-ADAE-27FDDD69A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Motivation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3F9BE7-7B1D-F049-9D56-56C741067F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Problem: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Need to test variety of array types/configurations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Need different test waveforms for programming/reading to enable different schemes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Extensible framework can enable reuse of most components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Solution: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Pyxbar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(</a:t>
            </a:r>
            <a:r>
              <a:rPr lang="en-US" dirty="0">
                <a:hlinkClick r:id="rId2"/>
              </a:rPr>
              <a:t>https://github.com/akashlevy/pyxbar</a:t>
            </a:r>
            <a:r>
              <a:rPr lang="en-US" dirty="0"/>
              <a:t>)</a:t>
            </a:r>
            <a:endParaRPr 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JSON configuration for each array and test waveforms associated with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Allows 1R and 2R crossbar right 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V/2, V/3, float schemes available (only V/2 tested so far)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Allows checkerboard (“CB”)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program+verify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right 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Verify schemes: current-based (1R, 2R =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todo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), voltage-based (2R), gap (1R)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Support for array parasitics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Up to 1KBit verified working!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9D87-25FA-D846-8664-84A5D06E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Well-Posed RRAM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F9EBA-A39A-B344-BD67-12FF32AAE1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Need a robust model with good convergence properties in SPICE</a:t>
            </a:r>
          </a:p>
          <a:p>
            <a:endParaRPr lang="en-US" b="1" dirty="0"/>
          </a:p>
          <a:p>
            <a:r>
              <a:rPr lang="en-US" b="1" dirty="0"/>
              <a:t>Solution: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Berkeley RRAM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Verilog-A solution that avoids manual time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smooth stepping to enable fast convergence with Newton-Raphson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same filamentary evolution mechanism as Stanford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Much shorter code = more understandable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internal </a:t>
            </a:r>
            <a:r>
              <a:rPr lang="en-US" i="1" dirty="0"/>
              <a:t>electrical</a:t>
            </a:r>
            <a:r>
              <a:rPr lang="en-US" dirty="0"/>
              <a:t> node to represent the gap, tricking SPICE into performing time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initialize RRAM to particular state, can use </a:t>
            </a:r>
            <a:r>
              <a:rPr lang="en-US" i="1" dirty="0"/>
              <a:t>.</a:t>
            </a:r>
            <a:r>
              <a:rPr lang="en-US" i="1" dirty="0" err="1"/>
              <a:t>nodeset</a:t>
            </a:r>
            <a:r>
              <a:rPr lang="en-US" dirty="0"/>
              <a:t> on internal </a:t>
            </a:r>
            <a:r>
              <a:rPr lang="en-US" i="1" dirty="0"/>
              <a:t>gap</a:t>
            </a:r>
            <a:r>
              <a:rPr lang="en-US" dirty="0"/>
              <a:t> node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convergence issues encountered so far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b="1" dirty="0"/>
              <a:t>More details:</a:t>
            </a:r>
          </a:p>
          <a:p>
            <a:pPr marL="0" indent="0"/>
            <a:r>
              <a:rPr lang="en-US" dirty="0"/>
              <a:t>Wang, </a:t>
            </a:r>
            <a:r>
              <a:rPr lang="en-US" dirty="0" err="1"/>
              <a:t>Tianshi</a:t>
            </a:r>
            <a:r>
              <a:rPr lang="en-US" dirty="0"/>
              <a:t>, and </a:t>
            </a:r>
            <a:r>
              <a:rPr lang="en-US" dirty="0" err="1"/>
              <a:t>Jaijeet</a:t>
            </a:r>
            <a:r>
              <a:rPr lang="en-US" dirty="0"/>
              <a:t> </a:t>
            </a:r>
            <a:r>
              <a:rPr lang="en-US" dirty="0" err="1"/>
              <a:t>Roychowdhury</a:t>
            </a:r>
            <a:r>
              <a:rPr lang="en-US" dirty="0"/>
              <a:t>. "Well-posed models of memristive devices." </a:t>
            </a:r>
            <a:r>
              <a:rPr lang="en-US" dirty="0" err="1"/>
              <a:t>arXiv</a:t>
            </a:r>
            <a:r>
              <a:rPr lang="en-US" dirty="0"/>
              <a:t> preprint arXiv:1605.04897 (2016).</a:t>
            </a:r>
          </a:p>
        </p:txBody>
      </p:sp>
    </p:spTree>
    <p:extLst>
      <p:ext uri="{BB962C8B-B14F-4D97-AF65-F5344CB8AC3E}">
        <p14:creationId xmlns:p14="http://schemas.microsoft.com/office/powerpoint/2010/main" val="207322771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7F32-834E-0447-B576-BA79AB73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Well-Posed RRAM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8DAF6-A80B-394D-B933-40EEA6861B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numCol="2">
            <a:normAutofit fontScale="47500" lnSpcReduction="20000"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`include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disciplines.vams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`include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constants.vams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module RRAM_v0(t, b,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t, b,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electrical t, b,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parameter real g0 = 0.25 from (0:inf);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parameter real V0 = 0.25 from (0:inf);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parameter real Vel0 = 10 from (0:inf);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parameter real I0 = 1e-3 from (0:inf);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parameter real Beta = 0.8 from (0:inf);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parameter real gamma0 = 16 from (0:inf);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parameter real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0.6 from (0:inf);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parameter real a0 = 0.25 from (0:inf);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parameter real tox = 12 from (0:inf);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parameter real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maxGap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1.7 from (0:inf);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parameter real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minGap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0.0 from (0:inf);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parameter real smoothing = 1e-8 from (0:inf);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parameter real GMIN = 1e-12 from (0:inf);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parameter real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Kclip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50 from (0:inf);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real Gap,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ddt_gap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Gamma, Fw1, Fw2, clip_0,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clip_maxGap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analog function real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smoothstep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input x, smoothing;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real  x, smoothing;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begin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smoothstep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0.5*(x/sqrt(x*x + smoothing)+1);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smoothstep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analog begin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Gap = V(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I(t, b) &lt;+ I0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limexp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(-Gap/g0)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sinh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(V(t, b)/V0) + GMIN*V(t, b);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Gamma = gamma0 - Beta * pow(Gap, 3);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ddt_gap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-Vel0*exp(-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sinh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(V(t, b)*Gamma*a0/tox/$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Fw1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smoothstep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minGap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-Gap, smoothing);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Fw2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smoothstep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(Gap-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maxGap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smoothing);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clip_minGap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limexp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Kclip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minGap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-Gap)) 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ddt_gap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* Fw1;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clip_maxGap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(-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limexp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Kclip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*(Gap-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maxGap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ddt_gap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* Fw2;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I(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b) &lt;+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ddt_gap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clip_minGap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clip_maxGap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I(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nGap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b) &lt;+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ddt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(-1e-9*Gap);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end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5076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9E8C11-893B-5E40-9381-CFF2D498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I-V of 1R &amp; 2R devices (no selector, 4 cycles overlaid)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B46D9D-9E57-9F40-A1A3-8E6F9AA6C78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876800" y="1368266"/>
            <a:ext cx="3779838" cy="2838767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FD7E9C1-9164-854E-9004-D7D4CB71FB0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949325" y="1362393"/>
            <a:ext cx="3787775" cy="285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6558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14B0F0-5EFC-754D-8CBD-32F2E2A5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JSON Config File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B33DA-FBA1-1445-A53E-1088C7FBDD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numCol="3">
            <a:norm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    "title" : "test_1R_cb_16x16_2f",</a:t>
            </a:r>
          </a:p>
          <a:p>
            <a:r>
              <a:rPr lang="en-US" sz="1100" dirty="0"/>
              <a:t>    "type" : "1R",</a:t>
            </a:r>
          </a:p>
          <a:p>
            <a:r>
              <a:rPr lang="en-US" sz="1100" dirty="0"/>
              <a:t>    "includes" : [],</a:t>
            </a:r>
          </a:p>
          <a:p>
            <a:r>
              <a:rPr lang="en-US" sz="1100" dirty="0"/>
              <a:t>    "models" : ["../models/</a:t>
            </a:r>
            <a:r>
              <a:rPr lang="en-US" sz="1100" dirty="0" err="1"/>
              <a:t>rram_wp.va</a:t>
            </a:r>
            <a:r>
              <a:rPr lang="en-US" sz="1100" dirty="0"/>
              <a:t>"],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modname</a:t>
            </a:r>
            <a:r>
              <a:rPr lang="en-US" sz="1100" dirty="0"/>
              <a:t>" : "RRAM_v0",</a:t>
            </a:r>
          </a:p>
          <a:p>
            <a:r>
              <a:rPr lang="en-US" sz="1100" dirty="0"/>
              <a:t>    "options" : ["post=2"],</a:t>
            </a:r>
          </a:p>
          <a:p>
            <a:r>
              <a:rPr lang="en-US" sz="1100" dirty="0"/>
              <a:t>    "params" : [],</a:t>
            </a:r>
          </a:p>
          <a:p>
            <a:r>
              <a:rPr lang="en-US" sz="1100" dirty="0"/>
              <a:t>    "probes" : [],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modparams</a:t>
            </a:r>
            <a:r>
              <a:rPr lang="en-US" sz="1100" dirty="0"/>
              <a:t>" : "",</a:t>
            </a:r>
          </a:p>
          <a:p>
            <a:r>
              <a:rPr lang="en-US" sz="1100" dirty="0"/>
              <a:t>    "rows" : 16,</a:t>
            </a:r>
          </a:p>
          <a:p>
            <a:r>
              <a:rPr lang="en-US" sz="1100" dirty="0"/>
              <a:t>    "cols" : 16,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rrow</a:t>
            </a:r>
            <a:r>
              <a:rPr lang="en-US" sz="1100" dirty="0"/>
              <a:t>" : 0.18,</a:t>
            </a:r>
          </a:p>
          <a:p>
            <a:r>
              <a:rPr lang="en-US" sz="1100" dirty="0"/>
              <a:t>    "crow" : 0.108e-12,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rcol</a:t>
            </a:r>
            <a:r>
              <a:rPr lang="en-US" sz="1100" dirty="0"/>
              <a:t>" : 0.18,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ccol</a:t>
            </a:r>
            <a:r>
              <a:rPr lang="en-US" sz="1100" dirty="0"/>
              <a:t>" : 0.108e-12,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tstep</a:t>
            </a:r>
            <a:r>
              <a:rPr lang="en-US" sz="1100" dirty="0"/>
              <a:t>" : 1e-7,</a:t>
            </a:r>
          </a:p>
          <a:p>
            <a:r>
              <a:rPr lang="en-US" sz="1100" dirty="0"/>
              <a:t>    "gap0" : 1.7,</a:t>
            </a:r>
          </a:p>
          <a:p>
            <a:r>
              <a:rPr lang="en-US" sz="1100" dirty="0"/>
              <a:t>    "tests" : [</a:t>
            </a:r>
          </a:p>
          <a:p>
            <a:r>
              <a:rPr lang="en-US" sz="1100" dirty="0"/>
              <a:t>        {</a:t>
            </a:r>
          </a:p>
          <a:p>
            <a:r>
              <a:rPr lang="en-US" sz="1100" dirty="0"/>
              <a:t>            "name" : "</a:t>
            </a:r>
            <a:r>
              <a:rPr lang="en-US" sz="1100" dirty="0" err="1"/>
              <a:t>cb</a:t>
            </a:r>
            <a:r>
              <a:rPr lang="en-US" sz="1100" dirty="0"/>
              <a:t>",</a:t>
            </a:r>
          </a:p>
          <a:p>
            <a:r>
              <a:rPr lang="en-US" sz="1100" dirty="0"/>
              <a:t>            "set" : {</a:t>
            </a:r>
          </a:p>
          <a:p>
            <a:r>
              <a:rPr lang="en-US" sz="1100" dirty="0"/>
              <a:t>                "</a:t>
            </a:r>
            <a:r>
              <a:rPr lang="en-US" sz="1100" dirty="0" err="1"/>
              <a:t>rowV</a:t>
            </a:r>
            <a:r>
              <a:rPr lang="en-US" sz="1100" dirty="0"/>
              <a:t>" : 1.5,</a:t>
            </a:r>
          </a:p>
          <a:p>
            <a:r>
              <a:rPr lang="en-US" sz="1100" dirty="0"/>
              <a:t>                "</a:t>
            </a:r>
            <a:r>
              <a:rPr lang="en-US" sz="1100" dirty="0" err="1"/>
              <a:t>colV</a:t>
            </a:r>
            <a:r>
              <a:rPr lang="en-US" sz="1100" dirty="0"/>
              <a:t>" : 0,</a:t>
            </a:r>
          </a:p>
          <a:p>
            <a:r>
              <a:rPr lang="en-US" sz="1100" dirty="0"/>
              <a:t>                "pw" : 1e-6</a:t>
            </a:r>
          </a:p>
          <a:p>
            <a:r>
              <a:rPr lang="en-US" sz="1100" dirty="0"/>
              <a:t>            },</a:t>
            </a:r>
          </a:p>
          <a:p>
            <a:r>
              <a:rPr lang="en-US" sz="1100" dirty="0"/>
              <a:t>            "reset" : {</a:t>
            </a:r>
          </a:p>
          <a:p>
            <a:r>
              <a:rPr lang="en-US" sz="1100" dirty="0"/>
              <a:t>                "</a:t>
            </a:r>
            <a:r>
              <a:rPr lang="en-US" sz="1100" dirty="0" err="1"/>
              <a:t>rowV</a:t>
            </a:r>
            <a:r>
              <a:rPr lang="en-US" sz="1100" dirty="0"/>
              <a:t>" : 0,</a:t>
            </a:r>
          </a:p>
          <a:p>
            <a:r>
              <a:rPr lang="en-US" sz="1100" dirty="0"/>
              <a:t>                "</a:t>
            </a:r>
            <a:r>
              <a:rPr lang="en-US" sz="1100" dirty="0" err="1"/>
              <a:t>colV</a:t>
            </a:r>
            <a:r>
              <a:rPr lang="en-US" sz="1100" dirty="0"/>
              <a:t>" : 1.5,</a:t>
            </a:r>
          </a:p>
          <a:p>
            <a:r>
              <a:rPr lang="en-US" sz="1100" dirty="0"/>
              <a:t>                "pw" : 1e-6 </a:t>
            </a:r>
          </a:p>
          <a:p>
            <a:r>
              <a:rPr lang="en-US" sz="1100" dirty="0"/>
              <a:t>            },</a:t>
            </a:r>
          </a:p>
          <a:p>
            <a:r>
              <a:rPr lang="en-US" sz="1100" dirty="0"/>
              <a:t>            "read" : {</a:t>
            </a:r>
          </a:p>
          <a:p>
            <a:r>
              <a:rPr lang="en-US" sz="1100" dirty="0"/>
              <a:t>                "</a:t>
            </a:r>
            <a:r>
              <a:rPr lang="en-US" sz="1100" dirty="0" err="1"/>
              <a:t>rowV</a:t>
            </a:r>
            <a:r>
              <a:rPr lang="en-US" sz="1100" dirty="0"/>
              <a:t>" : 0.2,</a:t>
            </a:r>
          </a:p>
          <a:p>
            <a:r>
              <a:rPr lang="en-US" sz="1100" dirty="0"/>
              <a:t>                "</a:t>
            </a:r>
            <a:r>
              <a:rPr lang="en-US" sz="1100" dirty="0" err="1"/>
              <a:t>colV</a:t>
            </a:r>
            <a:r>
              <a:rPr lang="en-US" sz="1100" dirty="0"/>
              <a:t>" : 0,</a:t>
            </a:r>
          </a:p>
          <a:p>
            <a:r>
              <a:rPr lang="en-US" sz="1100" dirty="0"/>
              <a:t>                "pw" : 1e-6</a:t>
            </a:r>
          </a:p>
          <a:p>
            <a:r>
              <a:rPr lang="en-US" sz="1100" dirty="0"/>
              <a:t>            },</a:t>
            </a:r>
          </a:p>
          <a:p>
            <a:r>
              <a:rPr lang="en-US" sz="1100" dirty="0"/>
              <a:t>            "scheme" : "V/2",</a:t>
            </a:r>
          </a:p>
          <a:p>
            <a:r>
              <a:rPr lang="en-US" sz="1100" dirty="0"/>
              <a:t>            "flips" : 2,</a:t>
            </a:r>
          </a:p>
          <a:p>
            <a:r>
              <a:rPr lang="en-US" sz="1100" dirty="0"/>
              <a:t>            "</a:t>
            </a:r>
            <a:r>
              <a:rPr lang="en-US" sz="1100" dirty="0" err="1"/>
              <a:t>slewtime</a:t>
            </a:r>
            <a:r>
              <a:rPr lang="en-US" sz="1100" dirty="0"/>
              <a:t>" : 1e-7,</a:t>
            </a:r>
          </a:p>
          <a:p>
            <a:r>
              <a:rPr lang="en-US" sz="1100" dirty="0"/>
              <a:t>            "wait" : 1e-6,</a:t>
            </a:r>
          </a:p>
          <a:p>
            <a:r>
              <a:rPr lang="en-US" sz="1100" dirty="0"/>
              <a:t>            "verify" : {</a:t>
            </a:r>
          </a:p>
          <a:p>
            <a:r>
              <a:rPr lang="en-US" sz="1100" dirty="0"/>
              <a:t>                "method" : "current",</a:t>
            </a:r>
          </a:p>
          <a:p>
            <a:r>
              <a:rPr lang="en-US" sz="1100" dirty="0"/>
              <a:t>                "bounds" : {</a:t>
            </a:r>
          </a:p>
          <a:p>
            <a:r>
              <a:rPr lang="en-US" sz="1100" dirty="0"/>
              <a:t>                    "lo" : [0, 0.0025],</a:t>
            </a:r>
          </a:p>
          <a:p>
            <a:r>
              <a:rPr lang="en-US" sz="1100" dirty="0"/>
              <a:t>                    "hi" : [0.0025, 0.005]</a:t>
            </a:r>
          </a:p>
          <a:p>
            <a:r>
              <a:rPr lang="en-US" sz="1100" dirty="0"/>
              <a:t>                }</a:t>
            </a:r>
          </a:p>
          <a:p>
            <a:r>
              <a:rPr lang="en-US" sz="1100" dirty="0"/>
              <a:t>            }</a:t>
            </a:r>
          </a:p>
          <a:p>
            <a:r>
              <a:rPr lang="en-US" sz="1100" dirty="0"/>
              <a:t>        }</a:t>
            </a:r>
          </a:p>
          <a:p>
            <a:r>
              <a:rPr lang="en-US" sz="1100" dirty="0"/>
              <a:t>    ]</a:t>
            </a:r>
          </a:p>
          <a:p>
            <a:r>
              <a:rPr lang="en-US" sz="1100" dirty="0"/>
              <a:t>}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9312265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ED58-7010-D041-973C-3842F4FF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E94AE-77BF-FA40-A95B-A378113C8D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Generator: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172 lines of code including comments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Takes in JSON file with array specs and test waveform specs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Produces HSPICE netlist with test waveform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b="1" dirty="0"/>
              <a:t>Tester: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120 lines of code including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Takes in JSON file with array specs and verification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Generates PASS/FAIL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visualize checkerboard with 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Verbose option allows you to see which pieces of the tests failed</a:t>
            </a:r>
          </a:p>
        </p:txBody>
      </p:sp>
    </p:spTree>
    <p:extLst>
      <p:ext uri="{BB962C8B-B14F-4D97-AF65-F5344CB8AC3E}">
        <p14:creationId xmlns:p14="http://schemas.microsoft.com/office/powerpoint/2010/main" val="85855426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F1C0-40F1-A04A-9B7B-E6DC11F1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 Example (1R, 2x2, 4 flips)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9F190D-7147-1143-A45B-D0278B59B98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594325" y="908050"/>
            <a:ext cx="6423663" cy="37592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781A38-B8F8-2C4D-AB22-6AA12E3A7475}"/>
              </a:ext>
            </a:extLst>
          </p:cNvPr>
          <p:cNvCxnSpPr/>
          <p:nvPr/>
        </p:nvCxnSpPr>
        <p:spPr>
          <a:xfrm>
            <a:off x="2364059" y="1018478"/>
            <a:ext cx="0" cy="3508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512E81-5B03-AF4A-9018-B55AD1049838}"/>
              </a:ext>
            </a:extLst>
          </p:cNvPr>
          <p:cNvCxnSpPr/>
          <p:nvPr/>
        </p:nvCxnSpPr>
        <p:spPr>
          <a:xfrm>
            <a:off x="3378820" y="1018478"/>
            <a:ext cx="0" cy="3508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52456E-6AD2-2E4D-BA06-264247481AEF}"/>
              </a:ext>
            </a:extLst>
          </p:cNvPr>
          <p:cNvCxnSpPr/>
          <p:nvPr/>
        </p:nvCxnSpPr>
        <p:spPr>
          <a:xfrm>
            <a:off x="3631581" y="1018478"/>
            <a:ext cx="0" cy="3508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BA0541-7C07-1148-BA6C-66882BF675C1}"/>
              </a:ext>
            </a:extLst>
          </p:cNvPr>
          <p:cNvCxnSpPr/>
          <p:nvPr/>
        </p:nvCxnSpPr>
        <p:spPr>
          <a:xfrm>
            <a:off x="4672361" y="1018478"/>
            <a:ext cx="0" cy="3508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75899D-097E-544C-ADA4-2E1008215426}"/>
              </a:ext>
            </a:extLst>
          </p:cNvPr>
          <p:cNvCxnSpPr/>
          <p:nvPr/>
        </p:nvCxnSpPr>
        <p:spPr>
          <a:xfrm>
            <a:off x="4910254" y="1018478"/>
            <a:ext cx="0" cy="3508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D4718-5BE0-9743-BCCD-2E920C5B69DD}"/>
              </a:ext>
            </a:extLst>
          </p:cNvPr>
          <p:cNvCxnSpPr/>
          <p:nvPr/>
        </p:nvCxnSpPr>
        <p:spPr>
          <a:xfrm>
            <a:off x="5928733" y="1018478"/>
            <a:ext cx="0" cy="3508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9655E3-2CD1-BC4A-9AD7-14CAF754600E}"/>
              </a:ext>
            </a:extLst>
          </p:cNvPr>
          <p:cNvCxnSpPr/>
          <p:nvPr/>
        </p:nvCxnSpPr>
        <p:spPr>
          <a:xfrm>
            <a:off x="6181494" y="1018478"/>
            <a:ext cx="0" cy="3508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D1E6FA-965A-AD4C-B251-FEC8D70C9993}"/>
              </a:ext>
            </a:extLst>
          </p:cNvPr>
          <p:cNvCxnSpPr/>
          <p:nvPr/>
        </p:nvCxnSpPr>
        <p:spPr>
          <a:xfrm>
            <a:off x="7207406" y="1018478"/>
            <a:ext cx="0" cy="3508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37CAAC-8F65-F040-8707-C6587FED12A9}"/>
              </a:ext>
            </a:extLst>
          </p:cNvPr>
          <p:cNvSpPr txBox="1"/>
          <p:nvPr/>
        </p:nvSpPr>
        <p:spPr>
          <a:xfrm>
            <a:off x="1859908" y="908050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BCC4CF-8365-E141-9483-E60F3C137CB6}"/>
              </a:ext>
            </a:extLst>
          </p:cNvPr>
          <p:cNvSpPr txBox="1"/>
          <p:nvPr/>
        </p:nvSpPr>
        <p:spPr>
          <a:xfrm>
            <a:off x="3266134" y="908049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1E5E5E-7CBE-2D4E-B40B-C7AC3C2B23B3}"/>
              </a:ext>
            </a:extLst>
          </p:cNvPr>
          <p:cNvSpPr txBox="1"/>
          <p:nvPr/>
        </p:nvSpPr>
        <p:spPr>
          <a:xfrm>
            <a:off x="4536448" y="879978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2E0B6A-55C0-7D42-BCC7-E203E1B4162D}"/>
              </a:ext>
            </a:extLst>
          </p:cNvPr>
          <p:cNvSpPr txBox="1"/>
          <p:nvPr/>
        </p:nvSpPr>
        <p:spPr>
          <a:xfrm>
            <a:off x="5788426" y="879978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76BC4-B89E-B54F-A2BA-78DD86BEACE4}"/>
              </a:ext>
            </a:extLst>
          </p:cNvPr>
          <p:cNvSpPr txBox="1"/>
          <p:nvPr/>
        </p:nvSpPr>
        <p:spPr>
          <a:xfrm>
            <a:off x="7180711" y="884080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E8856D-6FB2-B145-B29A-D1C7B0193E55}"/>
              </a:ext>
            </a:extLst>
          </p:cNvPr>
          <p:cNvSpPr txBox="1"/>
          <p:nvPr/>
        </p:nvSpPr>
        <p:spPr>
          <a:xfrm>
            <a:off x="2612359" y="90804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Flip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83F2F1-E48C-614A-B7C2-77DEE0D48B40}"/>
              </a:ext>
            </a:extLst>
          </p:cNvPr>
          <p:cNvSpPr txBox="1"/>
          <p:nvPr/>
        </p:nvSpPr>
        <p:spPr>
          <a:xfrm>
            <a:off x="3923115" y="90804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Flip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5A79C3-D852-EF4C-A57A-806880BEF728}"/>
              </a:ext>
            </a:extLst>
          </p:cNvPr>
          <p:cNvSpPr txBox="1"/>
          <p:nvPr/>
        </p:nvSpPr>
        <p:spPr>
          <a:xfrm>
            <a:off x="5127166" y="908046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Flip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0014B1-4FEA-A543-98DF-F0EDAFEE969B}"/>
              </a:ext>
            </a:extLst>
          </p:cNvPr>
          <p:cNvSpPr txBox="1"/>
          <p:nvPr/>
        </p:nvSpPr>
        <p:spPr>
          <a:xfrm>
            <a:off x="6429794" y="908046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Flip 4</a:t>
            </a:r>
          </a:p>
        </p:txBody>
      </p:sp>
    </p:spTree>
    <p:extLst>
      <p:ext uri="{BB962C8B-B14F-4D97-AF65-F5344CB8AC3E}">
        <p14:creationId xmlns:p14="http://schemas.microsoft.com/office/powerpoint/2010/main" val="70375322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EFCB-BA8D-EC47-9705-D502B4C3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Examples (PASS)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1AD775-F8C8-A44B-B789-E169DCAD49B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627187" y="908050"/>
            <a:ext cx="2432050" cy="1824038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5DCF6B-8439-0F4A-B657-951628D75EE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1628246" y="2840038"/>
            <a:ext cx="2436282" cy="1827212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4EECCA0-89FC-FD4E-A316-F0EDC2F389D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4"/>
          <a:stretch>
            <a:fillRect/>
          </a:stretch>
        </p:blipFill>
        <p:spPr>
          <a:xfrm>
            <a:off x="5550694" y="908050"/>
            <a:ext cx="2432050" cy="1824038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D09BA0D-E64C-7F47-849E-08F8AC54335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/>
          <a:stretch>
            <a:fillRect/>
          </a:stretch>
        </p:blipFill>
        <p:spPr>
          <a:xfrm>
            <a:off x="5548578" y="2840038"/>
            <a:ext cx="2436282" cy="1827212"/>
          </a:xfrm>
        </p:spPr>
      </p:pic>
    </p:spTree>
    <p:extLst>
      <p:ext uri="{BB962C8B-B14F-4D97-AF65-F5344CB8AC3E}">
        <p14:creationId xmlns:p14="http://schemas.microsoft.com/office/powerpoint/2010/main" val="4140181332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4B866C5D-7F3A-E74D-B87C-E54DAD76099A}" vid="{F4DDB1AF-6530-0847-AD47-0C248D613684}"/>
    </a:ext>
  </a:extLst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4B866C5D-7F3A-E74D-B87C-E54DAD76099A}" vid="{73A3FCF3-AD67-A241-94C2-AC7B248971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SU_Preso_16x9_v6</Template>
  <TotalTime>143</TotalTime>
  <Words>1929</Words>
  <Application>Microsoft Macintosh PowerPoint</Application>
  <PresentationFormat>On-screen Show (16:9)</PresentationFormat>
  <Paragraphs>204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Source Sans Pro</vt:lpstr>
      <vt:lpstr>Source Sans Pro Semibold</vt:lpstr>
      <vt:lpstr>Wingdings</vt:lpstr>
      <vt:lpstr>SU_Preso_16x9_v6</vt:lpstr>
      <vt:lpstr>SU_Template_TopBar</vt:lpstr>
      <vt:lpstr>Python-based SPICE Generator &amp; Tester for RRAM Crossbar Arrays</vt:lpstr>
      <vt:lpstr>Motivation </vt:lpstr>
      <vt:lpstr>Well-Posed RRAM Model</vt:lpstr>
      <vt:lpstr>Well-Posed RRAM Model</vt:lpstr>
      <vt:lpstr>I-V of 1R &amp; 2R devices (no selector, 4 cycles overlaid)</vt:lpstr>
      <vt:lpstr>Example JSON Config File</vt:lpstr>
      <vt:lpstr>Python Code</vt:lpstr>
      <vt:lpstr>Waveform Example (1R, 2x2, 4 flips)</vt:lpstr>
      <vt:lpstr>Visualization Examples (PASS)</vt:lpstr>
      <vt:lpstr>Visualization Examples (FAIL)</vt:lpstr>
      <vt:lpstr>CB Scalability: Netlist Generation Time</vt:lpstr>
      <vt:lpstr>CB Scalability: Netlist File Size</vt:lpstr>
      <vt:lpstr>CB Scalability: HSPICE64 Simulation Time</vt:lpstr>
      <vt:lpstr>CB Scalability: HSPICE64 Peak Memory</vt:lpstr>
      <vt:lpstr>CB Scalability: Output File Size</vt:lpstr>
      <vt:lpstr>CB Scalability: Testbench time</vt:lpstr>
      <vt:lpstr>Possible Scalability Improvements</vt:lpstr>
      <vt:lpstr>Upcoming</vt:lpstr>
      <vt:lpstr>Thank you!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Guidelines</dc:title>
  <dc:creator>Akash Levy</dc:creator>
  <dc:description>2012 PowerPoint template redesign</dc:description>
  <cp:lastModifiedBy>Akash Levy</cp:lastModifiedBy>
  <cp:revision>18</cp:revision>
  <dcterms:created xsi:type="dcterms:W3CDTF">2019-10-24T09:30:49Z</dcterms:created>
  <dcterms:modified xsi:type="dcterms:W3CDTF">2019-10-24T11:54:07Z</dcterms:modified>
</cp:coreProperties>
</file>