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86" r:id="rId16"/>
    <p:sldId id="269" r:id="rId17"/>
    <p:sldId id="270" r:id="rId18"/>
    <p:sldId id="271" r:id="rId19"/>
    <p:sldId id="273" r:id="rId20"/>
    <p:sldId id="272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0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0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 spc="1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 spc="1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Paper waves">
            <a:extLst>
              <a:ext uri="{FF2B5EF4-FFF2-40B4-BE49-F238E27FC236}">
                <a16:creationId xmlns:a16="http://schemas.microsoft.com/office/drawing/2014/main" id="{9575FA4A-B9F3-5830-59F2-9AB48B451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5" r="18994" b="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8A86D-F0D3-CCCE-AB71-29FB24A9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MINIPROJECT 3</a:t>
            </a:r>
            <a:endParaRPr lang="en-NZ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5834E-B2D9-C622-2842-4C542299B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Akash Dalzell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7100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A86-A186-ED59-F5B7-3A74DCB9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2C94-317D-B115-644B-AEEF88A9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0" i="0" dirty="0" err="1">
                <a:solidFill>
                  <a:schemeClr val="tx1"/>
                </a:solidFill>
                <a:effectLst/>
                <a:latin typeface="Helvetica Neue"/>
              </a:rPr>
              <a:t>minPts</a:t>
            </a:r>
            <a:r>
              <a:rPr lang="en-NZ" b="0" i="0" dirty="0">
                <a:solidFill>
                  <a:schemeClr val="tx1"/>
                </a:solidFill>
                <a:effectLst/>
                <a:latin typeface="Helvetica Neue"/>
              </a:rPr>
              <a:t> = 2 x number of variables</a:t>
            </a:r>
          </a:p>
          <a:p>
            <a:pPr marL="0" indent="0">
              <a:buNone/>
            </a:pPr>
            <a:r>
              <a:rPr lang="en-NZ" dirty="0">
                <a:solidFill>
                  <a:schemeClr val="tx1"/>
                </a:solidFill>
                <a:latin typeface="Helvetica Neue"/>
              </a:rPr>
              <a:t>             = 34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Epsilon depends on the distance function, to find this value we will use another model called K Nearest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Neighbours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1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8516-C13A-919F-5826-5AAA2A4E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Distance Plot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C010-E17B-6124-9C8F-893BD664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224" y="2322163"/>
            <a:ext cx="5303756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Look for the knee, which is located at 1.2</a:t>
            </a:r>
          </a:p>
          <a:p>
            <a:pPr marL="0" indent="0">
              <a:buNone/>
            </a:pPr>
            <a:r>
              <a:rPr lang="en-US" dirty="0"/>
              <a:t>Epsilon = 1.2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29599-D91C-86B4-300B-C75E0EE49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20" y="2286000"/>
            <a:ext cx="6320724" cy="36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26DF-BB31-8640-A5DC-CC2810B4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E3F17-A384-D403-5EC8-88449810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97307"/>
            <a:ext cx="7467600" cy="4377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BF13B-74AE-0E87-268D-CC168488D344}"/>
              </a:ext>
            </a:extLst>
          </p:cNvPr>
          <p:cNvSpPr txBox="1"/>
          <p:nvPr/>
        </p:nvSpPr>
        <p:spPr>
          <a:xfrm>
            <a:off x="8737170" y="1997307"/>
            <a:ext cx="2526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One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-1 is the noise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65055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C289-B4C5-3856-2F05-AAEA3166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2D4A-AF7F-F4AF-FF16-42CC63B8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 Group similar elements or data points together into pre-defined, non-overlapping clusters where each data point belongs to only one group.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The “K” in K-Means represent the number of centroid and in this case we will set K = 4 as there are 4 car types.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7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1F9-58F1-F084-4AD3-6ED7C64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D3AA-BCF4-B456-B96F-C884DEC4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0" dirty="0">
                <a:solidFill>
                  <a:schemeClr val="tx1"/>
                </a:solidFill>
                <a:effectLst/>
                <a:latin typeface="Avenir Next LT Pro (Body)"/>
              </a:rPr>
              <a:t>Relatively simple to implement.</a:t>
            </a:r>
          </a:p>
          <a:p>
            <a:r>
              <a:rPr lang="en-NZ" dirty="0">
                <a:solidFill>
                  <a:schemeClr val="tx1"/>
                </a:solidFill>
                <a:latin typeface="Avenir Next LT Pro (Body)"/>
              </a:rPr>
              <a:t>Scales to large datasets</a:t>
            </a:r>
          </a:p>
          <a:p>
            <a:r>
              <a:rPr lang="en-NZ" dirty="0">
                <a:solidFill>
                  <a:schemeClr val="tx1"/>
                </a:solidFill>
                <a:latin typeface="Avenir Next LT Pro (Body)"/>
              </a:rPr>
              <a:t>Guarantees convergence</a:t>
            </a:r>
          </a:p>
          <a:p>
            <a:r>
              <a:rPr lang="en-NZ" dirty="0">
                <a:solidFill>
                  <a:schemeClr val="tx1"/>
                </a:solidFill>
                <a:latin typeface="Avenir Next LT Pro (Body)"/>
              </a:rPr>
              <a:t>Chooses start position on its own</a:t>
            </a:r>
          </a:p>
          <a:p>
            <a:r>
              <a:rPr lang="en-NZ" dirty="0">
                <a:solidFill>
                  <a:schemeClr val="tx1"/>
                </a:solidFill>
                <a:latin typeface="Avenir Next LT Pro (Body)"/>
              </a:rPr>
              <a:t>Generalizes to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395937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727E-DF40-EBCC-33E0-A43491C3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D938-CC1C-2E46-DD89-284B0823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have to choose k</a:t>
            </a:r>
          </a:p>
          <a:p>
            <a:r>
              <a:rPr lang="en-US" dirty="0"/>
              <a:t>Outliers may drag or create a new cluster</a:t>
            </a:r>
          </a:p>
          <a:p>
            <a:r>
              <a:rPr lang="en-US" dirty="0"/>
              <a:t>Curse of dimensionality</a:t>
            </a:r>
          </a:p>
          <a:p>
            <a:r>
              <a:rPr lang="en-US" dirty="0"/>
              <a:t>Dependent on initial conditions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723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77D27-DE1E-C9B2-4E68-E42E9DF3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63" y="716449"/>
            <a:ext cx="9212673" cy="54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2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E4796A-F3F1-92A5-9DFA-1C469DB1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04" y="354499"/>
            <a:ext cx="8010992" cy="444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79CF5-FAA8-7238-0529-FF25872C5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12" y="5309421"/>
            <a:ext cx="7959575" cy="7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8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9DE3-19F8-C89E-6806-635FCA79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A893E-328B-A3D2-4BF8-71F2074E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75" y="651892"/>
            <a:ext cx="6161707" cy="55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9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5E22F-882F-F037-ACB7-E204D09B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74" y="415365"/>
            <a:ext cx="6509451" cy="60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853D-ADCC-C393-FAEA-D61B6FD4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NZ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71E325-14B6-1215-E5DD-1DA895426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99672"/>
              </p:ext>
            </p:extLst>
          </p:nvPr>
        </p:nvGraphicFramePr>
        <p:xfrm>
          <a:off x="1196257" y="2286000"/>
          <a:ext cx="9799486" cy="3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743">
                  <a:extLst>
                    <a:ext uri="{9D8B030D-6E8A-4147-A177-3AD203B41FA5}">
                      <a16:colId xmlns:a16="http://schemas.microsoft.com/office/drawing/2014/main" val="3451966428"/>
                    </a:ext>
                  </a:extLst>
                </a:gridCol>
                <a:gridCol w="4899743">
                  <a:extLst>
                    <a:ext uri="{9D8B030D-6E8A-4147-A177-3AD203B41FA5}">
                      <a16:colId xmlns:a16="http://schemas.microsoft.com/office/drawing/2014/main" val="2621495132"/>
                    </a:ext>
                  </a:extLst>
                </a:gridCol>
              </a:tblGrid>
              <a:tr h="61452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itka Subheading (Headings)"/>
                        </a:rPr>
                        <a:t>Target</a:t>
                      </a:r>
                      <a:endParaRPr lang="en-NZ" sz="4000" dirty="0">
                        <a:latin typeface="Sitka Subheading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itka Subheading (Headings)"/>
                        </a:rPr>
                        <a:t>Predictor</a:t>
                      </a:r>
                      <a:endParaRPr lang="en-NZ" dirty="0">
                        <a:latin typeface="Sitka Subheading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86216"/>
                  </a:ext>
                </a:extLst>
              </a:tr>
              <a:tr h="2939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846 classified entries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 classifications</a:t>
                      </a:r>
                      <a:endParaRPr lang="en-NZ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846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interger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 entries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17 different 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NZ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30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744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36799F-75D7-DEDF-CED8-3847F31A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57" y="550925"/>
            <a:ext cx="7454686" cy="5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3DF7-1386-4F97-1519-6FAD3E1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0"/>
            <a:ext cx="10668000" cy="1524000"/>
          </a:xfrm>
        </p:spPr>
        <p:txBody>
          <a:bodyPr/>
          <a:lstStyle/>
          <a:p>
            <a:r>
              <a:rPr lang="en-US" dirty="0"/>
              <a:t>Dimension Reduction through PCA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C347F-DA90-4EC9-1375-0A030BA1D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608" y="1237490"/>
            <a:ext cx="6464784" cy="5371770"/>
          </a:xfrm>
        </p:spPr>
      </p:pic>
    </p:spTree>
    <p:extLst>
      <p:ext uri="{BB962C8B-B14F-4D97-AF65-F5344CB8AC3E}">
        <p14:creationId xmlns:p14="http://schemas.microsoft.com/office/powerpoint/2010/main" val="2371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6A63-BA7A-3503-1314-18B19861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ECF2-769F-FB1A-6DE6-7753B428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n_estimators</a:t>
            </a:r>
            <a:endParaRPr lang="en-NZ" dirty="0"/>
          </a:p>
          <a:p>
            <a:r>
              <a:rPr lang="en-NZ" dirty="0" err="1"/>
              <a:t>max_features</a:t>
            </a:r>
            <a:endParaRPr lang="en-NZ" dirty="0"/>
          </a:p>
          <a:p>
            <a:r>
              <a:rPr lang="en-NZ" dirty="0" err="1"/>
              <a:t>max_depth</a:t>
            </a:r>
            <a:endParaRPr lang="en-NZ" dirty="0"/>
          </a:p>
          <a:p>
            <a:r>
              <a:rPr lang="en-NZ" dirty="0" err="1"/>
              <a:t>min_samples_split</a:t>
            </a:r>
            <a:endParaRPr lang="en-NZ" dirty="0"/>
          </a:p>
          <a:p>
            <a:r>
              <a:rPr lang="en-NZ" dirty="0" err="1"/>
              <a:t>min_samples_leaf</a:t>
            </a:r>
            <a:endParaRPr lang="en-NZ" dirty="0"/>
          </a:p>
          <a:p>
            <a:r>
              <a:rPr lang="en-NZ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72055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CEA4-852D-AA62-ED24-DB90F0A4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5DED-CAB8-A19A-016A-BD6B60EA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38" y="2477421"/>
            <a:ext cx="6074723" cy="31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8FEC-CD22-F852-CB1C-23E497B9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DAA65-DD50-040C-9637-C2D3A580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59" y="2286000"/>
            <a:ext cx="6659081" cy="32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6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436A-78C2-9C1B-8BDD-11BAA69F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237D-341C-6C1D-AA19-5A15AFE9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</a:t>
            </a:r>
          </a:p>
          <a:p>
            <a:r>
              <a:rPr lang="en-US" dirty="0"/>
              <a:t>Gammas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387566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590A-77EB-B4C1-CD64-CB5C479C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39EE1-35C8-432A-2B0D-23497F3B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216" y="2286000"/>
            <a:ext cx="5975568" cy="28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6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76B9-EE08-6D37-654D-3AE4DF06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09" y="747252"/>
            <a:ext cx="10668000" cy="1524000"/>
          </a:xfrm>
        </p:spPr>
        <p:txBody>
          <a:bodyPr/>
          <a:lstStyle/>
          <a:p>
            <a:r>
              <a:rPr lang="en-US" dirty="0"/>
              <a:t>Optimized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3083E-1C6A-C9A5-BB3B-0E01752C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83" y="2271252"/>
            <a:ext cx="6474034" cy="29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7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E80A-39F4-9F1E-18F4-22BAA31F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2C0F-A7FF-47A0-6BAB-8A115DE7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Penalties</a:t>
            </a:r>
          </a:p>
          <a:p>
            <a:r>
              <a:rPr lang="en-US" dirty="0"/>
              <a:t>Solvers</a:t>
            </a:r>
          </a:p>
          <a:p>
            <a:r>
              <a:rPr lang="en-US" dirty="0"/>
              <a:t>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1964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B015-8E87-3CF8-EA2B-B3510642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1FDCD-1403-A3EC-AB17-1F13C31F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33" y="2286000"/>
            <a:ext cx="6032134" cy="282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97F8-352E-2D61-F715-466FEA7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</a:t>
            </a:r>
            <a:endParaRPr lang="en-N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229A79-09E9-8B55-FB5B-07AD6709E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00" y="2107529"/>
            <a:ext cx="3450694" cy="216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D07F87-4DC3-1642-A489-D4C93E042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78" y="4441651"/>
            <a:ext cx="3497022" cy="23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639367-A838-BB22-FA80-F2F39F08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07" y="2107528"/>
            <a:ext cx="3450694" cy="216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D548FE-951A-C1F7-AAB3-4C8DF64A5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01" y="4441651"/>
            <a:ext cx="3450693" cy="23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30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571D-A84A-2947-7A1A-571F5EBD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26A99-A4A7-EEB9-3A89-456ED527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29" y="2286000"/>
            <a:ext cx="5799342" cy="28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73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4CB8-EA5D-8E8C-640F-8B0C52AE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Ensembled Method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1E5E-C010-9EFC-0AC4-D50E615A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10764-9227-7EC3-0C80-E1960E26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445" y="2524173"/>
            <a:ext cx="5842666" cy="28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6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CDAD-9166-9C3B-6411-59766D03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37" y="-167898"/>
            <a:ext cx="10668000" cy="1524000"/>
          </a:xfrm>
        </p:spPr>
        <p:txBody>
          <a:bodyPr/>
          <a:lstStyle/>
          <a:p>
            <a:r>
              <a:rPr lang="en-US" dirty="0"/>
              <a:t>Predictor Variables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4BE70-E03B-7424-310B-A0D8C76A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7" y="1111274"/>
            <a:ext cx="4750433" cy="5688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005D3A-CCBD-4FCE-A06C-F393EBBBC3FC}"/>
              </a:ext>
            </a:extLst>
          </p:cNvPr>
          <p:cNvSpPr txBox="1"/>
          <p:nvPr/>
        </p:nvSpPr>
        <p:spPr>
          <a:xfrm>
            <a:off x="7020532" y="1111274"/>
            <a:ext cx="35304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 Neue"/>
              </a:rPr>
              <a:t>Most graphs have more than one mode, meaning that there are multiple peaks in the graph. </a:t>
            </a:r>
          </a:p>
          <a:p>
            <a:endParaRPr lang="en-US" b="0" i="0" dirty="0">
              <a:effectLst/>
              <a:latin typeface="Helvetica Neue"/>
            </a:endParaRPr>
          </a:p>
          <a:p>
            <a:r>
              <a:rPr lang="en-US" b="0" i="0" dirty="0">
                <a:effectLst/>
                <a:latin typeface="Helvetica Neue"/>
              </a:rPr>
              <a:t>This is a great sign for us having to differentiate our given values into groups based on there position on the graph. </a:t>
            </a:r>
          </a:p>
          <a:p>
            <a:endParaRPr lang="en-US" dirty="0">
              <a:latin typeface="Helvetica Neue"/>
            </a:endParaRPr>
          </a:p>
          <a:p>
            <a:r>
              <a:rPr lang="en-US" b="0" i="0" dirty="0">
                <a:effectLst/>
                <a:latin typeface="Helvetica Neue"/>
              </a:rPr>
              <a:t>These peaks are the precursor to our clustering.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486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65484-6DA0-637B-9C8D-8AFC897E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10" y="650929"/>
            <a:ext cx="9477580" cy="4063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9D142-7052-4033-B6BF-37134906AEA3}"/>
              </a:ext>
            </a:extLst>
          </p:cNvPr>
          <p:cNvSpPr txBox="1"/>
          <p:nvPr/>
        </p:nvSpPr>
        <p:spPr>
          <a:xfrm>
            <a:off x="1642820" y="5393410"/>
            <a:ext cx="8958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Helvetica Neue"/>
              </a:rPr>
              <a:t>It is showing that there are some columns which contains outliers such as </a:t>
            </a:r>
            <a:r>
              <a:rPr lang="en-US" b="0" i="0" dirty="0" err="1">
                <a:effectLst/>
                <a:latin typeface="Helvetica Neue"/>
              </a:rPr>
              <a:t>radius_ratio</a:t>
            </a:r>
            <a:r>
              <a:rPr lang="en-US" b="0" i="0" dirty="0">
                <a:effectLst/>
                <a:latin typeface="Helvetica Neue"/>
              </a:rPr>
              <a:t>, </a:t>
            </a:r>
            <a:r>
              <a:rPr lang="en-US" b="0" i="0" dirty="0" err="1">
                <a:effectLst/>
                <a:latin typeface="Helvetica Neue"/>
              </a:rPr>
              <a:t>pr.axis_aspect_ratio</a:t>
            </a:r>
            <a:r>
              <a:rPr lang="en-US" b="0" i="0" dirty="0">
                <a:effectLst/>
                <a:latin typeface="Helvetica Neue"/>
              </a:rPr>
              <a:t>, </a:t>
            </a:r>
            <a:r>
              <a:rPr lang="en-US" b="0" i="0" dirty="0" err="1">
                <a:effectLst/>
                <a:latin typeface="Helvetica Neue"/>
              </a:rPr>
              <a:t>max.length_aspect_ratio</a:t>
            </a:r>
            <a:r>
              <a:rPr lang="en-US" b="0" i="0" dirty="0">
                <a:effectLst/>
                <a:latin typeface="Helvetica Neue"/>
              </a:rPr>
              <a:t>, </a:t>
            </a:r>
            <a:r>
              <a:rPr lang="en-US" b="0" i="0" dirty="0" err="1">
                <a:effectLst/>
                <a:latin typeface="Helvetica Neue"/>
              </a:rPr>
              <a:t>scaled_variance</a:t>
            </a:r>
            <a:r>
              <a:rPr lang="en-US" b="0" i="0" dirty="0">
                <a:effectLst/>
                <a:latin typeface="Helvetica Neue"/>
              </a:rPr>
              <a:t>, </a:t>
            </a:r>
            <a:r>
              <a:rPr lang="en-US" b="0" i="0" dirty="0" err="1">
                <a:effectLst/>
                <a:latin typeface="Helvetica Neue"/>
              </a:rPr>
              <a:t>scaled_variance</a:t>
            </a:r>
            <a:r>
              <a:rPr lang="en-US" b="0" i="0" dirty="0">
                <a:effectLst/>
                <a:latin typeface="Helvetica Neue"/>
              </a:rPr>
              <a:t>, </a:t>
            </a:r>
            <a:r>
              <a:rPr lang="en-US" b="0" i="0" dirty="0" err="1">
                <a:effectLst/>
                <a:latin typeface="Helvetica Neue"/>
              </a:rPr>
              <a:t>skewness_about</a:t>
            </a:r>
            <a:r>
              <a:rPr lang="en-US" b="0" i="0" dirty="0">
                <a:effectLst/>
                <a:latin typeface="Helvetica Neue"/>
              </a:rPr>
              <a:t>, skewness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It also shows the magnitudes of each variable.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047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ECF6-F8E9-00F6-6A24-35ED6D9F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D7D4-198E-CA21-DE68-0F04F34C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null values</a:t>
            </a:r>
          </a:p>
          <a:p>
            <a:r>
              <a:rPr lang="en-NZ" dirty="0"/>
              <a:t>0 values physically possible</a:t>
            </a:r>
          </a:p>
          <a:p>
            <a:r>
              <a:rPr lang="en-NZ" dirty="0"/>
              <a:t>Normalize</a:t>
            </a:r>
          </a:p>
          <a:p>
            <a:r>
              <a:rPr lang="en-NZ" dirty="0"/>
              <a:t>Local Outlier Factor</a:t>
            </a:r>
          </a:p>
        </p:txBody>
      </p:sp>
    </p:spTree>
    <p:extLst>
      <p:ext uri="{BB962C8B-B14F-4D97-AF65-F5344CB8AC3E}">
        <p14:creationId xmlns:p14="http://schemas.microsoft.com/office/powerpoint/2010/main" val="397068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225D-61E4-207F-8DAE-ADBCC784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6920E-940C-A889-423F-0BE66180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33" y="2073403"/>
            <a:ext cx="7791934" cy="45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7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B3DC-A6E9-2290-E404-79D1A50A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563B0-28AD-5CC9-5A99-CEF1115E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12" y="1881947"/>
            <a:ext cx="7608376" cy="45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7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1288-22D4-6E0A-8CE3-FF2A987B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5892-5FDE-D7A6-6BFB-0E45884C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Helvetica Neue"/>
              </a:rPr>
              <a:t>Density-based clustering determines cluster assignments based on the density of data points in a region. Clusters are assigned where there are high densities of data points separated by low-density regions.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Helvetica Neue"/>
              </a:rPr>
              <a:t>DBSCAN excels at identifying clusters of non- spherical shapes. It is also very resilient to outliers as they don't make much of a difference to the position of the cluster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Helvetica Neue"/>
              </a:rPr>
              <a:t>DBSCANS draw backs are its susceptibility to the curse of dimensionality and if the clusters have varying sizes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774683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E73229"/>
      </a:accent1>
      <a:accent2>
        <a:srgbClr val="D5175D"/>
      </a:accent2>
      <a:accent3>
        <a:srgbClr val="E729BE"/>
      </a:accent3>
      <a:accent4>
        <a:srgbClr val="AF17D5"/>
      </a:accent4>
      <a:accent5>
        <a:srgbClr val="7229E7"/>
      </a:accent5>
      <a:accent6>
        <a:srgbClr val="2C32D9"/>
      </a:accent6>
      <a:hlink>
        <a:srgbClr val="34999E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429</Words>
  <Application>Microsoft Office PowerPoint</Application>
  <PresentationFormat>Widescreen</PresentationFormat>
  <Paragraphs>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Avenir Next LT Pro</vt:lpstr>
      <vt:lpstr>Avenir Next LT Pro (Body)</vt:lpstr>
      <vt:lpstr>Avenir Next LT Pro Light</vt:lpstr>
      <vt:lpstr>Helvetica Neue</vt:lpstr>
      <vt:lpstr>Sitka Subheading</vt:lpstr>
      <vt:lpstr>Sitka Subheading (Headings)</vt:lpstr>
      <vt:lpstr>PebbleVTI</vt:lpstr>
      <vt:lpstr>MINIPROJECT 3</vt:lpstr>
      <vt:lpstr>Dataset</vt:lpstr>
      <vt:lpstr>Target Variable</vt:lpstr>
      <vt:lpstr>Predictor Variables</vt:lpstr>
      <vt:lpstr>PowerPoint Presentation</vt:lpstr>
      <vt:lpstr>Cleaning Data</vt:lpstr>
      <vt:lpstr>Before</vt:lpstr>
      <vt:lpstr>After</vt:lpstr>
      <vt:lpstr>DBSCAN</vt:lpstr>
      <vt:lpstr>Hyperparameters</vt:lpstr>
      <vt:lpstr>k-NN Distance Plot</vt:lpstr>
      <vt:lpstr>Results</vt:lpstr>
      <vt:lpstr>K Means</vt:lpstr>
      <vt:lpstr>Advantages</vt:lpstr>
      <vt:lpstr>Disadvantages</vt:lpstr>
      <vt:lpstr>PowerPoint Presentation</vt:lpstr>
      <vt:lpstr>PowerPoint Presentation</vt:lpstr>
      <vt:lpstr>PCA</vt:lpstr>
      <vt:lpstr>PowerPoint Presentation</vt:lpstr>
      <vt:lpstr>PowerPoint Presentation</vt:lpstr>
      <vt:lpstr>Dimension Reduction through PCA</vt:lpstr>
      <vt:lpstr>Random Forests</vt:lpstr>
      <vt:lpstr>Base Model</vt:lpstr>
      <vt:lpstr>Optimized</vt:lpstr>
      <vt:lpstr>SVC</vt:lpstr>
      <vt:lpstr>Base Model</vt:lpstr>
      <vt:lpstr>Optimized</vt:lpstr>
      <vt:lpstr>Logistic Regression </vt:lpstr>
      <vt:lpstr>Base Model</vt:lpstr>
      <vt:lpstr>Optimized</vt:lpstr>
      <vt:lpstr>Ensembled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3</dc:title>
  <dc:creator>Akash Dalzell</dc:creator>
  <cp:lastModifiedBy>Akash Dalzell</cp:lastModifiedBy>
  <cp:revision>1</cp:revision>
  <dcterms:created xsi:type="dcterms:W3CDTF">2022-09-07T01:47:44Z</dcterms:created>
  <dcterms:modified xsi:type="dcterms:W3CDTF">2022-09-07T06:03:23Z</dcterms:modified>
</cp:coreProperties>
</file>