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4" r:id="rId12"/>
    <p:sldId id="275" r:id="rId13"/>
    <p:sldId id="268" r:id="rId14"/>
    <p:sldId id="269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8223-A13E-4233-8485-9B6C90D92798}" type="datetimeFigureOut">
              <a:rPr lang="en-NZ" smtClean="0"/>
              <a:t>7/10/2022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1B15-EDF6-4CFC-A1C2-2C7DD9C627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4929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8223-A13E-4233-8485-9B6C90D92798}" type="datetimeFigureOut">
              <a:rPr lang="en-NZ" smtClean="0"/>
              <a:t>7/10/2022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1B15-EDF6-4CFC-A1C2-2C7DD9C627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2315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8223-A13E-4233-8485-9B6C90D92798}" type="datetimeFigureOut">
              <a:rPr lang="en-NZ" smtClean="0"/>
              <a:t>7/10/2022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1B15-EDF6-4CFC-A1C2-2C7DD9C627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00507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8223-A13E-4233-8485-9B6C90D92798}" type="datetimeFigureOut">
              <a:rPr lang="en-NZ" smtClean="0"/>
              <a:t>7/10/2022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1B15-EDF6-4CFC-A1C2-2C7DD9C627B7}" type="slidenum">
              <a:rPr lang="en-NZ" smtClean="0"/>
              <a:t>‹#›</a:t>
            </a:fld>
            <a:endParaRPr lang="en-NZ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5693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8223-A13E-4233-8485-9B6C90D92798}" type="datetimeFigureOut">
              <a:rPr lang="en-NZ" smtClean="0"/>
              <a:t>7/10/2022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1B15-EDF6-4CFC-A1C2-2C7DD9C627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68397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8223-A13E-4233-8485-9B6C90D92798}" type="datetimeFigureOut">
              <a:rPr lang="en-NZ" smtClean="0"/>
              <a:t>7/10/2022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1B15-EDF6-4CFC-A1C2-2C7DD9C627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92824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8223-A13E-4233-8485-9B6C90D92798}" type="datetimeFigureOut">
              <a:rPr lang="en-NZ" smtClean="0"/>
              <a:t>7/10/2022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1B15-EDF6-4CFC-A1C2-2C7DD9C627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28941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8223-A13E-4233-8485-9B6C90D92798}" type="datetimeFigureOut">
              <a:rPr lang="en-NZ" smtClean="0"/>
              <a:t>7/10/2022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1B15-EDF6-4CFC-A1C2-2C7DD9C627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61254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8223-A13E-4233-8485-9B6C90D92798}" type="datetimeFigureOut">
              <a:rPr lang="en-NZ" smtClean="0"/>
              <a:t>7/10/2022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1B15-EDF6-4CFC-A1C2-2C7DD9C627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2860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8223-A13E-4233-8485-9B6C90D92798}" type="datetimeFigureOut">
              <a:rPr lang="en-NZ" smtClean="0"/>
              <a:t>7/10/2022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1B15-EDF6-4CFC-A1C2-2C7DD9C627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6748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8223-A13E-4233-8485-9B6C90D92798}" type="datetimeFigureOut">
              <a:rPr lang="en-NZ" smtClean="0"/>
              <a:t>7/10/2022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1B15-EDF6-4CFC-A1C2-2C7DD9C627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20585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8223-A13E-4233-8485-9B6C90D92798}" type="datetimeFigureOut">
              <a:rPr lang="en-NZ" smtClean="0"/>
              <a:t>7/10/2022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1B15-EDF6-4CFC-A1C2-2C7DD9C627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1569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8223-A13E-4233-8485-9B6C90D92798}" type="datetimeFigureOut">
              <a:rPr lang="en-NZ" smtClean="0"/>
              <a:t>7/10/2022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1B15-EDF6-4CFC-A1C2-2C7DD9C627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9792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8223-A13E-4233-8485-9B6C90D92798}" type="datetimeFigureOut">
              <a:rPr lang="en-NZ" smtClean="0"/>
              <a:t>7/10/2022</a:t>
            </a:fld>
            <a:endParaRPr lang="en-NZ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1B15-EDF6-4CFC-A1C2-2C7DD9C627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40450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8223-A13E-4233-8485-9B6C90D92798}" type="datetimeFigureOut">
              <a:rPr lang="en-NZ" smtClean="0"/>
              <a:t>7/10/2022</a:t>
            </a:fld>
            <a:endParaRPr lang="en-NZ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1B15-EDF6-4CFC-A1C2-2C7DD9C627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090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8223-A13E-4233-8485-9B6C90D92798}" type="datetimeFigureOut">
              <a:rPr lang="en-NZ" smtClean="0"/>
              <a:t>7/10/2022</a:t>
            </a:fld>
            <a:endParaRPr lang="en-NZ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1B15-EDF6-4CFC-A1C2-2C7DD9C627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992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8223-A13E-4233-8485-9B6C90D92798}" type="datetimeFigureOut">
              <a:rPr lang="en-NZ" smtClean="0"/>
              <a:t>7/10/2022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1B15-EDF6-4CFC-A1C2-2C7DD9C627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3198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FCA8223-A13E-4233-8485-9B6C90D92798}" type="datetimeFigureOut">
              <a:rPr lang="en-NZ" smtClean="0"/>
              <a:t>7/10/2022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71B15-EDF6-4CFC-A1C2-2C7DD9C627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157227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B09E0B-AA76-F80F-EB12-206FB0F9C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US" sz="8000" dirty="0" err="1"/>
              <a:t>MiniProject</a:t>
            </a:r>
            <a:r>
              <a:rPr lang="en-US" sz="8000" dirty="0"/>
              <a:t> 1</a:t>
            </a:r>
            <a:endParaRPr lang="en-NZ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FDA33-DA52-26C2-E8F9-9FD980911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Akash Dalzell</a:t>
            </a:r>
            <a:endParaRPr lang="en-NZ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523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A52054-4742-63BF-398D-41C0B5FC5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07" y="242404"/>
            <a:ext cx="6579974" cy="6373190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63D2E60-BA51-FAB6-629F-272D2EBDB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2977" y="1443794"/>
            <a:ext cx="3494070" cy="5061790"/>
          </a:xfrm>
        </p:spPr>
        <p:txBody>
          <a:bodyPr/>
          <a:lstStyle/>
          <a:p>
            <a:r>
              <a:rPr lang="en-US" dirty="0"/>
              <a:t>Lockdown for COVID resulting in less employment</a:t>
            </a:r>
          </a:p>
          <a:p>
            <a:r>
              <a:rPr lang="en-US" dirty="0"/>
              <a:t>Possible bounce back with COVID restrictions gone</a:t>
            </a:r>
          </a:p>
          <a:p>
            <a:r>
              <a:rPr lang="en-US" dirty="0"/>
              <a:t>Uneven number of months per year in dataset</a:t>
            </a:r>
          </a:p>
          <a:p>
            <a:r>
              <a:rPr lang="en-US" dirty="0"/>
              <a:t>2022 doesn’t contain the middle months that historically has the lowest employment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738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FDC1D-185A-A376-7AB7-36A00628C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370" y="1556330"/>
            <a:ext cx="3494070" cy="5061790"/>
          </a:xfrm>
        </p:spPr>
        <p:txBody>
          <a:bodyPr/>
          <a:lstStyle/>
          <a:p>
            <a:r>
              <a:rPr lang="en-US" dirty="0"/>
              <a:t>Higher the age, less seasonal employment</a:t>
            </a:r>
          </a:p>
          <a:p>
            <a:r>
              <a:rPr lang="en-US" dirty="0"/>
              <a:t>Very well proportioned age groups working</a:t>
            </a:r>
          </a:p>
          <a:p>
            <a:r>
              <a:rPr lang="en-US" dirty="0"/>
              <a:t>Highest age group (25-29)</a:t>
            </a:r>
          </a:p>
          <a:p>
            <a:r>
              <a:rPr lang="en-US" dirty="0"/>
              <a:t>Lowest age group (65+) </a:t>
            </a:r>
          </a:p>
          <a:p>
            <a:r>
              <a:rPr lang="en-US" dirty="0"/>
              <a:t> Most trending upwards</a:t>
            </a:r>
          </a:p>
          <a:p>
            <a:r>
              <a:rPr lang="en-US" dirty="0"/>
              <a:t>Uneven records per month</a:t>
            </a:r>
          </a:p>
          <a:p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5A28B3-91CA-77BD-ED3B-7A5A1471D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98" y="869202"/>
            <a:ext cx="7544607" cy="465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43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606C5-6CDF-2502-7DFE-CC3D745B9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8553" y="1458353"/>
            <a:ext cx="3332136" cy="5399647"/>
          </a:xfrm>
        </p:spPr>
        <p:txBody>
          <a:bodyPr/>
          <a:lstStyle/>
          <a:p>
            <a:r>
              <a:rPr lang="en-US" dirty="0"/>
              <a:t>Start off equal</a:t>
            </a:r>
          </a:p>
          <a:p>
            <a:r>
              <a:rPr lang="en-US" dirty="0"/>
              <a:t>Females don’t increase as much as men</a:t>
            </a:r>
          </a:p>
          <a:p>
            <a:r>
              <a:rPr lang="en-US" dirty="0"/>
              <a:t>Possible reason for difference is pregnancy</a:t>
            </a:r>
          </a:p>
          <a:p>
            <a:r>
              <a:rPr lang="en-US" dirty="0"/>
              <a:t>45 women start to go back to work presumably after children</a:t>
            </a:r>
          </a:p>
          <a:p>
            <a:r>
              <a:rPr lang="en-US" dirty="0"/>
              <a:t>Most retired 60~65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B03DA5-31B7-C28A-C217-3F0A78C1B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1" y="1258817"/>
            <a:ext cx="7980329" cy="434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91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1415677-EA69-B411-A496-BC861DBE3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69" y="897918"/>
            <a:ext cx="7125614" cy="506216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709619-FBD6-F40D-1B5C-605868213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1068" y="1163385"/>
            <a:ext cx="3332136" cy="5399647"/>
          </a:xfrm>
        </p:spPr>
        <p:txBody>
          <a:bodyPr/>
          <a:lstStyle/>
          <a:p>
            <a:r>
              <a:rPr lang="en-US" dirty="0"/>
              <a:t>Large spread of the distribution between the sectors </a:t>
            </a:r>
          </a:p>
          <a:p>
            <a:r>
              <a:rPr lang="en-US" dirty="0"/>
              <a:t>Most employed sector: Health Care</a:t>
            </a:r>
          </a:p>
          <a:p>
            <a:r>
              <a:rPr lang="en-US" dirty="0"/>
              <a:t>Possibly due to COVID</a:t>
            </a:r>
          </a:p>
          <a:p>
            <a:r>
              <a:rPr lang="en-US" dirty="0"/>
              <a:t>Least employed sector: Mining</a:t>
            </a:r>
          </a:p>
          <a:p>
            <a:r>
              <a:rPr lang="en-US" dirty="0"/>
              <a:t>Agriculture being the biggest contributor towards GDP</a:t>
            </a:r>
          </a:p>
          <a:p>
            <a:r>
              <a:rPr lang="en-US" dirty="0"/>
              <a:t>Not the most employed, meaning money is distributed against less people.</a:t>
            </a:r>
          </a:p>
        </p:txBody>
      </p:sp>
    </p:spTree>
    <p:extLst>
      <p:ext uri="{BB962C8B-B14F-4D97-AF65-F5344CB8AC3E}">
        <p14:creationId xmlns:p14="http://schemas.microsoft.com/office/powerpoint/2010/main" val="2125338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CCBAC-38BF-415D-4C1A-BA94C0AEA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999" y="305080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Age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40D668-0D34-9499-CF3D-30BDD5E2A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59" y="1005345"/>
            <a:ext cx="6367118" cy="572376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FB306-A613-D1DF-FCB4-B07B7595B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6385" y="2667912"/>
            <a:ext cx="3332136" cy="5399647"/>
          </a:xfrm>
        </p:spPr>
        <p:txBody>
          <a:bodyPr/>
          <a:lstStyle/>
          <a:p>
            <a:r>
              <a:rPr lang="en-US" dirty="0"/>
              <a:t>Great distribution between the ages</a:t>
            </a:r>
          </a:p>
          <a:p>
            <a:r>
              <a:rPr lang="en-US" dirty="0"/>
              <a:t>No disparities</a:t>
            </a:r>
          </a:p>
          <a:p>
            <a:r>
              <a:rPr lang="en-US" dirty="0"/>
              <a:t>No aging workforce</a:t>
            </a:r>
          </a:p>
        </p:txBody>
      </p:sp>
    </p:spTree>
    <p:extLst>
      <p:ext uri="{BB962C8B-B14F-4D97-AF65-F5344CB8AC3E}">
        <p14:creationId xmlns:p14="http://schemas.microsoft.com/office/powerpoint/2010/main" val="727402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F1165-3CD2-6302-8A2E-B0FD891B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386" y="243168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Gender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4E341-D5F2-C9B8-54E3-2D09C1695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86" y="989828"/>
            <a:ext cx="5316648" cy="56250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D6CA8-79AF-503D-DFBF-669E5924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2424" y="2756402"/>
            <a:ext cx="3332136" cy="5399647"/>
          </a:xfrm>
        </p:spPr>
        <p:txBody>
          <a:bodyPr/>
          <a:lstStyle/>
          <a:p>
            <a:r>
              <a:rPr lang="en-US" dirty="0"/>
              <a:t>Great distribution between the genders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CA7A10-A20E-AEC0-8B94-BCDE5EA77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07" y="364267"/>
            <a:ext cx="7734198" cy="6129466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2818218-C437-F010-4CF2-FD0ED0B11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9657" y="1635525"/>
            <a:ext cx="3332136" cy="5399647"/>
          </a:xfrm>
        </p:spPr>
        <p:txBody>
          <a:bodyPr/>
          <a:lstStyle/>
          <a:p>
            <a:r>
              <a:rPr lang="en-US" dirty="0"/>
              <a:t>Auckland by far employees the most people </a:t>
            </a:r>
          </a:p>
          <a:p>
            <a:r>
              <a:rPr lang="en-US" dirty="0"/>
              <a:t>Christchurch is second, closely followed by Wellington and Waikato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925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4461-7E0D-D2FD-3E69-60196AED8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1" y="400331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Questions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0392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18D83-0D18-0718-BE82-F1BB1965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536" y="505106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Data</a:t>
            </a:r>
            <a:endParaRPr lang="en-NZ" dirty="0"/>
          </a:p>
        </p:txBody>
      </p:sp>
      <p:pic>
        <p:nvPicPr>
          <p:cNvPr id="5" name="Content Placeholder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4A1795C-A60A-A839-F151-13A6F866E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814" y="2328302"/>
            <a:ext cx="6722372" cy="2477622"/>
          </a:xfrm>
        </p:spPr>
      </p:pic>
    </p:spTree>
    <p:extLst>
      <p:ext uri="{BB962C8B-B14F-4D97-AF65-F5344CB8AC3E}">
        <p14:creationId xmlns:p14="http://schemas.microsoft.com/office/powerpoint/2010/main" val="17909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A18CF-B93A-C40F-2938-8BA9D0C76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409855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Data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1D6AE-5B53-DE63-2C09-D020DFE06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Age and Region</a:t>
            </a:r>
          </a:p>
          <a:p>
            <a:r>
              <a:rPr lang="en-US" sz="3600" dirty="0"/>
              <a:t>Age and Gender</a:t>
            </a:r>
          </a:p>
          <a:p>
            <a:r>
              <a:rPr lang="en-US" sz="3600" dirty="0"/>
              <a:t>Gender and Region</a:t>
            </a:r>
          </a:p>
          <a:p>
            <a:r>
              <a:rPr lang="en-US" sz="3600" dirty="0"/>
              <a:t>Industries</a:t>
            </a:r>
            <a:endParaRPr lang="en-NZ" sz="3600" dirty="0"/>
          </a:p>
        </p:txBody>
      </p:sp>
    </p:spTree>
    <p:extLst>
      <p:ext uri="{BB962C8B-B14F-4D97-AF65-F5344CB8AC3E}">
        <p14:creationId xmlns:p14="http://schemas.microsoft.com/office/powerpoint/2010/main" val="306594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99DEB9-1315-556A-5F87-76AC488DF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837" y="616299"/>
            <a:ext cx="6050236" cy="5625402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3024222-29CB-4D8C-C6C4-97F84A76E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157" y="2564673"/>
            <a:ext cx="3494070" cy="5061790"/>
          </a:xfrm>
        </p:spPr>
        <p:txBody>
          <a:bodyPr/>
          <a:lstStyle/>
          <a:p>
            <a:r>
              <a:rPr lang="en-US" dirty="0"/>
              <a:t>General Uptrend</a:t>
            </a:r>
          </a:p>
          <a:p>
            <a:r>
              <a:rPr lang="en-US" dirty="0"/>
              <a:t>Seasonal highs and lows</a:t>
            </a:r>
          </a:p>
          <a:p>
            <a:r>
              <a:rPr lang="en-US" dirty="0"/>
              <a:t>Possibly due to winter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14309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A19A27-AC77-38DF-6A0E-38E2E0088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91" y="563730"/>
            <a:ext cx="5774339" cy="5730539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892DBF9-E22E-EE4E-4225-623854BC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2977" y="1399550"/>
            <a:ext cx="3494070" cy="5061790"/>
          </a:xfrm>
        </p:spPr>
        <p:txBody>
          <a:bodyPr/>
          <a:lstStyle/>
          <a:p>
            <a:r>
              <a:rPr lang="en-US" dirty="0"/>
              <a:t>Sudden drop in the middle</a:t>
            </a:r>
          </a:p>
          <a:p>
            <a:r>
              <a:rPr lang="en-US" dirty="0"/>
              <a:t>Return back to general uptrend</a:t>
            </a:r>
          </a:p>
          <a:p>
            <a:pPr marL="0" indent="0">
              <a:buNone/>
            </a:pPr>
            <a:r>
              <a:rPr lang="en-US" dirty="0"/>
              <a:t>Possible reasons:</a:t>
            </a:r>
          </a:p>
          <a:p>
            <a:r>
              <a:rPr lang="en-US" dirty="0" err="1"/>
              <a:t>Kiwisavers</a:t>
            </a:r>
            <a:r>
              <a:rPr lang="en-US" dirty="0"/>
              <a:t> cease investments into mining</a:t>
            </a:r>
          </a:p>
          <a:p>
            <a:r>
              <a:rPr lang="en-US" dirty="0"/>
              <a:t>Closer of </a:t>
            </a:r>
            <a:r>
              <a:rPr lang="en-US" dirty="0" err="1"/>
              <a:t>Canteburry</a:t>
            </a:r>
            <a:r>
              <a:rPr lang="en-US" dirty="0"/>
              <a:t> Mine</a:t>
            </a:r>
          </a:p>
          <a:p>
            <a:r>
              <a:rPr lang="en-US" dirty="0"/>
              <a:t>Tougher regulations </a:t>
            </a:r>
          </a:p>
          <a:p>
            <a:pPr>
              <a:buFont typeface="Wingdings" panose="05000000000000000000" pitchFamily="2" charset="2"/>
              <a:buChar char="Ø"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28799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13905C-9C4B-9E5A-9BC4-5F76BA89C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53" y="661410"/>
            <a:ext cx="5868449" cy="5535179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4FC57B-0BAE-D790-610D-79AD1C5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5713" y="2063227"/>
            <a:ext cx="3494070" cy="5061790"/>
          </a:xfrm>
        </p:spPr>
        <p:txBody>
          <a:bodyPr/>
          <a:lstStyle/>
          <a:p>
            <a:r>
              <a:rPr lang="en-US" dirty="0"/>
              <a:t>General downtrend</a:t>
            </a:r>
          </a:p>
          <a:p>
            <a:r>
              <a:rPr lang="en-US" dirty="0"/>
              <a:t>Giant spike</a:t>
            </a:r>
          </a:p>
          <a:p>
            <a:pPr marL="0" indent="0">
              <a:buNone/>
            </a:pPr>
            <a:r>
              <a:rPr lang="en-US" dirty="0"/>
              <a:t>Possible reason:</a:t>
            </a:r>
          </a:p>
          <a:p>
            <a:r>
              <a:rPr lang="en-US" dirty="0"/>
              <a:t>Introduction to 5g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416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0AFD33-1735-CA89-0CCB-345C86AE4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07" y="683334"/>
            <a:ext cx="5725204" cy="5491332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44E83EB-C808-BF2E-C122-150EDCBED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720" y="1796210"/>
            <a:ext cx="3494070" cy="5061790"/>
          </a:xfrm>
        </p:spPr>
        <p:txBody>
          <a:bodyPr/>
          <a:lstStyle/>
          <a:p>
            <a:r>
              <a:rPr lang="en-US" dirty="0"/>
              <a:t>General uptrend</a:t>
            </a:r>
          </a:p>
          <a:p>
            <a:r>
              <a:rPr lang="en-US" dirty="0"/>
              <a:t>Giant spike</a:t>
            </a:r>
          </a:p>
          <a:p>
            <a:pPr marL="0" indent="0">
              <a:buNone/>
            </a:pPr>
            <a:r>
              <a:rPr lang="en-US" dirty="0"/>
              <a:t>Possible reason:</a:t>
            </a:r>
          </a:p>
          <a:p>
            <a:r>
              <a:rPr lang="en-US" dirty="0"/>
              <a:t>General Election Oct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223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986DE-9DF7-0028-AD78-3854A3442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162206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Emerging Industries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F256D9-6BAA-7FB7-51B2-49C21C01D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651" y="1095477"/>
            <a:ext cx="5665306" cy="545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56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D3001-7E8A-1FB8-574A-4F6BE1294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586" y="333655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Seasonal Effects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B65657-1CF3-E0C4-23E3-08F8DC8FD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57" y="1153902"/>
            <a:ext cx="5370443" cy="53704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01E9E-B717-5AAB-C357-B5A778C3B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6526" y="2193132"/>
            <a:ext cx="3494070" cy="5061790"/>
          </a:xfrm>
        </p:spPr>
        <p:txBody>
          <a:bodyPr/>
          <a:lstStyle/>
          <a:p>
            <a:r>
              <a:rPr lang="en-US" dirty="0"/>
              <a:t>Goes through a lull during the middle of the year</a:t>
            </a:r>
          </a:p>
          <a:p>
            <a:r>
              <a:rPr lang="en-US" dirty="0"/>
              <a:t>Highest month is December</a:t>
            </a:r>
          </a:p>
          <a:p>
            <a:r>
              <a:rPr lang="en-US" dirty="0"/>
              <a:t>Lowest month is July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470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355</TotalTime>
  <Words>268</Words>
  <Application>Microsoft Office PowerPoint</Application>
  <PresentationFormat>Widescreen</PresentationFormat>
  <Paragraphs>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Wingdings</vt:lpstr>
      <vt:lpstr>Wingdings 3</vt:lpstr>
      <vt:lpstr>Ion</vt:lpstr>
      <vt:lpstr>MiniProject 1</vt:lpstr>
      <vt:lpstr>Data</vt:lpstr>
      <vt:lpstr>Data</vt:lpstr>
      <vt:lpstr>PowerPoint Presentation</vt:lpstr>
      <vt:lpstr>PowerPoint Presentation</vt:lpstr>
      <vt:lpstr>PowerPoint Presentation</vt:lpstr>
      <vt:lpstr>PowerPoint Presentation</vt:lpstr>
      <vt:lpstr>Emerging Industries</vt:lpstr>
      <vt:lpstr>Seasonal Effects</vt:lpstr>
      <vt:lpstr>PowerPoint Presentation</vt:lpstr>
      <vt:lpstr>PowerPoint Presentation</vt:lpstr>
      <vt:lpstr>PowerPoint Presentation</vt:lpstr>
      <vt:lpstr>PowerPoint Presentation</vt:lpstr>
      <vt:lpstr>Age</vt:lpstr>
      <vt:lpstr>Gender</vt:lpstr>
      <vt:lpstr>PowerPoint Presentation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Dalzell</dc:creator>
  <cp:lastModifiedBy>Akash Dalzell</cp:lastModifiedBy>
  <cp:revision>4</cp:revision>
  <dcterms:created xsi:type="dcterms:W3CDTF">2022-06-28T07:47:03Z</dcterms:created>
  <dcterms:modified xsi:type="dcterms:W3CDTF">2022-10-07T03:35:19Z</dcterms:modified>
</cp:coreProperties>
</file>