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850" r:id="rId2"/>
    <p:sldId id="314" r:id="rId3"/>
    <p:sldId id="851" r:id="rId4"/>
    <p:sldId id="852" r:id="rId5"/>
    <p:sldId id="853" r:id="rId6"/>
    <p:sldId id="854" r:id="rId7"/>
    <p:sldId id="855" r:id="rId8"/>
    <p:sldId id="856" r:id="rId9"/>
    <p:sldId id="857" r:id="rId10"/>
    <p:sldId id="858" r:id="rId11"/>
    <p:sldId id="860" r:id="rId12"/>
    <p:sldId id="859" r:id="rId13"/>
    <p:sldId id="861" r:id="rId14"/>
    <p:sldId id="862" r:id="rId15"/>
    <p:sldId id="863" r:id="rId16"/>
    <p:sldId id="864" r:id="rId17"/>
    <p:sldId id="865" r:id="rId18"/>
    <p:sldId id="866" r:id="rId19"/>
    <p:sldId id="867" r:id="rId20"/>
    <p:sldId id="74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7E7"/>
    <a:srgbClr val="B7D2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1" autoAdjust="0"/>
    <p:restoredTop sz="94802" autoAdjust="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B7EEE8-DA86-4BE4-87C5-1DA3FE046289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855A7A-5E04-4B47-B03B-79926D0C1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897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819AFA09-F4B1-493D-BCAD-FF30C20CD1AA}"/>
              </a:ext>
            </a:extLst>
          </p:cNvPr>
          <p:cNvCxnSpPr/>
          <p:nvPr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2B27E2B5-D109-4574-97EB-70B046C448A2}" type="slidenum">
              <a:rPr lang="en-IN" smtClean="0">
                <a:solidFill>
                  <a:prstClr val="white"/>
                </a:solidFill>
              </a:rPr>
              <a:pPr/>
              <a:t>‹#›</a:t>
            </a:fld>
            <a:endParaRPr lang="en-IN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247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B6F15528-21DE-4FAA-801E-634DDDAF4B2B}" type="slidenum">
              <a:rPr lang="en-IN" smtClean="0">
                <a:solidFill>
                  <a:prstClr val="white"/>
                </a:solidFill>
              </a:rPr>
              <a:pPr/>
              <a:t>‹#›</a:t>
            </a:fld>
            <a:endParaRPr lang="en-IN">
              <a:solidFill>
                <a:prstClr val="white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xmlns="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2"/>
            <a:ext cx="1258618" cy="2453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539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B6F15528-21DE-4FAA-801E-634DDDAF4B2B}" type="slidenum">
              <a:rPr lang="en-IN" smtClean="0">
                <a:solidFill>
                  <a:prstClr val="white"/>
                </a:solidFill>
              </a:rPr>
              <a:pPr/>
              <a:t>‹#›</a:t>
            </a:fld>
            <a:endParaRPr lang="en-IN">
              <a:solidFill>
                <a:prstClr val="white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D415693-E2CB-4DB4-B07C-2F96B0CAB302}"/>
              </a:ext>
            </a:extLst>
          </p:cNvPr>
          <p:cNvSpPr/>
          <p:nvPr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14C1BF67-E354-4E04-8F94-BABF2B7D1AFB}"/>
              </a:ext>
            </a:extLst>
          </p:cNvPr>
          <p:cNvSpPr/>
          <p:nvPr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xmlns="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2"/>
            <a:ext cx="1258618" cy="2453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247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12E4E194-63F1-4D43-AC02-75733DF045E9}"/>
              </a:ext>
            </a:extLst>
          </p:cNvPr>
          <p:cNvSpPr/>
          <p:nvPr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E799E3E2-888B-2343-9A63-F84C03265CB5}"/>
              </a:ext>
            </a:extLst>
          </p:cNvPr>
          <p:cNvSpPr>
            <a:spLocks noChangeAspect="1"/>
          </p:cNvSpPr>
          <p:nvPr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xmlns="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755C1FB-E61C-4BBC-8179-D34908DEA1B6}"/>
              </a:ext>
            </a:extLst>
          </p:cNvPr>
          <p:cNvSpPr/>
          <p:nvPr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8C1E0992-271E-4948-9461-C7AA54AF8FEA}"/>
              </a:ext>
            </a:extLst>
          </p:cNvPr>
          <p:cNvSpPr>
            <a:spLocks noChangeAspect="1"/>
          </p:cNvSpPr>
          <p:nvPr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B6F15528-21DE-4FAA-801E-634DDDAF4B2B}" type="slidenum">
              <a:rPr lang="en-IN" smtClean="0">
                <a:solidFill>
                  <a:prstClr val="white"/>
                </a:solidFill>
              </a:rPr>
              <a:pPr/>
              <a:t>‹#›</a:t>
            </a:fld>
            <a:endParaRPr lang="en-IN">
              <a:solidFill>
                <a:prstClr val="white"/>
              </a:solidFill>
            </a:endParaRP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147C9C38-5B17-467D-B581-EF28ECB11E8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xmlns="" id="{F694448B-800C-40EF-8F61-18C018E837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2"/>
            <a:ext cx="1258618" cy="2453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69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1B6EB0C6-606C-4AFB-8FF8-AB43606B95BD}"/>
              </a:ext>
            </a:extLst>
          </p:cNvPr>
          <p:cNvSpPr/>
          <p:nvPr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5CE6D5A-A5C0-4B12-A26A-691D5743FA5C}"/>
              </a:ext>
            </a:extLst>
          </p:cNvPr>
          <p:cNvSpPr/>
          <p:nvPr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2C7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B6F15528-21DE-4FAA-801E-634DDDAF4B2B}" type="slidenum">
              <a:rPr lang="en-IN" smtClean="0">
                <a:solidFill>
                  <a:prstClr val="white"/>
                </a:solidFill>
              </a:rPr>
              <a:pPr/>
              <a:t>‹#›</a:t>
            </a:fld>
            <a:endParaRPr lang="en-IN">
              <a:solidFill>
                <a:prstClr val="white"/>
              </a:solidFill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xmlns="" id="{E5123CE7-2F8A-489B-BD99-0C2A33ADF49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xmlns="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919C8692-230B-D543-A7F7-4FD61B04D1C6}"/>
              </a:ext>
            </a:extLst>
          </p:cNvPr>
          <p:cNvSpPr>
            <a:spLocks noChangeAspect="1"/>
          </p:cNvSpPr>
          <p:nvPr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xmlns="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xmlns="" id="{F95B55F4-B501-3440-8904-A1C7F049CBE8}"/>
              </a:ext>
            </a:extLst>
          </p:cNvPr>
          <p:cNvSpPr>
            <a:spLocks noChangeAspect="1"/>
          </p:cNvSpPr>
          <p:nvPr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xmlns="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2"/>
            <a:ext cx="1258618" cy="2453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046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DCE74CE-BEFF-42B3-BF3E-C41B1B1F1EE4}"/>
              </a:ext>
            </a:extLst>
          </p:cNvPr>
          <p:cNvSpPr/>
          <p:nvPr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1B26B4BC-3D52-4C1C-85FB-226F0B5201F1}"/>
              </a:ext>
            </a:extLst>
          </p:cNvPr>
          <p:cNvSpPr/>
          <p:nvPr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B6F15528-21DE-4FAA-801E-634DDDAF4B2B}" type="slidenum">
              <a:rPr lang="en-IN" smtClean="0">
                <a:solidFill>
                  <a:prstClr val="white"/>
                </a:solidFill>
              </a:rPr>
              <a:pPr/>
              <a:t>‹#›</a:t>
            </a:fld>
            <a:endParaRPr lang="en-IN">
              <a:solidFill>
                <a:prstClr val="white"/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BEE52E89-C526-4F73-86FB-0EB31587CD33}"/>
              </a:ext>
            </a:extLst>
          </p:cNvPr>
          <p:cNvGraphicFramePr>
            <a:graphicFrameLocks noGrp="1"/>
          </p:cNvGraphicFramePr>
          <p:nvPr/>
        </p:nvGraphicFramePr>
        <p:xfrm>
          <a:off x="515938" y="1610463"/>
          <a:ext cx="11150600" cy="3929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0120">
                  <a:extLst>
                    <a:ext uri="{9D8B030D-6E8A-4147-A177-3AD203B41FA5}">
                      <a16:colId xmlns:a16="http://schemas.microsoft.com/office/drawing/2014/main" xmlns="" val="2785900615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xmlns="" val="2287965835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xmlns="" val="1756528531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xmlns="" val="3202057861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xmlns="" val="2509247184"/>
                    </a:ext>
                  </a:extLst>
                </a:gridCol>
              </a:tblGrid>
              <a:tr h="592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TOPIC 01</a:t>
                      </a:r>
                      <a:endParaRPr lang="en-IN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TOPIC 02</a:t>
                      </a:r>
                      <a:endParaRPr lang="en-IN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TOPIC 03</a:t>
                      </a:r>
                      <a:endParaRPr lang="en-IN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TOPIC 04</a:t>
                      </a:r>
                      <a:endParaRPr lang="en-IN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TOPIC 05</a:t>
                      </a:r>
                      <a:endParaRPr lang="en-IN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730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Item 01</a:t>
                      </a:r>
                      <a:endParaRPr lang="en-IN" sz="16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05186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Item 02</a:t>
                      </a:r>
                      <a:endParaRPr lang="en-IN" sz="16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60814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Item 03</a:t>
                      </a:r>
                      <a:endParaRPr lang="en-IN" sz="16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86541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Item 04</a:t>
                      </a:r>
                      <a:endParaRPr lang="en-IN" sz="16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32936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Item 05</a:t>
                      </a:r>
                      <a:endParaRPr lang="en-IN" sz="16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1867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Item 06</a:t>
                      </a:r>
                      <a:endParaRPr lang="en-IN" sz="16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61734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Item 07</a:t>
                      </a:r>
                      <a:endParaRPr lang="en-IN" sz="16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11800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Item 08</a:t>
                      </a:r>
                      <a:endParaRPr lang="en-IN" sz="16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38762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IN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Text</a:t>
                      </a:r>
                      <a:endParaRPr lang="en-IN" sz="16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79273402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2"/>
            <a:ext cx="1258618" cy="2453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659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DCE74CE-BEFF-42B3-BF3E-C41B1B1F1EE4}"/>
              </a:ext>
            </a:extLst>
          </p:cNvPr>
          <p:cNvSpPr/>
          <p:nvPr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1B26B4BC-3D52-4C1C-85FB-226F0B5201F1}"/>
              </a:ext>
            </a:extLst>
          </p:cNvPr>
          <p:cNvSpPr/>
          <p:nvPr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B6F15528-21DE-4FAA-801E-634DDDAF4B2B}" type="slidenum">
              <a:rPr lang="en-IN" smtClean="0">
                <a:solidFill>
                  <a:prstClr val="white"/>
                </a:solidFill>
              </a:rPr>
              <a:pPr/>
              <a:t>‹#›</a:t>
            </a:fld>
            <a:endParaRPr lang="en-IN">
              <a:solidFill>
                <a:prstClr val="white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2"/>
            <a:ext cx="1258618" cy="2453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7594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DCE74CE-BEFF-42B3-BF3E-C41B1B1F1EE4}"/>
              </a:ext>
            </a:extLst>
          </p:cNvPr>
          <p:cNvSpPr/>
          <p:nvPr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1B26B4BC-3D52-4C1C-85FB-226F0B5201F1}"/>
              </a:ext>
            </a:extLst>
          </p:cNvPr>
          <p:cNvSpPr/>
          <p:nvPr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B6F15528-21DE-4FAA-801E-634DDDAF4B2B}" type="slidenum">
              <a:rPr lang="en-IN" smtClean="0">
                <a:solidFill>
                  <a:prstClr val="white"/>
                </a:solidFill>
              </a:rPr>
              <a:pPr/>
              <a:t>‹#›</a:t>
            </a:fld>
            <a:endParaRPr lang="en-IN">
              <a:solidFill>
                <a:prstClr val="white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2"/>
            <a:ext cx="1258618" cy="2453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6620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xmlns="" id="{687010E4-ADF2-486D-8DF7-B0FF38C6DADF}"/>
              </a:ext>
            </a:extLst>
          </p:cNvPr>
          <p:cNvSpPr/>
          <p:nvPr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9159AA79-2237-4A27-BBC2-D44032158D19}"/>
              </a:ext>
            </a:extLst>
          </p:cNvPr>
          <p:cNvSpPr/>
          <p:nvPr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0272B962-9566-42D2-B4C3-E7AA81884A83}"/>
              </a:ext>
            </a:extLst>
          </p:cNvPr>
          <p:cNvSpPr/>
          <p:nvPr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19733285-016C-4C38-816C-83D30C075C70}"/>
              </a:ext>
            </a:extLst>
          </p:cNvPr>
          <p:cNvSpPr/>
          <p:nvPr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EF40DBA4-AB63-4B47-B37F-BCC3D59B5392}"/>
              </a:ext>
            </a:extLst>
          </p:cNvPr>
          <p:cNvSpPr/>
          <p:nvPr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33EF0AFB-D099-4FF1-8963-7DA87268867F}"/>
              </a:ext>
            </a:extLst>
          </p:cNvPr>
          <p:cNvSpPr/>
          <p:nvPr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6872C96E-9AF3-4FA0-8180-C213C7F2209E}"/>
              </a:ext>
            </a:extLst>
          </p:cNvPr>
          <p:cNvSpPr/>
          <p:nvPr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3A08BE29-CFA5-4E0D-9DBE-A430AE1B8072}"/>
              </a:ext>
            </a:extLst>
          </p:cNvPr>
          <p:cNvSpPr/>
          <p:nvPr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DCE74CE-BEFF-42B3-BF3E-C41B1B1F1EE4}"/>
              </a:ext>
            </a:extLst>
          </p:cNvPr>
          <p:cNvSpPr/>
          <p:nvPr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1B26B4BC-3D52-4C1C-85FB-226F0B5201F1}"/>
              </a:ext>
            </a:extLst>
          </p:cNvPr>
          <p:cNvSpPr/>
          <p:nvPr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B6F15528-21DE-4FAA-801E-634DDDAF4B2B}" type="slidenum">
              <a:rPr lang="en-IN" smtClean="0">
                <a:solidFill>
                  <a:prstClr val="white"/>
                </a:solidFill>
              </a:rPr>
              <a:pPr/>
              <a:t>‹#›</a:t>
            </a:fld>
            <a:endParaRPr lang="en-IN">
              <a:solidFill>
                <a:prstClr val="white"/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xmlns="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xmlns="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xmlns="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xmlns="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xmlns="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xmlns="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xmlns="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xmlns="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xmlns="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xmlns="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xmlns="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2"/>
            <a:ext cx="1258618" cy="2453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1691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819AFA09-F4B1-493D-BCAD-FF30C20CD1AA}"/>
              </a:ext>
            </a:extLst>
          </p:cNvPr>
          <p:cNvCxnSpPr/>
          <p:nvPr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xmlns="" id="{E5B30B87-6C2E-48F1-9026-E4F6BEA1CF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xmlns="" id="{2DA3CFE0-4ED8-4345-A158-94E70F463E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0800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47142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2B27E2B5-D109-4574-97EB-70B046C448A2}" type="slidenum">
              <a:rPr lang="en-IN" smtClean="0">
                <a:solidFill>
                  <a:prstClr val="white"/>
                </a:solidFill>
              </a:rPr>
              <a:pPr/>
              <a:t>‹#›</a:t>
            </a:fld>
            <a:endParaRPr lang="en-IN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4111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6299464-ED20-4919-8B3A-2CFAE8DA234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77C312F4-62C2-4903-8C4B-423A8717E481}"/>
              </a:ext>
            </a:extLst>
          </p:cNvPr>
          <p:cNvCxnSpPr/>
          <p:nvPr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Envelope">
            <a:extLst>
              <a:ext uri="{FF2B5EF4-FFF2-40B4-BE49-F238E27FC236}">
                <a16:creationId xmlns:a16="http://schemas.microsoft.com/office/drawing/2014/main" xmlns="" id="{A686352B-226C-4579-B831-0DC14EC389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aphic 19" descr="Network">
            <a:extLst>
              <a:ext uri="{FF2B5EF4-FFF2-40B4-BE49-F238E27FC236}">
                <a16:creationId xmlns:a16="http://schemas.microsoft.com/office/drawing/2014/main" xmlns="" id="{460C8169-012B-451A-A6C2-6FEC0DC82A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xmlns="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xmlns="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xmlns="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2B27E2B5-D109-4574-97EB-70B046C448A2}" type="slidenum">
              <a:rPr lang="en-IN" smtClean="0">
                <a:solidFill>
                  <a:prstClr val="white"/>
                </a:solidFill>
              </a:rPr>
              <a:pPr/>
              <a:t>‹#›</a:t>
            </a:fld>
            <a:endParaRPr lang="en-IN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5948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6299464-ED20-4919-8B3A-2CFAE8DA234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819AFA09-F4B1-493D-BCAD-FF30C20CD1AA}"/>
              </a:ext>
            </a:extLst>
          </p:cNvPr>
          <p:cNvCxnSpPr/>
          <p:nvPr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xmlns="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B6F15528-21DE-4FAA-801E-634DDDAF4B2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35012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6299464-ED20-4919-8B3A-2CFAE8DA234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1F54E98B-AC75-484D-9121-68498EB888AA}"/>
              </a:ext>
            </a:extLst>
          </p:cNvPr>
          <p:cNvSpPr/>
          <p:nvPr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819AFA09-F4B1-493D-BCAD-FF30C20CD1AA}"/>
              </a:ext>
            </a:extLst>
          </p:cNvPr>
          <p:cNvCxnSpPr/>
          <p:nvPr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2B27E2B5-D109-4574-97EB-70B046C448A2}" type="slidenum">
              <a:rPr lang="en-IN" smtClean="0">
                <a:solidFill>
                  <a:prstClr val="white"/>
                </a:solidFill>
              </a:rPr>
              <a:pPr/>
              <a:t>‹#›</a:t>
            </a:fld>
            <a:endParaRPr lang="en-IN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124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9087E09-D75F-4E26-B01E-A1A09BA2EA7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8931D2A9-0B92-4197-8802-80424C14EA7E}"/>
              </a:ext>
            </a:extLst>
          </p:cNvPr>
          <p:cNvSpPr/>
          <p:nvPr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xmlns="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38150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B6F15528-21DE-4FAA-801E-634DDDAF4B2B}" type="slidenum">
              <a:rPr lang="en-IN" smtClean="0">
                <a:solidFill>
                  <a:prstClr val="white"/>
                </a:solidFill>
              </a:rPr>
              <a:pPr/>
              <a:t>‹#›</a:t>
            </a:fld>
            <a:endParaRPr lang="en-IN">
              <a:solidFill>
                <a:prstClr val="white"/>
              </a:solidFill>
            </a:endParaRP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xmlns="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319792"/>
            <a:ext cx="11135782" cy="485717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2"/>
            <a:ext cx="1258618" cy="2453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3114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/>
        </p:nvSpPr>
        <p:spPr>
          <a:xfrm rot="10800000">
            <a:off x="515938" y="-16722"/>
            <a:ext cx="1258618" cy="2453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B6F15528-21DE-4FAA-801E-634DDDAF4B2B}" type="slidenum">
              <a:rPr lang="en-IN" smtClean="0">
                <a:solidFill>
                  <a:prstClr val="white"/>
                </a:solidFill>
              </a:rPr>
              <a:pPr/>
              <a:t>‹#›</a:t>
            </a:fld>
            <a:endParaRPr lang="en-IN">
              <a:solidFill>
                <a:prstClr val="white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xmlns="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xmlns="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18893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B6F15528-21DE-4FAA-801E-634DDDAF4B2B}" type="slidenum">
              <a:rPr lang="en-IN" smtClean="0">
                <a:solidFill>
                  <a:prstClr val="white"/>
                </a:solidFill>
              </a:rPr>
              <a:pPr/>
              <a:t>‹#›</a:t>
            </a:fld>
            <a:endParaRPr lang="en-IN">
              <a:solidFill>
                <a:prstClr val="white"/>
              </a:solidFill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xmlns="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xmlns="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xmlns="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xmlns="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2"/>
            <a:ext cx="1258618" cy="2453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4908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xmlns="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xmlns="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xmlns="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2"/>
            <a:ext cx="1258618" cy="2453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2B27E2B5-D109-4574-97EB-70B046C448A2}" type="slidenum">
              <a:rPr lang="en-IN" smtClean="0">
                <a:solidFill>
                  <a:prstClr val="white"/>
                </a:solidFill>
              </a:rPr>
              <a:pPr/>
              <a:t>‹#›</a:t>
            </a:fld>
            <a:endParaRPr lang="en-IN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4253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B6F15528-21DE-4FAA-801E-634DDDAF4B2B}" type="slidenum">
              <a:rPr lang="en-IN" smtClean="0">
                <a:solidFill>
                  <a:prstClr val="white"/>
                </a:solidFill>
              </a:rPr>
              <a:pPr/>
              <a:t>‹#›</a:t>
            </a:fld>
            <a:endParaRPr lang="en-IN">
              <a:solidFill>
                <a:prstClr val="white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xmlns="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xmlns="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2"/>
            <a:ext cx="1258618" cy="2453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5200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12E4E194-63F1-4D43-AC02-75733DF045E9}"/>
              </a:ext>
            </a:extLst>
          </p:cNvPr>
          <p:cNvSpPr/>
          <p:nvPr/>
        </p:nvSpPr>
        <p:spPr>
          <a:xfrm>
            <a:off x="3990975" y="1630018"/>
            <a:ext cx="8201025" cy="437321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755C1FB-E61C-4BBC-8179-D34908DEA1B6}"/>
              </a:ext>
            </a:extLst>
          </p:cNvPr>
          <p:cNvSpPr/>
          <p:nvPr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9126" y="2371726"/>
            <a:ext cx="3445566" cy="3339962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B6F15528-21DE-4FAA-801E-634DDDAF4B2B}" type="slidenum">
              <a:rPr lang="en-IN" smtClean="0">
                <a:solidFill>
                  <a:prstClr val="white"/>
                </a:solidFill>
              </a:rPr>
              <a:pPr/>
              <a:t>‹#›</a:t>
            </a:fld>
            <a:endParaRPr lang="en-IN">
              <a:solidFill>
                <a:prstClr val="white"/>
              </a:soli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147C9C38-5B17-467D-B581-EF28ECB11E8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086225" y="2371726"/>
            <a:ext cx="7886465" cy="3339962"/>
          </a:xfrm>
          <a:noFill/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19126" y="1762126"/>
            <a:ext cx="3445566" cy="600074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xmlns="" id="{F694448B-800C-40EF-8F61-18C018E837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4085387" y="1752601"/>
            <a:ext cx="7887303" cy="609600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2"/>
            <a:ext cx="1258618" cy="2453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315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9087E09-D75F-4E26-B01E-A1A09BA2EA7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8931D2A9-0B92-4197-8802-80424C14EA7E}"/>
              </a:ext>
            </a:extLst>
          </p:cNvPr>
          <p:cNvSpPr/>
          <p:nvPr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B6F15528-21DE-4FAA-801E-634DDDAF4B2B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xmlns="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15249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9087E09-D75F-4E26-B01E-A1A09BA2EA7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8931D2A9-0B92-4197-8802-80424C14EA7E}"/>
              </a:ext>
            </a:extLst>
          </p:cNvPr>
          <p:cNvSpPr/>
          <p:nvPr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B6F15528-21DE-4FAA-801E-634DDDAF4B2B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xmlns="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36958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755C1FB-E61C-4BBC-8179-D34908DEA1B6}"/>
              </a:ext>
            </a:extLst>
          </p:cNvPr>
          <p:cNvSpPr/>
          <p:nvPr/>
        </p:nvSpPr>
        <p:spPr>
          <a:xfrm>
            <a:off x="839381" y="1276350"/>
            <a:ext cx="10532288" cy="48898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970CD0-696D-4313-96BA-4AA72C813B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 algn="l">
              <a:defRPr sz="3200" b="1" cap="all" baseline="0"/>
            </a:lvl1pPr>
          </a:lstStyle>
          <a:p>
            <a:r>
              <a:rPr lang="en-US" noProof="0" dirty="0"/>
              <a:t>Agenda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2B27E2B5-D109-4574-97EB-70B046C448A2}" type="slidenum">
              <a:rPr lang="en-IN" smtClean="0">
                <a:solidFill>
                  <a:prstClr val="white"/>
                </a:solidFill>
              </a:rPr>
              <a:pPr/>
              <a:t>‹#›</a:t>
            </a:fld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xmlns="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008554" y="1533526"/>
            <a:ext cx="10154745" cy="600074"/>
          </a:xfrm>
          <a:solidFill>
            <a:schemeClr val="accent2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24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EDIT </a:t>
            </a:r>
            <a:r>
              <a:rPr lang="en-US" noProof="0" dirty="0" err="1"/>
              <a:t>stYLES</a:t>
            </a:r>
            <a:endParaRPr lang="en-US" noProof="0" dirty="0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xmlns="" id="{147C9C38-5B17-467D-B581-EF28ECB11E8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008555" y="2247900"/>
            <a:ext cx="10116645" cy="3752850"/>
          </a:xfrm>
          <a:noFill/>
          <a:ln w="12700">
            <a:solidFill>
              <a:schemeClr val="tx1"/>
            </a:solidFill>
          </a:ln>
        </p:spPr>
        <p:txBody>
          <a:bodyPr lIns="0" tIns="0" rIns="0" bIns="0">
            <a:normAutofit/>
          </a:bodyPr>
          <a:lstStyle>
            <a:lvl1pPr marL="457200" indent="-457200" algn="l">
              <a:buFont typeface="Courier New" panose="02070309020205020404" pitchFamily="49" charset="0"/>
              <a:buChar char="o"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2"/>
            <a:ext cx="1258618" cy="2453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938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569A71A3-950D-4899-B79B-35F2758BD331}"/>
              </a:ext>
            </a:extLst>
          </p:cNvPr>
          <p:cNvGrpSpPr/>
          <p:nvPr/>
        </p:nvGrpSpPr>
        <p:grpSpPr>
          <a:xfrm>
            <a:off x="0" y="1207336"/>
            <a:ext cx="12192000" cy="4467863"/>
            <a:chOff x="0" y="1207336"/>
            <a:chExt cx="12192000" cy="4467863"/>
          </a:xfrm>
        </p:grpSpPr>
        <p:sp>
          <p:nvSpPr>
            <p:cNvPr id="33" name="Flowchart: Delay 24">
              <a:extLst>
                <a:ext uri="{FF2B5EF4-FFF2-40B4-BE49-F238E27FC236}">
                  <a16:creationId xmlns:a16="http://schemas.microsoft.com/office/drawing/2014/main" xmlns="" id="{928187B2-0394-40AE-9F9C-6682AC71596C}"/>
                </a:ext>
              </a:extLst>
            </p:cNvPr>
            <p:cNvSpPr/>
            <p:nvPr userDrawn="1"/>
          </p:nvSpPr>
          <p:spPr>
            <a:xfrm flipH="1">
              <a:off x="2613003" y="3441616"/>
              <a:ext cx="1849273" cy="2052000"/>
            </a:xfrm>
            <a:custGeom>
              <a:avLst/>
              <a:gdLst>
                <a:gd name="connsiteX0" fmla="*/ 0 w 2066400"/>
                <a:gd name="connsiteY0" fmla="*/ 0 h 2422800"/>
                <a:gd name="connsiteX1" fmla="*/ 1033200 w 2066400"/>
                <a:gd name="connsiteY1" fmla="*/ 0 h 2422800"/>
                <a:gd name="connsiteX2" fmla="*/ 2066400 w 2066400"/>
                <a:gd name="connsiteY2" fmla="*/ 1211400 h 2422800"/>
                <a:gd name="connsiteX3" fmla="*/ 1033200 w 2066400"/>
                <a:gd name="connsiteY3" fmla="*/ 2422800 h 2422800"/>
                <a:gd name="connsiteX4" fmla="*/ 0 w 2066400"/>
                <a:gd name="connsiteY4" fmla="*/ 2422800 h 2422800"/>
                <a:gd name="connsiteX5" fmla="*/ 0 w 2066400"/>
                <a:gd name="connsiteY5" fmla="*/ 0 h 2422800"/>
                <a:gd name="connsiteX0" fmla="*/ 7185 w 2073585"/>
                <a:gd name="connsiteY0" fmla="*/ 0 h 2422800"/>
                <a:gd name="connsiteX1" fmla="*/ 1040385 w 2073585"/>
                <a:gd name="connsiteY1" fmla="*/ 0 h 2422800"/>
                <a:gd name="connsiteX2" fmla="*/ 2073585 w 2073585"/>
                <a:gd name="connsiteY2" fmla="*/ 1211400 h 2422800"/>
                <a:gd name="connsiteX3" fmla="*/ 1040385 w 2073585"/>
                <a:gd name="connsiteY3" fmla="*/ 2422800 h 2422800"/>
                <a:gd name="connsiteX4" fmla="*/ 7185 w 2073585"/>
                <a:gd name="connsiteY4" fmla="*/ 2422800 h 2422800"/>
                <a:gd name="connsiteX5" fmla="*/ 0 w 2073585"/>
                <a:gd name="connsiteY5" fmla="*/ 1045208 h 2422800"/>
                <a:gd name="connsiteX6" fmla="*/ 7185 w 2073585"/>
                <a:gd name="connsiteY6" fmla="*/ 0 h 2422800"/>
                <a:gd name="connsiteX0" fmla="*/ 0 w 2073585"/>
                <a:gd name="connsiteY0" fmla="*/ 1045208 h 2422800"/>
                <a:gd name="connsiteX1" fmla="*/ 7185 w 2073585"/>
                <a:gd name="connsiteY1" fmla="*/ 0 h 2422800"/>
                <a:gd name="connsiteX2" fmla="*/ 1040385 w 2073585"/>
                <a:gd name="connsiteY2" fmla="*/ 0 h 2422800"/>
                <a:gd name="connsiteX3" fmla="*/ 2073585 w 2073585"/>
                <a:gd name="connsiteY3" fmla="*/ 1211400 h 2422800"/>
                <a:gd name="connsiteX4" fmla="*/ 1040385 w 2073585"/>
                <a:gd name="connsiteY4" fmla="*/ 2422800 h 2422800"/>
                <a:gd name="connsiteX5" fmla="*/ 7185 w 2073585"/>
                <a:gd name="connsiteY5" fmla="*/ 2422800 h 2422800"/>
                <a:gd name="connsiteX6" fmla="*/ 91440 w 2073585"/>
                <a:gd name="connsiteY6" fmla="*/ 1136648 h 2422800"/>
                <a:gd name="connsiteX0" fmla="*/ 0 w 2073585"/>
                <a:gd name="connsiteY0" fmla="*/ 1045208 h 2422800"/>
                <a:gd name="connsiteX1" fmla="*/ 7185 w 2073585"/>
                <a:gd name="connsiteY1" fmla="*/ 0 h 2422800"/>
                <a:gd name="connsiteX2" fmla="*/ 1040385 w 2073585"/>
                <a:gd name="connsiteY2" fmla="*/ 0 h 2422800"/>
                <a:gd name="connsiteX3" fmla="*/ 2073585 w 2073585"/>
                <a:gd name="connsiteY3" fmla="*/ 1211400 h 2422800"/>
                <a:gd name="connsiteX4" fmla="*/ 1040385 w 2073585"/>
                <a:gd name="connsiteY4" fmla="*/ 2422800 h 2422800"/>
                <a:gd name="connsiteX5" fmla="*/ 7185 w 2073585"/>
                <a:gd name="connsiteY5" fmla="*/ 2422800 h 2422800"/>
                <a:gd name="connsiteX0" fmla="*/ 0 w 2066400"/>
                <a:gd name="connsiteY0" fmla="*/ 0 h 2422800"/>
                <a:gd name="connsiteX1" fmla="*/ 1033200 w 2066400"/>
                <a:gd name="connsiteY1" fmla="*/ 0 h 2422800"/>
                <a:gd name="connsiteX2" fmla="*/ 2066400 w 2066400"/>
                <a:gd name="connsiteY2" fmla="*/ 1211400 h 2422800"/>
                <a:gd name="connsiteX3" fmla="*/ 1033200 w 2066400"/>
                <a:gd name="connsiteY3" fmla="*/ 2422800 h 2422800"/>
                <a:gd name="connsiteX4" fmla="*/ 0 w 2066400"/>
                <a:gd name="connsiteY4" fmla="*/ 2422800 h 242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6400" h="2422800">
                  <a:moveTo>
                    <a:pt x="0" y="0"/>
                  </a:moveTo>
                  <a:lnTo>
                    <a:pt x="1033200" y="0"/>
                  </a:lnTo>
                  <a:cubicBezTo>
                    <a:pt x="1603821" y="0"/>
                    <a:pt x="2066400" y="542362"/>
                    <a:pt x="2066400" y="1211400"/>
                  </a:cubicBezTo>
                  <a:cubicBezTo>
                    <a:pt x="2066400" y="1880438"/>
                    <a:pt x="1603821" y="2422800"/>
                    <a:pt x="1033200" y="2422800"/>
                  </a:cubicBezTo>
                  <a:lnTo>
                    <a:pt x="0" y="2422800"/>
                  </a:lnTo>
                </a:path>
              </a:pathLst>
            </a:custGeom>
            <a:noFill/>
            <a:ln w="3556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" name="Flowchart: Delay 24">
              <a:extLst>
                <a:ext uri="{FF2B5EF4-FFF2-40B4-BE49-F238E27FC236}">
                  <a16:creationId xmlns:a16="http://schemas.microsoft.com/office/drawing/2014/main" xmlns="" id="{355D9AC9-E7B7-459E-925B-0047C675B750}"/>
                </a:ext>
              </a:extLst>
            </p:cNvPr>
            <p:cNvSpPr/>
            <p:nvPr userDrawn="1"/>
          </p:nvSpPr>
          <p:spPr>
            <a:xfrm>
              <a:off x="9491472" y="1379494"/>
              <a:ext cx="1849273" cy="2052000"/>
            </a:xfrm>
            <a:custGeom>
              <a:avLst/>
              <a:gdLst>
                <a:gd name="connsiteX0" fmla="*/ 0 w 2066400"/>
                <a:gd name="connsiteY0" fmla="*/ 0 h 2422800"/>
                <a:gd name="connsiteX1" fmla="*/ 1033200 w 2066400"/>
                <a:gd name="connsiteY1" fmla="*/ 0 h 2422800"/>
                <a:gd name="connsiteX2" fmla="*/ 2066400 w 2066400"/>
                <a:gd name="connsiteY2" fmla="*/ 1211400 h 2422800"/>
                <a:gd name="connsiteX3" fmla="*/ 1033200 w 2066400"/>
                <a:gd name="connsiteY3" fmla="*/ 2422800 h 2422800"/>
                <a:gd name="connsiteX4" fmla="*/ 0 w 2066400"/>
                <a:gd name="connsiteY4" fmla="*/ 2422800 h 2422800"/>
                <a:gd name="connsiteX5" fmla="*/ 0 w 2066400"/>
                <a:gd name="connsiteY5" fmla="*/ 0 h 2422800"/>
                <a:gd name="connsiteX0" fmla="*/ 7185 w 2073585"/>
                <a:gd name="connsiteY0" fmla="*/ 0 h 2422800"/>
                <a:gd name="connsiteX1" fmla="*/ 1040385 w 2073585"/>
                <a:gd name="connsiteY1" fmla="*/ 0 h 2422800"/>
                <a:gd name="connsiteX2" fmla="*/ 2073585 w 2073585"/>
                <a:gd name="connsiteY2" fmla="*/ 1211400 h 2422800"/>
                <a:gd name="connsiteX3" fmla="*/ 1040385 w 2073585"/>
                <a:gd name="connsiteY3" fmla="*/ 2422800 h 2422800"/>
                <a:gd name="connsiteX4" fmla="*/ 7185 w 2073585"/>
                <a:gd name="connsiteY4" fmla="*/ 2422800 h 2422800"/>
                <a:gd name="connsiteX5" fmla="*/ 0 w 2073585"/>
                <a:gd name="connsiteY5" fmla="*/ 1045208 h 2422800"/>
                <a:gd name="connsiteX6" fmla="*/ 7185 w 2073585"/>
                <a:gd name="connsiteY6" fmla="*/ 0 h 2422800"/>
                <a:gd name="connsiteX0" fmla="*/ 0 w 2073585"/>
                <a:gd name="connsiteY0" fmla="*/ 1045208 h 2422800"/>
                <a:gd name="connsiteX1" fmla="*/ 7185 w 2073585"/>
                <a:gd name="connsiteY1" fmla="*/ 0 h 2422800"/>
                <a:gd name="connsiteX2" fmla="*/ 1040385 w 2073585"/>
                <a:gd name="connsiteY2" fmla="*/ 0 h 2422800"/>
                <a:gd name="connsiteX3" fmla="*/ 2073585 w 2073585"/>
                <a:gd name="connsiteY3" fmla="*/ 1211400 h 2422800"/>
                <a:gd name="connsiteX4" fmla="*/ 1040385 w 2073585"/>
                <a:gd name="connsiteY4" fmla="*/ 2422800 h 2422800"/>
                <a:gd name="connsiteX5" fmla="*/ 7185 w 2073585"/>
                <a:gd name="connsiteY5" fmla="*/ 2422800 h 2422800"/>
                <a:gd name="connsiteX6" fmla="*/ 91440 w 2073585"/>
                <a:gd name="connsiteY6" fmla="*/ 1136648 h 2422800"/>
                <a:gd name="connsiteX0" fmla="*/ 0 w 2073585"/>
                <a:gd name="connsiteY0" fmla="*/ 1045208 h 2422800"/>
                <a:gd name="connsiteX1" fmla="*/ 7185 w 2073585"/>
                <a:gd name="connsiteY1" fmla="*/ 0 h 2422800"/>
                <a:gd name="connsiteX2" fmla="*/ 1040385 w 2073585"/>
                <a:gd name="connsiteY2" fmla="*/ 0 h 2422800"/>
                <a:gd name="connsiteX3" fmla="*/ 2073585 w 2073585"/>
                <a:gd name="connsiteY3" fmla="*/ 1211400 h 2422800"/>
                <a:gd name="connsiteX4" fmla="*/ 1040385 w 2073585"/>
                <a:gd name="connsiteY4" fmla="*/ 2422800 h 2422800"/>
                <a:gd name="connsiteX5" fmla="*/ 7185 w 2073585"/>
                <a:gd name="connsiteY5" fmla="*/ 2422800 h 2422800"/>
                <a:gd name="connsiteX0" fmla="*/ 0 w 2066400"/>
                <a:gd name="connsiteY0" fmla="*/ 0 h 2422800"/>
                <a:gd name="connsiteX1" fmla="*/ 1033200 w 2066400"/>
                <a:gd name="connsiteY1" fmla="*/ 0 h 2422800"/>
                <a:gd name="connsiteX2" fmla="*/ 2066400 w 2066400"/>
                <a:gd name="connsiteY2" fmla="*/ 1211400 h 2422800"/>
                <a:gd name="connsiteX3" fmla="*/ 1033200 w 2066400"/>
                <a:gd name="connsiteY3" fmla="*/ 2422800 h 2422800"/>
                <a:gd name="connsiteX4" fmla="*/ 0 w 2066400"/>
                <a:gd name="connsiteY4" fmla="*/ 2422800 h 242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6400" h="2422800">
                  <a:moveTo>
                    <a:pt x="0" y="0"/>
                  </a:moveTo>
                  <a:lnTo>
                    <a:pt x="1033200" y="0"/>
                  </a:lnTo>
                  <a:cubicBezTo>
                    <a:pt x="1603821" y="0"/>
                    <a:pt x="2066400" y="542362"/>
                    <a:pt x="2066400" y="1211400"/>
                  </a:cubicBezTo>
                  <a:cubicBezTo>
                    <a:pt x="2066400" y="1880438"/>
                    <a:pt x="1603821" y="2422800"/>
                    <a:pt x="1033200" y="2422800"/>
                  </a:cubicBezTo>
                  <a:lnTo>
                    <a:pt x="0" y="2422800"/>
                  </a:lnTo>
                </a:path>
              </a:pathLst>
            </a:custGeom>
            <a:noFill/>
            <a:ln w="355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5302FB5C-BDE1-4891-8E91-CB3F868629BB}"/>
                </a:ext>
              </a:extLst>
            </p:cNvPr>
            <p:cNvSpPr/>
            <p:nvPr userDrawn="1"/>
          </p:nvSpPr>
          <p:spPr>
            <a:xfrm>
              <a:off x="4416552" y="1207336"/>
              <a:ext cx="5074920" cy="356616"/>
            </a:xfrm>
            <a:prstGeom prst="rect">
              <a:avLst/>
            </a:prstGeom>
            <a:gradFill flip="none" rotWithShape="1">
              <a:gsLst>
                <a:gs pos="0">
                  <a:srgbClr val="BAC82F"/>
                </a:gs>
                <a:gs pos="100000">
                  <a:srgbClr val="0C6D82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D09DE4F0-7E7E-4423-A407-CD6485ACBB4F}"/>
                </a:ext>
              </a:extLst>
            </p:cNvPr>
            <p:cNvSpPr/>
            <p:nvPr userDrawn="1"/>
          </p:nvSpPr>
          <p:spPr>
            <a:xfrm>
              <a:off x="0" y="1207336"/>
              <a:ext cx="4416552" cy="356616"/>
            </a:xfrm>
            <a:prstGeom prst="rect">
              <a:avLst/>
            </a:prstGeom>
            <a:gradFill flip="none" rotWithShape="1">
              <a:gsLst>
                <a:gs pos="0">
                  <a:srgbClr val="F2C020"/>
                </a:gs>
                <a:gs pos="100000">
                  <a:srgbClr val="BAC82F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4ED74833-8EE3-4FA9-B6D2-03710E410482}"/>
                </a:ext>
              </a:extLst>
            </p:cNvPr>
            <p:cNvSpPr/>
            <p:nvPr userDrawn="1"/>
          </p:nvSpPr>
          <p:spPr>
            <a:xfrm>
              <a:off x="4416552" y="3269385"/>
              <a:ext cx="5074920" cy="356616"/>
            </a:xfrm>
            <a:prstGeom prst="rect">
              <a:avLst/>
            </a:prstGeom>
            <a:gradFill flip="none" rotWithShape="1">
              <a:gsLst>
                <a:gs pos="0">
                  <a:schemeClr val="tx2"/>
                </a:gs>
                <a:gs pos="100000">
                  <a:schemeClr val="tx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xmlns="" id="{94005B59-B78D-469E-BAA4-E7B2A61E103D}"/>
                </a:ext>
              </a:extLst>
            </p:cNvPr>
            <p:cNvSpPr/>
            <p:nvPr userDrawn="1"/>
          </p:nvSpPr>
          <p:spPr>
            <a:xfrm>
              <a:off x="4414968" y="5318583"/>
              <a:ext cx="5074920" cy="356616"/>
            </a:xfrm>
            <a:prstGeom prst="rect">
              <a:avLst/>
            </a:prstGeom>
            <a:gradFill flip="none" rotWithShape="1">
              <a:gsLst>
                <a:gs pos="0">
                  <a:schemeClr val="tx2"/>
                </a:gs>
                <a:gs pos="52000">
                  <a:schemeClr val="accent3"/>
                </a:gs>
                <a:gs pos="100000">
                  <a:srgbClr val="F2C02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xmlns="" id="{40BE4BEF-834D-4D0F-8E96-F1F8E6600C46}"/>
                </a:ext>
              </a:extLst>
            </p:cNvPr>
            <p:cNvSpPr/>
            <p:nvPr userDrawn="1"/>
          </p:nvSpPr>
          <p:spPr>
            <a:xfrm>
              <a:off x="9448800" y="5317275"/>
              <a:ext cx="2743200" cy="356616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rgbClr val="F2C02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00F0DE95-4ED7-482F-BB4E-C1238B352D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1963" y="3587769"/>
            <a:ext cx="1726129" cy="291597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 b="1" i="1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20XX-20XX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xmlns="" id="{1F135EA3-D982-467F-B90A-B791DFDDA87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1963" y="3927199"/>
            <a:ext cx="1726129" cy="378571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3 Years Plan</a:t>
            </a:r>
          </a:p>
        </p:txBody>
      </p:sp>
      <p:sp>
        <p:nvSpPr>
          <p:cNvPr id="106" name="Picture Placeholder 104">
            <a:extLst>
              <a:ext uri="{FF2B5EF4-FFF2-40B4-BE49-F238E27FC236}">
                <a16:creationId xmlns:a16="http://schemas.microsoft.com/office/drawing/2014/main" xmlns="" id="{4580320F-7723-4672-AB19-22C87ECD53D3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461963" y="5725379"/>
            <a:ext cx="950912" cy="685800"/>
          </a:xfrm>
          <a:ln w="3556">
            <a:solidFill>
              <a:srgbClr val="454D55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8" name="Text Placeholder 42">
            <a:extLst>
              <a:ext uri="{FF2B5EF4-FFF2-40B4-BE49-F238E27FC236}">
                <a16:creationId xmlns:a16="http://schemas.microsoft.com/office/drawing/2014/main" xmlns="" id="{F6CA33C8-1786-4D07-8C52-AE1469894B67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2565129" y="863644"/>
            <a:ext cx="1044000" cy="1044000"/>
          </a:xfrm>
          <a:prstGeom prst="ellipse">
            <a:avLst/>
          </a:prstGeom>
          <a:solidFill>
            <a:srgbClr val="BAC82F"/>
          </a:solidFill>
          <a:ln w="72390">
            <a:solidFill>
              <a:schemeClr val="bg1"/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lang="ru-RU" sz="2200" kern="1200" dirty="0">
                <a:solidFill>
                  <a:srgbClr val="454D55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4" name="Text Placeholder 42">
            <a:extLst>
              <a:ext uri="{FF2B5EF4-FFF2-40B4-BE49-F238E27FC236}">
                <a16:creationId xmlns:a16="http://schemas.microsoft.com/office/drawing/2014/main" xmlns="" id="{62E3BBD0-72BD-45D7-BE15-8B93AFB862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14968" y="843980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rgbClr val="BAC82F"/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Q1</a:t>
            </a:r>
          </a:p>
        </p:txBody>
      </p:sp>
      <p:sp>
        <p:nvSpPr>
          <p:cNvPr id="80" name="Text Placeholder 7">
            <a:extLst>
              <a:ext uri="{FF2B5EF4-FFF2-40B4-BE49-F238E27FC236}">
                <a16:creationId xmlns:a16="http://schemas.microsoft.com/office/drawing/2014/main" xmlns="" id="{C695E72E-773D-407A-AFA4-EF90ADF9D13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78435" y="436306"/>
            <a:ext cx="1726129" cy="20427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500" b="0" i="0">
                <a:solidFill>
                  <a:srgbClr val="BAC82F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MILESTONE TITLE</a:t>
            </a:r>
          </a:p>
        </p:txBody>
      </p:sp>
      <p:sp>
        <p:nvSpPr>
          <p:cNvPr id="81" name="Text Placeholder 7">
            <a:extLst>
              <a:ext uri="{FF2B5EF4-FFF2-40B4-BE49-F238E27FC236}">
                <a16:creationId xmlns:a16="http://schemas.microsoft.com/office/drawing/2014/main" xmlns="" id="{7463FB1C-AFEB-4EAE-B84D-A1613AF5BA7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078434" y="618756"/>
            <a:ext cx="1726129" cy="17604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Milestone description</a:t>
            </a:r>
          </a:p>
        </p:txBody>
      </p:sp>
      <p:sp>
        <p:nvSpPr>
          <p:cNvPr id="50" name="Text Placeholder 42">
            <a:extLst>
              <a:ext uri="{FF2B5EF4-FFF2-40B4-BE49-F238E27FC236}">
                <a16:creationId xmlns:a16="http://schemas.microsoft.com/office/drawing/2014/main" xmlns="" id="{12DFAD2F-3ED1-46BF-B662-2E96A42C48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9136" y="863644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accent2">
                <a:alpha val="60000"/>
              </a:schemeClr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Q2</a:t>
            </a:r>
          </a:p>
        </p:txBody>
      </p:sp>
      <p:sp>
        <p:nvSpPr>
          <p:cNvPr id="82" name="Text Placeholder 7">
            <a:extLst>
              <a:ext uri="{FF2B5EF4-FFF2-40B4-BE49-F238E27FC236}">
                <a16:creationId xmlns:a16="http://schemas.microsoft.com/office/drawing/2014/main" xmlns="" id="{622FB247-DB8F-4B67-B9EA-5741E1DDBEE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422681" y="2025874"/>
            <a:ext cx="1726129" cy="20427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500" b="0" i="0">
                <a:solidFill>
                  <a:srgbClr val="81BF3B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MILESTONE TITLE</a:t>
            </a:r>
          </a:p>
        </p:txBody>
      </p:sp>
      <p:sp>
        <p:nvSpPr>
          <p:cNvPr id="83" name="Text Placeholder 7">
            <a:extLst>
              <a:ext uri="{FF2B5EF4-FFF2-40B4-BE49-F238E27FC236}">
                <a16:creationId xmlns:a16="http://schemas.microsoft.com/office/drawing/2014/main" xmlns="" id="{CE2C8800-C93B-4E93-9AE2-9CBFC1E6D76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422680" y="2208324"/>
            <a:ext cx="1726129" cy="17604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Milestone description</a:t>
            </a:r>
          </a:p>
        </p:txBody>
      </p:sp>
      <p:sp>
        <p:nvSpPr>
          <p:cNvPr id="49" name="Text Placeholder 42">
            <a:extLst>
              <a:ext uri="{FF2B5EF4-FFF2-40B4-BE49-F238E27FC236}">
                <a16:creationId xmlns:a16="http://schemas.microsoft.com/office/drawing/2014/main" xmlns="" id="{CC1B1148-CFC2-4FF7-8B7C-9502EB6500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03304" y="863644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accent2"/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Q3</a:t>
            </a:r>
          </a:p>
        </p:txBody>
      </p:sp>
      <p:sp>
        <p:nvSpPr>
          <p:cNvPr id="84" name="Text Placeholder 7">
            <a:extLst>
              <a:ext uri="{FF2B5EF4-FFF2-40B4-BE49-F238E27FC236}">
                <a16:creationId xmlns:a16="http://schemas.microsoft.com/office/drawing/2014/main" xmlns="" id="{60559160-7568-4A5B-88B4-DBB3C42D5D1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755391" y="437795"/>
            <a:ext cx="1726129" cy="20427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500" b="0" i="0">
                <a:solidFill>
                  <a:srgbClr val="2CA05B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MILESTONE TITLE</a:t>
            </a:r>
          </a:p>
        </p:txBody>
      </p:sp>
      <p:sp>
        <p:nvSpPr>
          <p:cNvPr id="85" name="Text Placeholder 7">
            <a:extLst>
              <a:ext uri="{FF2B5EF4-FFF2-40B4-BE49-F238E27FC236}">
                <a16:creationId xmlns:a16="http://schemas.microsoft.com/office/drawing/2014/main" xmlns="" id="{AED30C6D-348A-4701-A27D-F10DFC175AC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755390" y="618756"/>
            <a:ext cx="1726129" cy="17604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Milestone description</a:t>
            </a:r>
          </a:p>
        </p:txBody>
      </p:sp>
      <p:sp>
        <p:nvSpPr>
          <p:cNvPr id="46" name="Text Placeholder 42">
            <a:extLst>
              <a:ext uri="{FF2B5EF4-FFF2-40B4-BE49-F238E27FC236}">
                <a16:creationId xmlns:a16="http://schemas.microsoft.com/office/drawing/2014/main" xmlns="" id="{DC934A70-FE40-4A89-9799-1A672346662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47472" y="863644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accent2">
                <a:lumMod val="75000"/>
              </a:schemeClr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Q4</a:t>
            </a:r>
          </a:p>
        </p:txBody>
      </p:sp>
      <p:sp>
        <p:nvSpPr>
          <p:cNvPr id="86" name="Text Placeholder 7">
            <a:extLst>
              <a:ext uri="{FF2B5EF4-FFF2-40B4-BE49-F238E27FC236}">
                <a16:creationId xmlns:a16="http://schemas.microsoft.com/office/drawing/2014/main" xmlns="" id="{AB11D018-DEEE-4BCE-B5F0-2B33DD39A6B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106873" y="2025874"/>
            <a:ext cx="1726129" cy="20427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500" b="0" i="0">
                <a:solidFill>
                  <a:srgbClr val="1B866F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MILESTONE TITLE</a:t>
            </a:r>
          </a:p>
        </p:txBody>
      </p:sp>
      <p:sp>
        <p:nvSpPr>
          <p:cNvPr id="87" name="Text Placeholder 7">
            <a:extLst>
              <a:ext uri="{FF2B5EF4-FFF2-40B4-BE49-F238E27FC236}">
                <a16:creationId xmlns:a16="http://schemas.microsoft.com/office/drawing/2014/main" xmlns="" id="{085539ED-B933-484F-8ECB-700829A52CA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106872" y="2208324"/>
            <a:ext cx="1726129" cy="17604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Milestone description</a:t>
            </a:r>
          </a:p>
        </p:txBody>
      </p:sp>
      <p:sp>
        <p:nvSpPr>
          <p:cNvPr id="73" name="Text Placeholder 42">
            <a:extLst>
              <a:ext uri="{FF2B5EF4-FFF2-40B4-BE49-F238E27FC236}">
                <a16:creationId xmlns:a16="http://schemas.microsoft.com/office/drawing/2014/main" xmlns="" id="{F3728A77-BAED-49CA-87A0-DFCB220B3A2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705088" y="1917406"/>
            <a:ext cx="1044000" cy="1044000"/>
          </a:xfrm>
          <a:prstGeom prst="ellipse">
            <a:avLst/>
          </a:prstGeom>
          <a:solidFill>
            <a:schemeClr val="tx1"/>
          </a:solidFill>
          <a:ln w="72390">
            <a:solidFill>
              <a:schemeClr val="bg1"/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lang="ru-RU" sz="22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57" name="Text Placeholder 42">
            <a:extLst>
              <a:ext uri="{FF2B5EF4-FFF2-40B4-BE49-F238E27FC236}">
                <a16:creationId xmlns:a16="http://schemas.microsoft.com/office/drawing/2014/main" xmlns="" id="{D7526F27-FC58-40E7-A76A-47A27D2325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447472" y="2914158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bg2"/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Q1</a:t>
            </a:r>
          </a:p>
        </p:txBody>
      </p:sp>
      <p:sp>
        <p:nvSpPr>
          <p:cNvPr id="94" name="Text Placeholder 7">
            <a:extLst>
              <a:ext uri="{FF2B5EF4-FFF2-40B4-BE49-F238E27FC236}">
                <a16:creationId xmlns:a16="http://schemas.microsoft.com/office/drawing/2014/main" xmlns="" id="{0D030018-A573-45D1-B6EF-210F3CF92D5F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105170" y="4073394"/>
            <a:ext cx="1726129" cy="20427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500" b="0" i="0">
                <a:solidFill>
                  <a:srgbClr val="0C6D82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MILESTONE TITLE</a:t>
            </a:r>
          </a:p>
        </p:txBody>
      </p:sp>
      <p:sp>
        <p:nvSpPr>
          <p:cNvPr id="95" name="Text Placeholder 7">
            <a:extLst>
              <a:ext uri="{FF2B5EF4-FFF2-40B4-BE49-F238E27FC236}">
                <a16:creationId xmlns:a16="http://schemas.microsoft.com/office/drawing/2014/main" xmlns="" id="{91FC8372-90CA-42B7-A237-0BC81F2687C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105169" y="4255844"/>
            <a:ext cx="1726129" cy="17604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Milestone description</a:t>
            </a:r>
          </a:p>
        </p:txBody>
      </p:sp>
      <p:sp>
        <p:nvSpPr>
          <p:cNvPr id="58" name="Text Placeholder 42">
            <a:extLst>
              <a:ext uri="{FF2B5EF4-FFF2-40B4-BE49-F238E27FC236}">
                <a16:creationId xmlns:a16="http://schemas.microsoft.com/office/drawing/2014/main" xmlns="" id="{242D0BB2-4F17-4A8D-87A7-FADA2CAEC6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03304" y="2914158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bg2">
                <a:lumMod val="75000"/>
              </a:schemeClr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Q2</a:t>
            </a:r>
          </a:p>
        </p:txBody>
      </p:sp>
      <p:sp>
        <p:nvSpPr>
          <p:cNvPr id="90" name="Text Placeholder 7">
            <a:extLst>
              <a:ext uri="{FF2B5EF4-FFF2-40B4-BE49-F238E27FC236}">
                <a16:creationId xmlns:a16="http://schemas.microsoft.com/office/drawing/2014/main" xmlns="" id="{7F7CC596-D7AD-4DCE-B864-BB1A6A7C8B15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755390" y="2505648"/>
            <a:ext cx="1726129" cy="20427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500" b="0" i="0">
                <a:solidFill>
                  <a:srgbClr val="403474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MILESTONE TITLE</a:t>
            </a:r>
          </a:p>
        </p:txBody>
      </p:sp>
      <p:sp>
        <p:nvSpPr>
          <p:cNvPr id="91" name="Text Placeholder 7">
            <a:extLst>
              <a:ext uri="{FF2B5EF4-FFF2-40B4-BE49-F238E27FC236}">
                <a16:creationId xmlns:a16="http://schemas.microsoft.com/office/drawing/2014/main" xmlns="" id="{28E66912-ACE9-4007-9A2B-050DC9408A2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755389" y="2688098"/>
            <a:ext cx="1726129" cy="17604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Milestone description</a:t>
            </a:r>
          </a:p>
        </p:txBody>
      </p:sp>
      <p:sp>
        <p:nvSpPr>
          <p:cNvPr id="59" name="Text Placeholder 42">
            <a:extLst>
              <a:ext uri="{FF2B5EF4-FFF2-40B4-BE49-F238E27FC236}">
                <a16:creationId xmlns:a16="http://schemas.microsoft.com/office/drawing/2014/main" xmlns="" id="{CC1EC2BE-5D73-4D49-B2F2-4DA2785D6EA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759136" y="2914158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accent1">
                <a:lumMod val="75000"/>
              </a:schemeClr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Q3</a:t>
            </a:r>
          </a:p>
        </p:txBody>
      </p:sp>
      <p:sp>
        <p:nvSpPr>
          <p:cNvPr id="92" name="Text Placeholder 7">
            <a:extLst>
              <a:ext uri="{FF2B5EF4-FFF2-40B4-BE49-F238E27FC236}">
                <a16:creationId xmlns:a16="http://schemas.microsoft.com/office/drawing/2014/main" xmlns="" id="{441FE3C4-7737-4EB6-9280-FAD8852FB4B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420978" y="4073394"/>
            <a:ext cx="1726129" cy="20427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500" b="0" i="0">
                <a:solidFill>
                  <a:srgbClr val="571B6D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MILESTONE TITLE</a:t>
            </a:r>
          </a:p>
        </p:txBody>
      </p:sp>
      <p:sp>
        <p:nvSpPr>
          <p:cNvPr id="93" name="Text Placeholder 7">
            <a:extLst>
              <a:ext uri="{FF2B5EF4-FFF2-40B4-BE49-F238E27FC236}">
                <a16:creationId xmlns:a16="http://schemas.microsoft.com/office/drawing/2014/main" xmlns="" id="{70EF49EC-F8D8-463F-B786-F2C04C33AEE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420977" y="4255844"/>
            <a:ext cx="1726129" cy="17604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Milestone description</a:t>
            </a:r>
          </a:p>
        </p:txBody>
      </p:sp>
      <p:sp>
        <p:nvSpPr>
          <p:cNvPr id="56" name="Text Placeholder 42">
            <a:extLst>
              <a:ext uri="{FF2B5EF4-FFF2-40B4-BE49-F238E27FC236}">
                <a16:creationId xmlns:a16="http://schemas.microsoft.com/office/drawing/2014/main" xmlns="" id="{997AC0B1-99FC-455E-A896-3C370BB38C5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14968" y="2914158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tx2"/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Q4</a:t>
            </a:r>
          </a:p>
        </p:txBody>
      </p:sp>
      <p:sp>
        <p:nvSpPr>
          <p:cNvPr id="88" name="Text Placeholder 7">
            <a:extLst>
              <a:ext uri="{FF2B5EF4-FFF2-40B4-BE49-F238E27FC236}">
                <a16:creationId xmlns:a16="http://schemas.microsoft.com/office/drawing/2014/main" xmlns="" id="{D66EAED5-741C-44D6-840F-C90C1AF74A2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071198" y="2505648"/>
            <a:ext cx="1726129" cy="20427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500" b="0" i="0">
                <a:solidFill>
                  <a:srgbClr val="6F0066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MILESTONE TITLE</a:t>
            </a:r>
          </a:p>
        </p:txBody>
      </p:sp>
      <p:sp>
        <p:nvSpPr>
          <p:cNvPr id="89" name="Text Placeholder 7">
            <a:extLst>
              <a:ext uri="{FF2B5EF4-FFF2-40B4-BE49-F238E27FC236}">
                <a16:creationId xmlns:a16="http://schemas.microsoft.com/office/drawing/2014/main" xmlns="" id="{7887B0FE-2AB8-455F-8EC7-C8F31FEA27C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071197" y="2688098"/>
            <a:ext cx="1726129" cy="17604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Milestone description</a:t>
            </a:r>
          </a:p>
        </p:txBody>
      </p:sp>
      <p:sp>
        <p:nvSpPr>
          <p:cNvPr id="75" name="Text Placeholder 42">
            <a:extLst>
              <a:ext uri="{FF2B5EF4-FFF2-40B4-BE49-F238E27FC236}">
                <a16:creationId xmlns:a16="http://schemas.microsoft.com/office/drawing/2014/main" xmlns="" id="{6F1AC56E-6618-4728-A6EA-8B021EB6BCF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188092" y="3979528"/>
            <a:ext cx="1044000" cy="1044000"/>
          </a:xfrm>
          <a:prstGeom prst="ellipse">
            <a:avLst/>
          </a:prstGeom>
          <a:solidFill>
            <a:schemeClr val="tx2"/>
          </a:solidFill>
          <a:ln w="72390">
            <a:solidFill>
              <a:schemeClr val="bg1"/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lang="ru-RU" sz="22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60" name="Text Placeholder 42">
            <a:extLst>
              <a:ext uri="{FF2B5EF4-FFF2-40B4-BE49-F238E27FC236}">
                <a16:creationId xmlns:a16="http://schemas.microsoft.com/office/drawing/2014/main" xmlns="" id="{DB4C9C65-90B1-4A40-BB7B-DE799076D1B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14968" y="4970360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tx2"/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Q1</a:t>
            </a:r>
          </a:p>
        </p:txBody>
      </p:sp>
      <p:sp>
        <p:nvSpPr>
          <p:cNvPr id="96" name="Text Placeholder 7">
            <a:extLst>
              <a:ext uri="{FF2B5EF4-FFF2-40B4-BE49-F238E27FC236}">
                <a16:creationId xmlns:a16="http://schemas.microsoft.com/office/drawing/2014/main" xmlns="" id="{E9ED50CB-058A-4C6B-A8E2-0536EC0E40DA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075657" y="4567759"/>
            <a:ext cx="1726129" cy="20427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5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MILESTONE TITLE</a:t>
            </a:r>
          </a:p>
        </p:txBody>
      </p:sp>
      <p:sp>
        <p:nvSpPr>
          <p:cNvPr id="97" name="Text Placeholder 7">
            <a:extLst>
              <a:ext uri="{FF2B5EF4-FFF2-40B4-BE49-F238E27FC236}">
                <a16:creationId xmlns:a16="http://schemas.microsoft.com/office/drawing/2014/main" xmlns="" id="{04D14365-5F59-4F4F-B237-26A11A2DDDD1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075656" y="4750209"/>
            <a:ext cx="1726129" cy="17604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Milestone description</a:t>
            </a:r>
          </a:p>
        </p:txBody>
      </p:sp>
      <p:sp>
        <p:nvSpPr>
          <p:cNvPr id="63" name="Text Placeholder 42">
            <a:extLst>
              <a:ext uri="{FF2B5EF4-FFF2-40B4-BE49-F238E27FC236}">
                <a16:creationId xmlns:a16="http://schemas.microsoft.com/office/drawing/2014/main" xmlns="" id="{CFA7DBCF-F797-4B29-8C96-7AC1602BBC8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759136" y="4970360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accent3"/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Q2</a:t>
            </a:r>
          </a:p>
        </p:txBody>
      </p:sp>
      <p:sp>
        <p:nvSpPr>
          <p:cNvPr id="100" name="Text Placeholder 7">
            <a:extLst>
              <a:ext uri="{FF2B5EF4-FFF2-40B4-BE49-F238E27FC236}">
                <a16:creationId xmlns:a16="http://schemas.microsoft.com/office/drawing/2014/main" xmlns="" id="{07524528-CBB1-40C1-A6F2-855A4D99478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423464" y="6121335"/>
            <a:ext cx="1726129" cy="20427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500" b="0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MILESTONE TITLE</a:t>
            </a:r>
          </a:p>
        </p:txBody>
      </p:sp>
      <p:sp>
        <p:nvSpPr>
          <p:cNvPr id="101" name="Text Placeholder 7">
            <a:extLst>
              <a:ext uri="{FF2B5EF4-FFF2-40B4-BE49-F238E27FC236}">
                <a16:creationId xmlns:a16="http://schemas.microsoft.com/office/drawing/2014/main" xmlns="" id="{41F799BD-659E-472B-98A7-7C06C2F7458C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423463" y="6303785"/>
            <a:ext cx="1726129" cy="17604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Milestone description</a:t>
            </a:r>
          </a:p>
        </p:txBody>
      </p:sp>
      <p:sp>
        <p:nvSpPr>
          <p:cNvPr id="62" name="Text Placeholder 42">
            <a:extLst>
              <a:ext uri="{FF2B5EF4-FFF2-40B4-BE49-F238E27FC236}">
                <a16:creationId xmlns:a16="http://schemas.microsoft.com/office/drawing/2014/main" xmlns="" id="{113ADCA9-C0A6-4FAB-A09E-4DECBD41D73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103304" y="4970360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accent4"/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Q3</a:t>
            </a:r>
          </a:p>
        </p:txBody>
      </p:sp>
      <p:sp>
        <p:nvSpPr>
          <p:cNvPr id="98" name="Text Placeholder 7">
            <a:extLst>
              <a:ext uri="{FF2B5EF4-FFF2-40B4-BE49-F238E27FC236}">
                <a16:creationId xmlns:a16="http://schemas.microsoft.com/office/drawing/2014/main" xmlns="" id="{3EC66011-3B65-49CC-8886-E2CCFBFFABD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759849" y="4567759"/>
            <a:ext cx="1726129" cy="20427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500" b="0" i="0">
                <a:solidFill>
                  <a:srgbClr val="E8611D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MILESTONE TITLE</a:t>
            </a:r>
          </a:p>
        </p:txBody>
      </p:sp>
      <p:sp>
        <p:nvSpPr>
          <p:cNvPr id="99" name="Text Placeholder 7">
            <a:extLst>
              <a:ext uri="{FF2B5EF4-FFF2-40B4-BE49-F238E27FC236}">
                <a16:creationId xmlns:a16="http://schemas.microsoft.com/office/drawing/2014/main" xmlns="" id="{3B2B5959-E5CC-42A7-B797-463098BE629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759848" y="4750209"/>
            <a:ext cx="1726129" cy="17604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Milestone description</a:t>
            </a:r>
          </a:p>
        </p:txBody>
      </p:sp>
      <p:sp>
        <p:nvSpPr>
          <p:cNvPr id="61" name="Text Placeholder 42">
            <a:extLst>
              <a:ext uri="{FF2B5EF4-FFF2-40B4-BE49-F238E27FC236}">
                <a16:creationId xmlns:a16="http://schemas.microsoft.com/office/drawing/2014/main" xmlns="" id="{91E8A179-36A3-4D0A-96E7-689F93F9B8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447472" y="4970360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accent5"/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Q4</a:t>
            </a:r>
          </a:p>
        </p:txBody>
      </p:sp>
      <p:sp>
        <p:nvSpPr>
          <p:cNvPr id="102" name="Text Placeholder 7">
            <a:extLst>
              <a:ext uri="{FF2B5EF4-FFF2-40B4-BE49-F238E27FC236}">
                <a16:creationId xmlns:a16="http://schemas.microsoft.com/office/drawing/2014/main" xmlns="" id="{9FDC66A0-D1C5-4C83-BBEE-D079881FADA3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107656" y="6121335"/>
            <a:ext cx="1726129" cy="20427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500" b="0" i="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MILESTONE TITLE</a:t>
            </a:r>
          </a:p>
        </p:txBody>
      </p:sp>
      <p:sp>
        <p:nvSpPr>
          <p:cNvPr id="103" name="Text Placeholder 7">
            <a:extLst>
              <a:ext uri="{FF2B5EF4-FFF2-40B4-BE49-F238E27FC236}">
                <a16:creationId xmlns:a16="http://schemas.microsoft.com/office/drawing/2014/main" xmlns="" id="{E4E5E736-BFFC-4245-916F-586110128844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107655" y="6303785"/>
            <a:ext cx="1726129" cy="17604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Milestone description</a:t>
            </a:r>
          </a:p>
        </p:txBody>
      </p:sp>
      <p:sp>
        <p:nvSpPr>
          <p:cNvPr id="110" name="Text Placeholder 42">
            <a:extLst>
              <a:ext uri="{FF2B5EF4-FFF2-40B4-BE49-F238E27FC236}">
                <a16:creationId xmlns:a16="http://schemas.microsoft.com/office/drawing/2014/main" xmlns="" id="{74922A2C-30D3-4ED0-8443-C57494EB4287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293432" y="4973439"/>
            <a:ext cx="1044000" cy="1044000"/>
          </a:xfrm>
          <a:prstGeom prst="ellipse">
            <a:avLst/>
          </a:prstGeom>
          <a:solidFill>
            <a:schemeClr val="accent5"/>
          </a:solidFill>
          <a:ln w="72390">
            <a:solidFill>
              <a:schemeClr val="bg1"/>
            </a:solidFill>
          </a:ln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lang="ru-RU" sz="2200" kern="1200" dirty="0">
                <a:solidFill>
                  <a:srgbClr val="454D55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C0373A1-F9A6-4E7C-A04F-22454F3A60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05888" y="550858"/>
            <a:ext cx="2743200" cy="176716"/>
          </a:xfrm>
          <a:prstGeom prst="rect">
            <a:avLst/>
          </a:prstGeom>
        </p:spPr>
        <p:txBody>
          <a:bodyPr/>
          <a:lstStyle/>
          <a:p>
            <a:fld id="{D6B4DE20-4023-4056-8EC6-B5EB2B0EB3B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7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 txBox="1">
            <a:spLocks/>
          </p:cNvSpPr>
          <p:nvPr/>
        </p:nvSpPr>
        <p:spPr>
          <a:xfrm>
            <a:off x="11363696" y="6455739"/>
            <a:ext cx="294460" cy="1873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C71654-96A5-4280-94F3-931C61A9F92C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8" name="Title 1">
            <a:extLst>
              <a:ext uri="{FF2B5EF4-FFF2-40B4-BE49-F238E27FC236}">
                <a16:creationId xmlns:a16="http://schemas.microsoft.com/office/drawing/2014/main" xmlns="" id="{32970CD0-696D-4313-96BA-4AA72C813B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 algn="l">
              <a:defRPr sz="3200" b="1" cap="all" baseline="0"/>
            </a:lvl1pPr>
          </a:lstStyle>
          <a:p>
            <a:r>
              <a:rPr lang="en-US" noProof="0" dirty="0"/>
              <a:t>Agenda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2"/>
            <a:ext cx="1258618" cy="2453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 userDrawn="1"/>
        </p:nvSpPr>
        <p:spPr>
          <a:xfrm>
            <a:off x="11524069" y="65617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6096" y="66081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2B27E2B5-D109-4574-97EB-70B046C448A2}" type="slidenum">
              <a:rPr lang="en-IN" smtClean="0">
                <a:solidFill>
                  <a:prstClr val="white"/>
                </a:solidFill>
              </a:rPr>
              <a:pPr/>
              <a:t>‹#›</a:t>
            </a:fld>
            <a:endParaRPr lang="en-IN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085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12E4E194-63F1-4D43-AC02-75733DF045E9}"/>
              </a:ext>
            </a:extLst>
          </p:cNvPr>
          <p:cNvSpPr/>
          <p:nvPr/>
        </p:nvSpPr>
        <p:spPr>
          <a:xfrm>
            <a:off x="3990975" y="1630018"/>
            <a:ext cx="8201025" cy="437321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755C1FB-E61C-4BBC-8179-D34908DEA1B6}"/>
              </a:ext>
            </a:extLst>
          </p:cNvPr>
          <p:cNvSpPr/>
          <p:nvPr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9126" y="2371726"/>
            <a:ext cx="3445566" cy="3457574"/>
          </a:xfrm>
        </p:spPr>
        <p:txBody>
          <a:bodyPr lIns="0" tIns="0" rIns="0" bIns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>
                  <a:lumMod val="75000"/>
                  <a:lumOff val="25000"/>
                </a:schemeClr>
              </a:buClr>
              <a:buSzTx/>
              <a:buFont typeface="Wingdings" panose="05000000000000000000" pitchFamily="2" charset="2"/>
              <a:buChar char="§"/>
              <a:tabLst/>
              <a:defRPr lang="en-US" sz="32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 dirty="0"/>
              <a:t>Edit Master text styles</a:t>
            </a:r>
          </a:p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noProof="0" dirty="0"/>
          </a:p>
          <a:p>
            <a:pPr lvl="0"/>
            <a:endParaRPr lang="en-US" noProof="0" dirty="0"/>
          </a:p>
          <a:p>
            <a:pPr lvl="0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B6F15528-21DE-4FAA-801E-634DDDAF4B2B}" type="slidenum">
              <a:rPr lang="en-IN" smtClean="0">
                <a:solidFill>
                  <a:prstClr val="white"/>
                </a:solidFill>
              </a:rPr>
              <a:pPr/>
              <a:t>‹#›</a:t>
            </a:fld>
            <a:endParaRPr lang="en-IN">
              <a:solidFill>
                <a:prstClr val="white"/>
              </a:soli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147C9C38-5B17-467D-B581-EF28ECB11E8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086225" y="2371726"/>
            <a:ext cx="3419475" cy="3339962"/>
          </a:xfrm>
          <a:noFill/>
          <a:ln w="12700">
            <a:solidFill>
              <a:schemeClr val="tx1"/>
            </a:solidFill>
          </a:ln>
        </p:spPr>
        <p:txBody>
          <a:bodyPr lIns="0" tIns="0" rIns="0" bIns="0"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19126" y="1762126"/>
            <a:ext cx="3445566" cy="600074"/>
          </a:xfrm>
          <a:solidFill>
            <a:schemeClr val="accent2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24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EDIT </a:t>
            </a:r>
            <a:r>
              <a:rPr lang="en-US" noProof="0" dirty="0" err="1"/>
              <a:t>stYLES</a:t>
            </a:r>
            <a:endParaRPr lang="en-US" noProof="0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xmlns="" id="{F694448B-800C-40EF-8F61-18C018E837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4085387" y="1752601"/>
            <a:ext cx="3420477" cy="609600"/>
          </a:xfrm>
          <a:solidFill>
            <a:schemeClr val="accent2">
              <a:lumMod val="40000"/>
              <a:lumOff val="60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20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xmlns="" id="{147C9C38-5B17-467D-B581-EF28ECB11E80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7952030" y="2390776"/>
            <a:ext cx="3419475" cy="3339962"/>
          </a:xfrm>
          <a:noFill/>
          <a:ln w="12700">
            <a:solidFill>
              <a:schemeClr val="tx1"/>
            </a:solidFill>
          </a:ln>
        </p:spPr>
        <p:txBody>
          <a:bodyPr lIns="0" tIns="0" rIns="0" bIns="0"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xmlns="" id="{F694448B-800C-40EF-8F61-18C018E8374C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7951192" y="1771651"/>
            <a:ext cx="3420477" cy="609600"/>
          </a:xfrm>
          <a:solidFill>
            <a:schemeClr val="accent2">
              <a:lumMod val="40000"/>
              <a:lumOff val="60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20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2"/>
            <a:ext cx="1258618" cy="2453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83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12E4E194-63F1-4D43-AC02-75733DF045E9}"/>
              </a:ext>
            </a:extLst>
          </p:cNvPr>
          <p:cNvSpPr/>
          <p:nvPr/>
        </p:nvSpPr>
        <p:spPr>
          <a:xfrm>
            <a:off x="3990975" y="1630018"/>
            <a:ext cx="8201025" cy="437321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755C1FB-E61C-4BBC-8179-D34908DEA1B6}"/>
              </a:ext>
            </a:extLst>
          </p:cNvPr>
          <p:cNvSpPr/>
          <p:nvPr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9126" y="2371726"/>
            <a:ext cx="3445566" cy="3457574"/>
          </a:xfrm>
        </p:spPr>
        <p:txBody>
          <a:bodyPr lIns="0" tIns="0" rIns="0" bIns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>
                  <a:lumMod val="75000"/>
                  <a:lumOff val="25000"/>
                </a:schemeClr>
              </a:buClr>
              <a:buSzTx/>
              <a:buFont typeface="Wingdings" panose="05000000000000000000" pitchFamily="2" charset="2"/>
              <a:buChar char="§"/>
              <a:tabLst/>
              <a:defRPr lang="en-US" sz="32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 dirty="0"/>
              <a:t>Edit Master text styles</a:t>
            </a:r>
          </a:p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noProof="0" dirty="0"/>
          </a:p>
          <a:p>
            <a:pPr lvl="0"/>
            <a:endParaRPr lang="en-US" noProof="0" dirty="0"/>
          </a:p>
          <a:p>
            <a:pPr lvl="0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B6F15528-21DE-4FAA-801E-634DDDAF4B2B}" type="slidenum">
              <a:rPr lang="en-IN" smtClean="0">
                <a:solidFill>
                  <a:prstClr val="white"/>
                </a:solidFill>
              </a:rPr>
              <a:pPr/>
              <a:t>‹#›</a:t>
            </a:fld>
            <a:endParaRPr lang="en-IN">
              <a:solidFill>
                <a:prstClr val="white"/>
              </a:soli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147C9C38-5B17-467D-B581-EF28ECB11E8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200525" y="2466976"/>
            <a:ext cx="7724775" cy="3339962"/>
          </a:xfrm>
          <a:noFill/>
          <a:ln w="12700">
            <a:solidFill>
              <a:schemeClr val="tx1"/>
            </a:solidFill>
          </a:ln>
        </p:spPr>
        <p:txBody>
          <a:bodyPr lIns="0" tIns="0" rIns="0" bIns="0"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19126" y="1762126"/>
            <a:ext cx="3445566" cy="600074"/>
          </a:xfrm>
          <a:solidFill>
            <a:schemeClr val="accent2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24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EDIT </a:t>
            </a:r>
            <a:r>
              <a:rPr lang="en-US" noProof="0" dirty="0" err="1"/>
              <a:t>stYLES</a:t>
            </a:r>
            <a:endParaRPr lang="en-US" noProof="0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xmlns="" id="{F694448B-800C-40EF-8F61-18C018E837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4199687" y="1847851"/>
            <a:ext cx="7744663" cy="609600"/>
          </a:xfrm>
          <a:solidFill>
            <a:schemeClr val="accent2">
              <a:lumMod val="40000"/>
              <a:lumOff val="60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20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2"/>
            <a:ext cx="1258618" cy="2453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552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755C1FB-E61C-4BBC-8179-D34908DEA1B6}"/>
              </a:ext>
            </a:extLst>
          </p:cNvPr>
          <p:cNvSpPr/>
          <p:nvPr/>
        </p:nvSpPr>
        <p:spPr>
          <a:xfrm>
            <a:off x="0" y="1630018"/>
            <a:ext cx="11511694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9125" y="2371726"/>
            <a:ext cx="11152543" cy="3457574"/>
          </a:xfrm>
        </p:spPr>
        <p:txBody>
          <a:bodyPr lIns="0" tIns="0" rIns="0" bIns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>
                  <a:lumMod val="75000"/>
                  <a:lumOff val="25000"/>
                </a:schemeClr>
              </a:buClr>
              <a:buSzTx/>
              <a:buFont typeface="Wingdings" panose="05000000000000000000" pitchFamily="2" charset="2"/>
              <a:buChar char="§"/>
              <a:tabLst/>
              <a:defRPr lang="en-US" sz="32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 dirty="0"/>
              <a:t>Edit Master text styles</a:t>
            </a:r>
          </a:p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noProof="0" dirty="0"/>
          </a:p>
          <a:p>
            <a:pPr lvl="0"/>
            <a:endParaRPr lang="en-US" noProof="0" dirty="0"/>
          </a:p>
          <a:p>
            <a:pPr lvl="0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F515B4A-CB20-4847-8E00-0DD66F1FEBB4}"/>
              </a:ext>
            </a:extLst>
          </p:cNvPr>
          <p:cNvSpPr/>
          <p:nvPr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B6F15528-21DE-4FAA-801E-634DDDAF4B2B}" type="slidenum">
              <a:rPr lang="en-IN" smtClean="0">
                <a:solidFill>
                  <a:prstClr val="white"/>
                </a:solidFill>
              </a:rPr>
              <a:pPr/>
              <a:t>‹#›</a:t>
            </a:fld>
            <a:endParaRPr lang="en-IN">
              <a:solidFill>
                <a:prstClr val="white"/>
              </a:solidFill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19125" y="1762126"/>
            <a:ext cx="11152543" cy="600074"/>
          </a:xfrm>
          <a:solidFill>
            <a:schemeClr val="accent2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24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EDIT </a:t>
            </a:r>
            <a:r>
              <a:rPr lang="en-US" noProof="0" dirty="0" err="1"/>
              <a:t>stYLES</a:t>
            </a:r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2"/>
            <a:ext cx="1258618" cy="2453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834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2163C-A09A-4AD1-8D6B-8EF4459E49B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18846-8F73-4DC9-AABF-379283BBD58F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783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25">
          <p15:clr>
            <a:srgbClr val="F26B43"/>
          </p15:clr>
        </p15:guide>
        <p15:guide id="4" pos="734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48B1A1F2-1AD7-4948-BE98-37580FA4EF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426" y="2920262"/>
            <a:ext cx="5143500" cy="2090808"/>
          </a:xfrm>
        </p:spPr>
        <p:txBody>
          <a:bodyPr/>
          <a:lstStyle/>
          <a:p>
            <a:r>
              <a:rPr lang="en-IN" dirty="0" smtClean="0"/>
              <a:t>Credit risk model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132E584-A719-44BA-A02A-3A08CAEDC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7E2B5-D109-4574-97EB-70B046C448A2}" type="slidenum">
              <a:rPr lang="en-IN" smtClean="0">
                <a:solidFill>
                  <a:prstClr val="white"/>
                </a:solidFill>
              </a:rPr>
              <a:pPr/>
              <a:t>1</a:t>
            </a:fld>
            <a:endParaRPr lang="en-IN" dirty="0">
              <a:solidFill>
                <a:prstClr val="white"/>
              </a:solidFill>
            </a:endParaRP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9" t="-2185" r="7705" b="2185"/>
          <a:stretch/>
        </p:blipFill>
        <p:spPr/>
      </p:pic>
    </p:spTree>
    <p:extLst>
      <p:ext uri="{BB962C8B-B14F-4D97-AF65-F5344CB8AC3E}">
        <p14:creationId xmlns:p14="http://schemas.microsoft.com/office/powerpoint/2010/main" val="245985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>
                <a:solidFill>
                  <a:prstClr val="white"/>
                </a:solidFill>
              </a:rPr>
              <a:pPr/>
              <a:t>10</a:t>
            </a:fld>
            <a:endParaRPr lang="en-IN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938" y="1036456"/>
            <a:ext cx="11135782" cy="4857171"/>
          </a:xfrm>
        </p:spPr>
        <p:txBody>
          <a:bodyPr/>
          <a:lstStyle/>
          <a:p>
            <a:pPr marL="457200" indent="-457200"/>
            <a:r>
              <a:rPr lang="en-IN" dirty="0"/>
              <a:t>It means how much of the amount outstanding we expect to lose. </a:t>
            </a:r>
          </a:p>
          <a:p>
            <a:pPr marL="457200" indent="-457200"/>
            <a:r>
              <a:rPr lang="en-IN" dirty="0"/>
              <a:t>It is a proportion of the total exposure when borrower defaults.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b="1" dirty="0" smtClean="0"/>
              <a:t>EXPECTED LOSS</a:t>
            </a:r>
          </a:p>
          <a:p>
            <a:pPr marL="0" indent="0">
              <a:buNone/>
            </a:pPr>
            <a:r>
              <a:rPr lang="en-IN" dirty="0" smtClean="0"/>
              <a:t>EL = PD * EAD * LGD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5938" y="399456"/>
            <a:ext cx="11150600" cy="920336"/>
          </a:xfrm>
        </p:spPr>
        <p:txBody>
          <a:bodyPr/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LOSS GIVEN DEFAULT (LGD)</a:t>
            </a:r>
            <a:br>
              <a:rPr lang="en-IN" dirty="0">
                <a:solidFill>
                  <a:schemeClr val="accent2">
                    <a:lumMod val="50000"/>
                  </a:schemeClr>
                </a:solidFill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8425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>
                <a:solidFill>
                  <a:prstClr val="white"/>
                </a:solidFill>
              </a:rPr>
              <a:pPr/>
              <a:t>11</a:t>
            </a:fld>
            <a:endParaRPr lang="en-IN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is a duration that reflects standard bank practice is used. </a:t>
            </a:r>
            <a:endParaRPr lang="en-IN" dirty="0" smtClean="0"/>
          </a:p>
          <a:p>
            <a:r>
              <a:rPr lang="en-IN" dirty="0" smtClean="0"/>
              <a:t>For </a:t>
            </a:r>
            <a:r>
              <a:rPr lang="en-IN" dirty="0"/>
              <a:t>Foundation IRB, the effective maturity is 2.5 </a:t>
            </a:r>
            <a:r>
              <a:rPr lang="en-IN" dirty="0" smtClean="0"/>
              <a:t>years.</a:t>
            </a:r>
          </a:p>
          <a:p>
            <a:r>
              <a:rPr lang="en-IN" dirty="0" smtClean="0"/>
              <a:t>For </a:t>
            </a:r>
            <a:r>
              <a:rPr lang="en-IN" dirty="0"/>
              <a:t>Advanced IRB, M is the greater of 1 year or the effective maturity of the specific instrument.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1120" y="120680"/>
            <a:ext cx="11150600" cy="920336"/>
          </a:xfrm>
        </p:spPr>
        <p:txBody>
          <a:bodyPr/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Effective Maturity (M)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881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>
                <a:solidFill>
                  <a:prstClr val="white"/>
                </a:solidFill>
              </a:rPr>
              <a:pPr/>
              <a:t>12</a:t>
            </a:fld>
            <a:endParaRPr lang="en-IN">
              <a:solidFill>
                <a:prstClr val="white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16" b="5953"/>
          <a:stretch/>
        </p:blipFill>
        <p:spPr>
          <a:xfrm>
            <a:off x="501120" y="1287887"/>
            <a:ext cx="8689044" cy="4237151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1120" y="0"/>
            <a:ext cx="11150600" cy="920336"/>
          </a:xfrm>
        </p:spPr>
        <p:txBody>
          <a:bodyPr/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Foundation and Advanced IRB Approach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655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20196" y="2958899"/>
            <a:ext cx="5143500" cy="2090808"/>
          </a:xfrm>
        </p:spPr>
        <p:txBody>
          <a:bodyPr/>
          <a:lstStyle/>
          <a:p>
            <a:r>
              <a:rPr lang="en-IN" dirty="0" smtClean="0"/>
              <a:t>Credit risk modelling</a:t>
            </a:r>
            <a:endParaRPr lang="en-IN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9" t="-3641" r="7705" b="3641"/>
          <a:stretch/>
        </p:blipFill>
        <p:spPr/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13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7386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>
                <a:solidFill>
                  <a:prstClr val="white"/>
                </a:solidFill>
              </a:rPr>
              <a:pPr/>
              <a:t>14</a:t>
            </a:fld>
            <a:endParaRPr lang="en-IN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374" y="598576"/>
            <a:ext cx="11135782" cy="4857171"/>
          </a:xfrm>
        </p:spPr>
        <p:txBody>
          <a:bodyPr/>
          <a:lstStyle/>
          <a:p>
            <a:r>
              <a:rPr lang="en-IN" dirty="0"/>
              <a:t>Credit risk </a:t>
            </a:r>
            <a:r>
              <a:rPr lang="en-IN" dirty="0" smtClean="0"/>
              <a:t>modelling </a:t>
            </a:r>
            <a:r>
              <a:rPr lang="en-IN" dirty="0"/>
              <a:t>refers to data driven risk models which calculates the chances of a borrower defaults on loan (or credit card). </a:t>
            </a:r>
            <a:endParaRPr lang="en-IN" dirty="0" smtClean="0"/>
          </a:p>
          <a:p>
            <a:r>
              <a:rPr lang="en-IN" dirty="0" smtClean="0"/>
              <a:t>If </a:t>
            </a:r>
            <a:r>
              <a:rPr lang="en-IN" dirty="0"/>
              <a:t>a borrower fails to repay loan, how much amount he/she owes at the time of default and how much lender would lose from the outstanding amount. </a:t>
            </a:r>
            <a:endParaRPr lang="en-IN" dirty="0" smtClean="0"/>
          </a:p>
          <a:p>
            <a:r>
              <a:rPr lang="en-IN" dirty="0" smtClean="0"/>
              <a:t>In </a:t>
            </a:r>
            <a:r>
              <a:rPr lang="en-IN" dirty="0"/>
              <a:t>other words, we need to build probability of default, loss given default and exposure at default models as per advanced IRB approach under Basel norms.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8593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>
                <a:solidFill>
                  <a:prstClr val="white"/>
                </a:solidFill>
              </a:rPr>
              <a:pPr/>
              <a:t>15</a:t>
            </a:fld>
            <a:endParaRPr lang="en-IN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Demographic </a:t>
            </a:r>
            <a:r>
              <a:rPr lang="en-IN" dirty="0" smtClean="0">
                <a:solidFill>
                  <a:srgbClr val="FF0000"/>
                </a:solidFill>
              </a:rPr>
              <a:t>Data </a:t>
            </a:r>
            <a:r>
              <a:rPr lang="en-IN" dirty="0" smtClean="0"/>
              <a:t>: </a:t>
            </a:r>
            <a:r>
              <a:rPr lang="en-IN" dirty="0"/>
              <a:t>Applicant's age, income, employment status, marital status, no. of years at current address, no. of years at job, postal </a:t>
            </a:r>
            <a:r>
              <a:rPr lang="en-IN" dirty="0" smtClean="0"/>
              <a:t>code.</a:t>
            </a:r>
          </a:p>
          <a:p>
            <a:r>
              <a:rPr lang="en-IN" dirty="0">
                <a:solidFill>
                  <a:srgbClr val="FF0000"/>
                </a:solidFill>
              </a:rPr>
              <a:t>Existing </a:t>
            </a:r>
            <a:r>
              <a:rPr lang="en-IN" dirty="0" smtClean="0">
                <a:solidFill>
                  <a:srgbClr val="FF0000"/>
                </a:solidFill>
              </a:rPr>
              <a:t>Relationship </a:t>
            </a:r>
            <a:r>
              <a:rPr lang="en-IN" dirty="0" smtClean="0"/>
              <a:t>: </a:t>
            </a:r>
            <a:r>
              <a:rPr lang="en-IN" dirty="0"/>
              <a:t>Tenure, number of products, payment performance, previous </a:t>
            </a:r>
            <a:r>
              <a:rPr lang="en-IN" dirty="0" smtClean="0"/>
              <a:t>claims.</a:t>
            </a:r>
          </a:p>
          <a:p>
            <a:r>
              <a:rPr lang="en-IN" dirty="0">
                <a:solidFill>
                  <a:srgbClr val="FF0000"/>
                </a:solidFill>
              </a:rPr>
              <a:t>Credit Bureau </a:t>
            </a:r>
            <a:r>
              <a:rPr lang="en-IN" dirty="0" smtClean="0">
                <a:solidFill>
                  <a:srgbClr val="FF0000"/>
                </a:solidFill>
              </a:rPr>
              <a:t>Variables </a:t>
            </a:r>
            <a:r>
              <a:rPr lang="en-IN" dirty="0" smtClean="0"/>
              <a:t>: </a:t>
            </a:r>
            <a:r>
              <a:rPr lang="en-IN" dirty="0"/>
              <a:t>Default or Delinquency history, Bureau score, Amount of credits, Inquiries etc.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1120" y="399456"/>
            <a:ext cx="11150600" cy="920336"/>
          </a:xfrm>
        </p:spPr>
        <p:txBody>
          <a:bodyPr/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Data Sources for </a:t>
            </a: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PD Modelling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IN" dirty="0">
                <a:solidFill>
                  <a:schemeClr val="accent2">
                    <a:lumMod val="50000"/>
                  </a:schemeClr>
                </a:solidFill>
              </a:rPr>
            </a:b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816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>
                <a:solidFill>
                  <a:prstClr val="white"/>
                </a:solidFill>
              </a:rPr>
              <a:pPr/>
              <a:t>16</a:t>
            </a:fld>
            <a:endParaRPr lang="en-IN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938" y="1126609"/>
            <a:ext cx="11135782" cy="4857171"/>
          </a:xfrm>
        </p:spPr>
        <p:txBody>
          <a:bodyPr/>
          <a:lstStyle/>
          <a:p>
            <a:r>
              <a:rPr lang="en-IN" dirty="0"/>
              <a:t>Probability of Default model is used to score each customer to assess his/her likelihood of default</a:t>
            </a:r>
            <a:r>
              <a:rPr lang="en-IN" dirty="0" smtClean="0"/>
              <a:t>.</a:t>
            </a:r>
          </a:p>
          <a:p>
            <a:r>
              <a:rPr lang="en-IN" dirty="0"/>
              <a:t>This credit score can be built internally by bank or Bank can use score of credit bureaus</a:t>
            </a:r>
            <a:r>
              <a:rPr lang="en-IN" dirty="0" smtClean="0"/>
              <a:t>.</a:t>
            </a:r>
          </a:p>
          <a:p>
            <a:r>
              <a:rPr lang="en-IN" b="1" dirty="0"/>
              <a:t>Credit Bureaus</a:t>
            </a:r>
            <a:r>
              <a:rPr lang="en-IN" dirty="0"/>
              <a:t> collect individuals' credit information from various banks and sell it in the form of a credit report. They also release credit scores. </a:t>
            </a:r>
            <a:endParaRPr lang="en-IN" dirty="0" smtClean="0"/>
          </a:p>
          <a:p>
            <a:r>
              <a:rPr lang="en-IN" dirty="0"/>
              <a:t>In US, FICO score is very popular credit score ranging between 300 and 850. </a:t>
            </a:r>
            <a:endParaRPr lang="en-IN" dirty="0" smtClean="0"/>
          </a:p>
          <a:p>
            <a:r>
              <a:rPr lang="en-IN" dirty="0" smtClean="0"/>
              <a:t>In </a:t>
            </a:r>
            <a:r>
              <a:rPr lang="en-IN" dirty="0"/>
              <a:t>India, CIBIL score is used for the same and lie between 300 and 900.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5938" y="399456"/>
            <a:ext cx="11150600" cy="920336"/>
          </a:xfrm>
        </p:spPr>
        <p:txBody>
          <a:bodyPr/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Credit Scoring and Scorecard</a:t>
            </a:r>
            <a:br>
              <a:rPr lang="en-IN" dirty="0">
                <a:solidFill>
                  <a:schemeClr val="accent2">
                    <a:lumMod val="50000"/>
                  </a:schemeClr>
                </a:solidFill>
              </a:rPr>
            </a:b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501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>
                <a:solidFill>
                  <a:prstClr val="white"/>
                </a:solidFill>
              </a:rPr>
              <a:pPr/>
              <a:t>17</a:t>
            </a:fld>
            <a:endParaRPr lang="en-IN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120" y="1010699"/>
            <a:ext cx="11135782" cy="4857171"/>
          </a:xfrm>
        </p:spPr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IN" dirty="0">
                <a:solidFill>
                  <a:srgbClr val="FF0000"/>
                </a:solidFill>
              </a:rPr>
              <a:t>Application </a:t>
            </a:r>
            <a:r>
              <a:rPr lang="en-IN" dirty="0" smtClean="0">
                <a:solidFill>
                  <a:srgbClr val="FF0000"/>
                </a:solidFill>
              </a:rPr>
              <a:t>Scorecard </a:t>
            </a:r>
            <a:r>
              <a:rPr lang="en-IN" dirty="0" smtClean="0"/>
              <a:t>: </a:t>
            </a:r>
            <a:r>
              <a:rPr lang="en-IN" dirty="0"/>
              <a:t>It applies to new (first time) customers applying for loan or credit card. It estimate probability of default at time applicant applies for loan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1120" y="0"/>
            <a:ext cx="11150600" cy="920336"/>
          </a:xfrm>
        </p:spPr>
        <p:txBody>
          <a:bodyPr/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Types of Scorecards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87" y="2370384"/>
            <a:ext cx="4274378" cy="3966022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179059" y="3052856"/>
            <a:ext cx="4481849" cy="2154436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-apple-system"/>
              </a:rPr>
              <a:t>Suppose cutoff for granting loan = 350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Profile of a New Customer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-apple-system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-apple-system"/>
              </a:rPr>
              <a:t>Age 30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-apple-system"/>
              </a:rPr>
              <a:t>Gender Male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-apple-system"/>
              </a:rPr>
              <a:t>Salary 15000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-apple-system"/>
              </a:rPr>
              <a:t>Total Points = (100 + 85 + 120) = 305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Decision : Refuse Loan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999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>
                <a:solidFill>
                  <a:prstClr val="white"/>
                </a:solidFill>
              </a:rPr>
              <a:pPr/>
              <a:t>18</a:t>
            </a:fld>
            <a:endParaRPr lang="en-IN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374" y="559939"/>
            <a:ext cx="11135782" cy="4857171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II. Behaviour Scorecard : </a:t>
            </a:r>
            <a:r>
              <a:rPr lang="en-IN" dirty="0"/>
              <a:t> 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It </a:t>
            </a:r>
            <a:r>
              <a:rPr lang="en-IN" dirty="0"/>
              <a:t>applies to existing customers to assess whether customer will default in </a:t>
            </a:r>
            <a:r>
              <a:rPr lang="en-IN" dirty="0" smtClean="0"/>
              <a:t>loan </a:t>
            </a:r>
            <a:r>
              <a:rPr lang="en-IN" dirty="0"/>
              <a:t>payment. Performance window is generally 6 to 18 months</a:t>
            </a:r>
            <a:r>
              <a:rPr lang="en-IN" dirty="0" smtClean="0"/>
              <a:t>.</a:t>
            </a:r>
          </a:p>
          <a:p>
            <a:pPr marL="0" indent="0" fontAlgn="base">
              <a:buNone/>
            </a:pPr>
            <a:endParaRPr lang="en-IN" dirty="0" smtClean="0"/>
          </a:p>
          <a:p>
            <a:pPr marL="0" indent="0" fontAlgn="base">
              <a:buNone/>
            </a:pPr>
            <a:r>
              <a:rPr lang="en-IN" dirty="0" err="1" smtClean="0"/>
              <a:t>Behavior</a:t>
            </a:r>
            <a:r>
              <a:rPr lang="en-IN" dirty="0" smtClean="0"/>
              <a:t> </a:t>
            </a:r>
            <a:r>
              <a:rPr lang="en-IN" dirty="0"/>
              <a:t>scorecard is used majorly for the following tasks:</a:t>
            </a:r>
          </a:p>
          <a:p>
            <a:pPr fontAlgn="base"/>
            <a:r>
              <a:rPr lang="en-IN" dirty="0"/>
              <a:t>To set credit limit i.e. increase or decrease credit limit</a:t>
            </a:r>
          </a:p>
          <a:p>
            <a:pPr fontAlgn="base"/>
            <a:r>
              <a:rPr lang="en-IN" dirty="0"/>
              <a:t>Debt provisioning and profit scoring.</a:t>
            </a:r>
          </a:p>
          <a:p>
            <a:pPr fontAlgn="base"/>
            <a:r>
              <a:rPr lang="en-IN" dirty="0"/>
              <a:t>Renewals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5748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>
                <a:solidFill>
                  <a:prstClr val="white"/>
                </a:solidFill>
              </a:rPr>
              <a:pPr/>
              <a:t>19</a:t>
            </a:fld>
            <a:endParaRPr lang="en-IN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938" y="1075093"/>
            <a:ext cx="11135782" cy="4857171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IN" dirty="0" smtClean="0">
                <a:solidFill>
                  <a:srgbClr val="FF0000"/>
                </a:solidFill>
              </a:rPr>
              <a:t>Data Extraction</a:t>
            </a:r>
          </a:p>
          <a:p>
            <a:r>
              <a:rPr lang="en-IN" dirty="0"/>
              <a:t>Most of the data is stored in relational databases (SQL Server, Teradata</a:t>
            </a:r>
            <a:r>
              <a:rPr lang="en-IN" dirty="0" smtClean="0"/>
              <a:t>).</a:t>
            </a:r>
          </a:p>
          <a:p>
            <a:r>
              <a:rPr lang="en-IN" dirty="0"/>
              <a:t>Analyst need to have expert level knowledge of SQL to extract or manipulate data</a:t>
            </a:r>
            <a:r>
              <a:rPr lang="en-IN" dirty="0" smtClean="0"/>
              <a:t>.</a:t>
            </a:r>
          </a:p>
          <a:p>
            <a:pPr marL="514350" indent="-514350">
              <a:buAutoNum type="arabicPeriod" startAt="2"/>
            </a:pPr>
            <a:r>
              <a:rPr lang="en-IN" dirty="0" smtClean="0">
                <a:solidFill>
                  <a:srgbClr val="FF0000"/>
                </a:solidFill>
              </a:rPr>
              <a:t>Model Building</a:t>
            </a:r>
          </a:p>
          <a:p>
            <a:r>
              <a:rPr lang="en-IN" dirty="0"/>
              <a:t>SAS is the most widely used software in risk analytics</a:t>
            </a:r>
            <a:r>
              <a:rPr lang="en-IN" dirty="0" smtClean="0"/>
              <a:t>.</a:t>
            </a:r>
          </a:p>
          <a:p>
            <a:r>
              <a:rPr lang="en-IN" dirty="0"/>
              <a:t>Despite huge popularity of R and Python these days, more than 90% of banks and other financial institutions still use SAS</a:t>
            </a:r>
            <a:r>
              <a:rPr lang="en-IN" dirty="0" smtClean="0"/>
              <a:t>. </a:t>
            </a:r>
            <a:endParaRPr lang="en-IN" dirty="0"/>
          </a:p>
          <a:p>
            <a:r>
              <a:rPr lang="en-IN" dirty="0" smtClean="0"/>
              <a:t>SAS </a:t>
            </a:r>
            <a:r>
              <a:rPr lang="en-IN" dirty="0"/>
              <a:t>can be easily integrated with relational databases and mainframe.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5938" y="399456"/>
            <a:ext cx="11150600" cy="920336"/>
          </a:xfrm>
        </p:spPr>
        <p:txBody>
          <a:bodyPr/>
          <a:lstStyle/>
          <a:p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Software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used in risk analytics</a:t>
            </a:r>
            <a:br>
              <a:rPr lang="en-IN" dirty="0">
                <a:solidFill>
                  <a:schemeClr val="accent2">
                    <a:lumMod val="50000"/>
                  </a:schemeClr>
                </a:solidFill>
              </a:rPr>
            </a:b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888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556" y="0"/>
            <a:ext cx="11150600" cy="876412"/>
          </a:xfrm>
        </p:spPr>
        <p:txBody>
          <a:bodyPr/>
          <a:lstStyle/>
          <a:p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What is credit risk ?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507555" y="1019457"/>
            <a:ext cx="1038797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/>
              <a:t>In simple words, it is the risk of borrower not repaying loan, credit card or any other type of loan</a:t>
            </a:r>
            <a:r>
              <a:rPr lang="en-IN" sz="2400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/>
              <a:t>For example, you took a personal loan of USD 100,000 for 10 years at 9% interest rate. You paid a few initial </a:t>
            </a:r>
            <a:r>
              <a:rPr lang="en-IN" sz="2400" dirty="0" err="1"/>
              <a:t>installments</a:t>
            </a:r>
            <a:r>
              <a:rPr lang="en-IN" sz="2400" dirty="0"/>
              <a:t> of loan to the bank but stopped paying afterwards. Remaining unpaid </a:t>
            </a:r>
            <a:r>
              <a:rPr lang="en-IN" sz="2400" dirty="0" err="1"/>
              <a:t>installments</a:t>
            </a:r>
            <a:r>
              <a:rPr lang="en-IN" sz="2400" dirty="0"/>
              <a:t> are worth USD 30,000. It's a loss to the bank</a:t>
            </a:r>
            <a:r>
              <a:rPr lang="en-IN" sz="2400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/>
              <a:t>It's not restricted to retail customers but includes small, medium and big corporate houses</a:t>
            </a:r>
            <a:r>
              <a:rPr lang="en-IN" sz="2400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/>
              <a:t>High NPAs lead to huge financial losses to the bank which turns to reduction of interest rate on the deposit into banks. </a:t>
            </a:r>
            <a:endParaRPr lang="en-IN" sz="2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/>
              <a:t>Serious honest borrowers with good credit history (credit score) would have to suffer. Hence it is essential that banks have sufficient capital to protect depositors from risks</a:t>
            </a:r>
          </a:p>
        </p:txBody>
      </p:sp>
    </p:spTree>
    <p:extLst>
      <p:ext uri="{BB962C8B-B14F-4D97-AF65-F5344CB8AC3E}">
        <p14:creationId xmlns:p14="http://schemas.microsoft.com/office/powerpoint/2010/main" val="289738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A7484DC-9E42-42D3-B32D-6C4A904A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66821C5-6B06-452F-AB0B-658553D1C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7E2B5-D109-4574-97EB-70B046C448A2}" type="slidenum">
              <a:rPr lang="en-IN" smtClean="0">
                <a:solidFill>
                  <a:prstClr val="white"/>
                </a:solidFill>
              </a:rPr>
              <a:pPr/>
              <a:t>20</a:t>
            </a:fld>
            <a:endParaRPr lang="en-IN" dirty="0">
              <a:solidFill>
                <a:prstClr val="white"/>
              </a:solidFill>
            </a:endParaRP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8" t="-728" r="9216" b="728"/>
          <a:stretch/>
        </p:blipFill>
        <p:spPr/>
      </p:pic>
    </p:spTree>
    <p:extLst>
      <p:ext uri="{BB962C8B-B14F-4D97-AF65-F5344CB8AC3E}">
        <p14:creationId xmlns:p14="http://schemas.microsoft.com/office/powerpoint/2010/main" val="68318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>
                <a:solidFill>
                  <a:prstClr val="white"/>
                </a:solidFill>
              </a:rPr>
              <a:pPr/>
              <a:t>3</a:t>
            </a:fld>
            <a:endParaRPr lang="en-IN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120" y="1192380"/>
            <a:ext cx="11135782" cy="4857171"/>
          </a:xfrm>
        </p:spPr>
        <p:txBody>
          <a:bodyPr>
            <a:normAutofit/>
          </a:bodyPr>
          <a:lstStyle/>
          <a:p>
            <a:r>
              <a:rPr lang="en-IN" sz="2400" dirty="0"/>
              <a:t>In US, mortgage home loan were given to low creditworthy </a:t>
            </a:r>
            <a:r>
              <a:rPr lang="en-IN" sz="2400" dirty="0" smtClean="0"/>
              <a:t>customers. </a:t>
            </a:r>
            <a:r>
              <a:rPr lang="en-IN" sz="2400" dirty="0"/>
              <a:t>Poor credit score indicates that one is highly likely to default on loan which means they are risky customers for bank</a:t>
            </a:r>
            <a:r>
              <a:rPr lang="en-IN" sz="2400" dirty="0" smtClean="0"/>
              <a:t>.</a:t>
            </a:r>
          </a:p>
          <a:p>
            <a:r>
              <a:rPr lang="en-IN" sz="2400" dirty="0"/>
              <a:t>To compensate risk, banks used to charge higher interest rate than the normal standard rate</a:t>
            </a:r>
            <a:r>
              <a:rPr lang="en-IN" sz="2400" dirty="0" smtClean="0"/>
              <a:t>.</a:t>
            </a:r>
            <a:endParaRPr lang="en-IN" sz="2400" dirty="0"/>
          </a:p>
          <a:p>
            <a:r>
              <a:rPr lang="en-IN" sz="2400" dirty="0"/>
              <a:t>The process of selling them to investors is a legal financial method which is </a:t>
            </a:r>
            <a:r>
              <a:rPr lang="en-IN" sz="2400" dirty="0" smtClean="0"/>
              <a:t>called </a:t>
            </a:r>
            <a:r>
              <a:rPr lang="en-IN" sz="2400" dirty="0" smtClean="0">
                <a:solidFill>
                  <a:srgbClr val="FF0000"/>
                </a:solidFill>
              </a:rPr>
              <a:t>Collateralized debt obligations (CDO)</a:t>
            </a:r>
            <a:r>
              <a:rPr lang="en-IN" sz="2400" dirty="0" smtClean="0"/>
              <a:t>.</a:t>
            </a:r>
            <a:r>
              <a:rPr lang="en-IN" sz="2400" dirty="0"/>
              <a:t> In 2004-2007, these CDOs were considered as low-risky financial </a:t>
            </a:r>
            <a:r>
              <a:rPr lang="en-IN" sz="2400" dirty="0" smtClean="0"/>
              <a:t>instrument.</a:t>
            </a:r>
          </a:p>
          <a:p>
            <a:r>
              <a:rPr lang="en-IN" sz="2400" dirty="0"/>
              <a:t>As these home loan borrowers had high chance to default, many of the them started defaulting on their loans and banks started </a:t>
            </a:r>
            <a:r>
              <a:rPr lang="en-IN" sz="2400" dirty="0" smtClean="0"/>
              <a:t>seizing their </a:t>
            </a:r>
            <a:r>
              <a:rPr lang="en-IN" sz="2400" dirty="0"/>
              <a:t>property.</a:t>
            </a:r>
            <a:endParaRPr lang="en-IN" sz="24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1120" y="0"/>
            <a:ext cx="11150600" cy="920336"/>
          </a:xfrm>
        </p:spPr>
        <p:txBody>
          <a:bodyPr/>
          <a:lstStyle/>
          <a:p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Why credit risk is important ?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633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>
                <a:solidFill>
                  <a:prstClr val="white"/>
                </a:solidFill>
              </a:rPr>
              <a:pPr/>
              <a:t>4</a:t>
            </a:fld>
            <a:endParaRPr lang="en-IN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374" y="572818"/>
            <a:ext cx="11135782" cy="4857171"/>
          </a:xfrm>
        </p:spPr>
        <p:txBody>
          <a:bodyPr>
            <a:normAutofit/>
          </a:bodyPr>
          <a:lstStyle/>
          <a:p>
            <a:r>
              <a:rPr lang="en-IN" sz="2400" dirty="0"/>
              <a:t>Many financial institutions globally invested in these funds resulted to a recession</a:t>
            </a:r>
            <a:r>
              <a:rPr lang="en-IN" sz="2400" dirty="0" smtClean="0"/>
              <a:t>.</a:t>
            </a:r>
          </a:p>
          <a:p>
            <a:r>
              <a:rPr lang="en-IN" sz="2400" dirty="0"/>
              <a:t>Even non-financial firms were impacted badly because of either their investment in these funds or impacted because of a very low demand and purchasing activities in the economy</a:t>
            </a:r>
            <a:r>
              <a:rPr lang="en-IN" sz="2400" dirty="0" smtClean="0"/>
              <a:t>.</a:t>
            </a:r>
          </a:p>
          <a:p>
            <a:r>
              <a:rPr lang="en-IN" sz="2400" dirty="0"/>
              <a:t>It further leads to huge job losses. </a:t>
            </a:r>
            <a:endParaRPr lang="en-IN" sz="2400" dirty="0" smtClean="0"/>
          </a:p>
          <a:p>
            <a:r>
              <a:rPr lang="en-IN" sz="2400" dirty="0" smtClean="0"/>
              <a:t>US </a:t>
            </a:r>
            <a:r>
              <a:rPr lang="en-IN" sz="2400" dirty="0"/>
              <a:t>Government bailed out many big corporate houses during recession.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01366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>
                <a:solidFill>
                  <a:prstClr val="white"/>
                </a:solidFill>
              </a:rPr>
              <a:pPr/>
              <a:t>5</a:t>
            </a:fld>
            <a:endParaRPr lang="en-IN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938" y="1049336"/>
            <a:ext cx="11135782" cy="4857171"/>
          </a:xfrm>
        </p:spPr>
        <p:txBody>
          <a:bodyPr>
            <a:normAutofit/>
          </a:bodyPr>
          <a:lstStyle/>
          <a:p>
            <a:r>
              <a:rPr lang="en-IN" sz="2400" dirty="0" smtClean="0"/>
              <a:t>Basel II accord </a:t>
            </a:r>
            <a:r>
              <a:rPr lang="en-IN" sz="2400" dirty="0"/>
              <a:t>was introduced in June 2004 to eliminate the limitations of Basel I</a:t>
            </a:r>
            <a:r>
              <a:rPr lang="en-IN" sz="2400" dirty="0" smtClean="0"/>
              <a:t>.</a:t>
            </a:r>
          </a:p>
          <a:p>
            <a:r>
              <a:rPr lang="en-IN" sz="2400" dirty="0"/>
              <a:t>Basel I focused only on credit risk whereas Basel II focused not only credit risk but also includes operational and market risk</a:t>
            </a:r>
            <a:r>
              <a:rPr lang="en-IN" sz="2400" dirty="0" smtClean="0"/>
              <a:t>.</a:t>
            </a:r>
          </a:p>
          <a:p>
            <a:pPr fontAlgn="base"/>
            <a:r>
              <a:rPr lang="en-IN" sz="2400" dirty="0"/>
              <a:t>In Basel II, there are following three ways to estimate credit </a:t>
            </a:r>
            <a:r>
              <a:rPr lang="en-IN" sz="2400" dirty="0" smtClean="0"/>
              <a:t>risk:</a:t>
            </a:r>
            <a:endParaRPr lang="en-IN" sz="2400" dirty="0"/>
          </a:p>
          <a:p>
            <a:pPr marL="571500" indent="-571500" fontAlgn="base">
              <a:buFont typeface="+mj-lt"/>
              <a:buAutoNum type="romanLcPeriod"/>
            </a:pPr>
            <a:r>
              <a:rPr lang="en-IN" sz="2400" dirty="0" smtClean="0"/>
              <a:t>Standardized </a:t>
            </a:r>
            <a:r>
              <a:rPr lang="en-IN" sz="2400" dirty="0"/>
              <a:t>Approach</a:t>
            </a:r>
          </a:p>
          <a:p>
            <a:pPr marL="571500" indent="-571500" fontAlgn="base">
              <a:buFont typeface="+mj-lt"/>
              <a:buAutoNum type="romanLcPeriod"/>
            </a:pPr>
            <a:r>
              <a:rPr lang="en-IN" sz="2400" dirty="0" smtClean="0"/>
              <a:t>Foundation </a:t>
            </a:r>
            <a:r>
              <a:rPr lang="en-IN" sz="2400" dirty="0"/>
              <a:t>Internal Rating Based (IRB) approach</a:t>
            </a:r>
          </a:p>
          <a:p>
            <a:pPr marL="571500" indent="-571500" fontAlgn="base">
              <a:buFont typeface="+mj-lt"/>
              <a:buAutoNum type="romanLcPeriod"/>
            </a:pPr>
            <a:r>
              <a:rPr lang="en-IN" sz="2400" dirty="0"/>
              <a:t>Advanced Internal Rating Based (IRB) Approach</a:t>
            </a:r>
          </a:p>
          <a:p>
            <a:endParaRPr lang="en-IN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5938" y="0"/>
            <a:ext cx="11150600" cy="920336"/>
          </a:xfrm>
        </p:spPr>
        <p:txBody>
          <a:bodyPr/>
          <a:lstStyle/>
          <a:p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Basel ii accord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101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>
                <a:solidFill>
                  <a:prstClr val="white"/>
                </a:solidFill>
              </a:rPr>
              <a:pPr/>
              <a:t>6</a:t>
            </a:fld>
            <a:endParaRPr lang="en-IN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938" y="1100851"/>
            <a:ext cx="11135782" cy="4857171"/>
          </a:xfrm>
        </p:spPr>
        <p:txBody>
          <a:bodyPr>
            <a:normAutofit/>
          </a:bodyPr>
          <a:lstStyle/>
          <a:p>
            <a:r>
              <a:rPr lang="en-IN" sz="2400" dirty="0"/>
              <a:t>Under this approach the banks are required to use ratings from External Credit Rating Agencies to quantify required capital for credit </a:t>
            </a:r>
            <a:r>
              <a:rPr lang="en-IN" sz="2400" dirty="0" smtClean="0"/>
              <a:t>risk. </a:t>
            </a:r>
          </a:p>
          <a:p>
            <a:r>
              <a:rPr lang="en-IN" sz="2400" dirty="0" smtClean="0"/>
              <a:t>For corporate, risk </a:t>
            </a:r>
            <a:r>
              <a:rPr lang="en-IN" sz="2400" dirty="0"/>
              <a:t>weight is 20% for high rated exposures and goes up to 150 percent for low rated exposures. </a:t>
            </a:r>
            <a:endParaRPr lang="en-IN" sz="2400" dirty="0" smtClean="0"/>
          </a:p>
          <a:p>
            <a:r>
              <a:rPr lang="en-IN" sz="2400" dirty="0" smtClean="0"/>
              <a:t>For </a:t>
            </a:r>
            <a:r>
              <a:rPr lang="en-IN" sz="2400" dirty="0"/>
              <a:t>retail, risk weight is 35% for mortgage exposures and 75% for non-mortgage </a:t>
            </a:r>
            <a:r>
              <a:rPr lang="en-IN" sz="2400" dirty="0" smtClean="0"/>
              <a:t>exposures.</a:t>
            </a:r>
            <a:endParaRPr lang="en-IN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1120" y="0"/>
            <a:ext cx="11150600" cy="920336"/>
          </a:xfrm>
        </p:spPr>
        <p:txBody>
          <a:bodyPr/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Standardized Approach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16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>
                <a:solidFill>
                  <a:prstClr val="white"/>
                </a:solidFill>
              </a:rPr>
              <a:pPr/>
              <a:t>7</a:t>
            </a:fld>
            <a:endParaRPr lang="en-IN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IN" dirty="0"/>
              <a:t>It has four credit risk components </a:t>
            </a:r>
            <a:r>
              <a:rPr lang="en-IN" dirty="0" smtClean="0"/>
              <a:t>:</a:t>
            </a:r>
          </a:p>
          <a:p>
            <a:pPr fontAlgn="base"/>
            <a:r>
              <a:rPr lang="en-IN" dirty="0" smtClean="0"/>
              <a:t>Probability </a:t>
            </a:r>
            <a:r>
              <a:rPr lang="en-IN" dirty="0"/>
              <a:t>of Default (PD)</a:t>
            </a:r>
          </a:p>
          <a:p>
            <a:pPr fontAlgn="base"/>
            <a:r>
              <a:rPr lang="en-IN" dirty="0"/>
              <a:t>Exposure at Default (EAD)</a:t>
            </a:r>
          </a:p>
          <a:p>
            <a:pPr fontAlgn="base"/>
            <a:r>
              <a:rPr lang="en-IN" dirty="0"/>
              <a:t>Loss given Default (LGD)</a:t>
            </a:r>
          </a:p>
          <a:p>
            <a:pPr fontAlgn="base"/>
            <a:r>
              <a:rPr lang="en-IN" dirty="0"/>
              <a:t>Effective Maturity (M)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5938" y="120680"/>
            <a:ext cx="11150600" cy="920336"/>
          </a:xfrm>
        </p:spPr>
        <p:txBody>
          <a:bodyPr/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Internal Ratings Based (IRB) Approach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467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>
                <a:solidFill>
                  <a:prstClr val="white"/>
                </a:solidFill>
              </a:rPr>
              <a:pPr/>
              <a:t>8</a:t>
            </a:fld>
            <a:endParaRPr lang="en-IN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</a:t>
            </a:r>
            <a:r>
              <a:rPr lang="en-IN" dirty="0"/>
              <a:t> means the likelihood that a borrower will default on debt (credit card, mortgage or non-mortgage loan) over a one-year period</a:t>
            </a:r>
            <a:r>
              <a:rPr lang="en-IN" dirty="0" smtClean="0"/>
              <a:t>.</a:t>
            </a:r>
          </a:p>
          <a:p>
            <a:r>
              <a:rPr lang="en-IN" dirty="0"/>
              <a:t>In simple words, it returns the expected probability of customers fail to repay the loan</a:t>
            </a:r>
            <a:r>
              <a:rPr lang="en-IN" dirty="0" smtClean="0"/>
              <a:t>.</a:t>
            </a:r>
          </a:p>
          <a:p>
            <a:r>
              <a:rPr lang="en-IN" dirty="0"/>
              <a:t>Probability is expressed in the form of percentage, lies between 0% and 100%. </a:t>
            </a:r>
            <a:endParaRPr lang="en-IN" dirty="0" smtClean="0"/>
          </a:p>
          <a:p>
            <a:r>
              <a:rPr lang="en-IN" dirty="0" smtClean="0"/>
              <a:t>Higher </a:t>
            </a:r>
            <a:r>
              <a:rPr lang="en-IN" dirty="0"/>
              <a:t>the probability, higher the chance of default.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5938" y="120680"/>
            <a:ext cx="11150600" cy="920336"/>
          </a:xfrm>
        </p:spPr>
        <p:txBody>
          <a:bodyPr/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Probability of Default (PD)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98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>
                <a:solidFill>
                  <a:prstClr val="white"/>
                </a:solidFill>
              </a:rPr>
              <a:pPr/>
              <a:t>9</a:t>
            </a:fld>
            <a:endParaRPr lang="en-IN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 </a:t>
            </a:r>
            <a:r>
              <a:rPr lang="en-IN" dirty="0"/>
              <a:t>means how much should we expect the amount outstanding to be in the case of default. </a:t>
            </a:r>
            <a:endParaRPr lang="en-IN" dirty="0" smtClean="0"/>
          </a:p>
          <a:p>
            <a:r>
              <a:rPr lang="en-IN" dirty="0" smtClean="0"/>
              <a:t>It </a:t>
            </a:r>
            <a:r>
              <a:rPr lang="en-IN" dirty="0"/>
              <a:t>is the amount that the borrower has to pay the bank at the time of default.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1120" y="120680"/>
            <a:ext cx="11150600" cy="920336"/>
          </a:xfrm>
        </p:spPr>
        <p:txBody>
          <a:bodyPr/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Exposure at Default (EAD)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392959"/>
      </p:ext>
    </p:extLst>
  </p:cSld>
  <p:clrMapOvr>
    <a:masterClrMapping/>
  </p:clrMapOvr>
</p:sld>
</file>

<file path=ppt/theme/theme1.xml><?xml version="1.0" encoding="utf-8"?>
<a:theme xmlns:a="http://schemas.openxmlformats.org/drawingml/2006/main" name="TF34076243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w PPT_1" id="{6BA51AC7-EE40-42C6-8ED6-888BB6E3EB16}" vid="{B4F343FA-8A84-417F-94AC-00FCC12710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25881</TotalTime>
  <Words>910</Words>
  <Application>Microsoft Office PowerPoint</Application>
  <PresentationFormat>Widescreen</PresentationFormat>
  <Paragraphs>109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-apple-system</vt:lpstr>
      <vt:lpstr>Arial</vt:lpstr>
      <vt:lpstr>Calibri</vt:lpstr>
      <vt:lpstr>Corbel</vt:lpstr>
      <vt:lpstr>Courier New</vt:lpstr>
      <vt:lpstr>inherit</vt:lpstr>
      <vt:lpstr>Wingdings</vt:lpstr>
      <vt:lpstr>TF34076243</vt:lpstr>
      <vt:lpstr>Credit risk model</vt:lpstr>
      <vt:lpstr>What is credit risk ?</vt:lpstr>
      <vt:lpstr>Why credit risk is important ?</vt:lpstr>
      <vt:lpstr>PowerPoint Presentation</vt:lpstr>
      <vt:lpstr>Basel ii accord</vt:lpstr>
      <vt:lpstr>Standardized Approach</vt:lpstr>
      <vt:lpstr>Internal Ratings Based (IRB) Approach</vt:lpstr>
      <vt:lpstr>Probability of Default (PD)</vt:lpstr>
      <vt:lpstr>Exposure at Default (EAD)</vt:lpstr>
      <vt:lpstr>LOSS GIVEN DEFAULT (LGD) </vt:lpstr>
      <vt:lpstr>Effective Maturity (M)</vt:lpstr>
      <vt:lpstr>Foundation and Advanced IRB Approach</vt:lpstr>
      <vt:lpstr>Credit risk modelling</vt:lpstr>
      <vt:lpstr>PowerPoint Presentation</vt:lpstr>
      <vt:lpstr>Data Sources for PD Modelling </vt:lpstr>
      <vt:lpstr>Credit Scoring and Scorecard </vt:lpstr>
      <vt:lpstr>Types of Scorecards</vt:lpstr>
      <vt:lpstr>PowerPoint Presentation</vt:lpstr>
      <vt:lpstr>Software used in risk analytics </vt:lpstr>
      <vt:lpstr>Thank you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STATISTICS &amp;  Machine  Learning</dc:title>
  <dc:creator>COMPAQ</dc:creator>
  <cp:lastModifiedBy>Hricha Singh</cp:lastModifiedBy>
  <cp:revision>642</cp:revision>
  <dcterms:created xsi:type="dcterms:W3CDTF">2019-09-25T11:22:43Z</dcterms:created>
  <dcterms:modified xsi:type="dcterms:W3CDTF">2020-08-26T16:30:13Z</dcterms:modified>
</cp:coreProperties>
</file>