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6" r:id="rId9"/>
    <p:sldId id="265" r:id="rId10"/>
    <p:sldId id="267" r:id="rId11"/>
    <p:sldId id="268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32"/>
  </p:normalViewPr>
  <p:slideViewPr>
    <p:cSldViewPr snapToGrid="0" snapToObjects="1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Work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Work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Work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Workbook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Workbook1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Workbook1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oleObject" Target="Workbook1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u="sng"/>
              <a:t>S3</a:t>
            </a:r>
            <a:r>
              <a:rPr lang="en-US" sz="1800" b="1" u="sng" baseline="0"/>
              <a:t> vs S3FS Comparison</a:t>
            </a:r>
            <a:endParaRPr lang="en-US" sz="1800" b="1" u="sng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Sheet1!$G$6:$G$7</c:f>
              <c:strCache>
                <c:ptCount val="2"/>
                <c:pt idx="0">
                  <c:v>S3</c:v>
                </c:pt>
                <c:pt idx="1">
                  <c:v>Write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Sheet1!$F$8:$F$16</c:f>
              <c:strCache>
                <c:ptCount val="9"/>
                <c:pt idx="0">
                  <c:v>10000x0</c:v>
                </c:pt>
                <c:pt idx="1">
                  <c:v>10000x1024</c:v>
                </c:pt>
                <c:pt idx="2">
                  <c:v>1000x10240</c:v>
                </c:pt>
                <c:pt idx="3">
                  <c:v>1000x102400</c:v>
                </c:pt>
                <c:pt idx="4">
                  <c:v>1000x1024000</c:v>
                </c:pt>
                <c:pt idx="5">
                  <c:v>1000x10240000</c:v>
                </c:pt>
                <c:pt idx="6">
                  <c:v>100x102400000</c:v>
                </c:pt>
                <c:pt idx="7">
                  <c:v>10x1024000000</c:v>
                </c:pt>
                <c:pt idx="8">
                  <c:v>1x10240000000</c:v>
                </c:pt>
              </c:strCache>
            </c:strRef>
          </c:cat>
          <c:val>
            <c:numRef>
              <c:f>Sheet1!$G$8:$G$16</c:f>
              <c:numCache>
                <c:formatCode>General</c:formatCode>
                <c:ptCount val="9"/>
                <c:pt idx="0">
                  <c:v>30.129</c:v>
                </c:pt>
                <c:pt idx="1">
                  <c:v>54.533</c:v>
                </c:pt>
                <c:pt idx="2">
                  <c:v>6.466</c:v>
                </c:pt>
                <c:pt idx="3">
                  <c:v>11.893</c:v>
                </c:pt>
                <c:pt idx="4">
                  <c:v>17.459</c:v>
                </c:pt>
                <c:pt idx="5">
                  <c:v>132.97</c:v>
                </c:pt>
                <c:pt idx="6">
                  <c:v>135.198</c:v>
                </c:pt>
                <c:pt idx="7">
                  <c:v>139.35</c:v>
                </c:pt>
                <c:pt idx="8">
                  <c:v>134.146</c:v>
                </c:pt>
              </c:numCache>
            </c:numRef>
          </c:val>
        </c:ser>
        <c:ser>
          <c:idx val="1"/>
          <c:order val="1"/>
          <c:tx>
            <c:strRef>
              <c:f>Sheet1!$H$6:$H$7</c:f>
              <c:strCache>
                <c:ptCount val="2"/>
                <c:pt idx="0">
                  <c:v>S3</c:v>
                </c:pt>
                <c:pt idx="1">
                  <c:v>Read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Sheet1!$F$8:$F$16</c:f>
              <c:strCache>
                <c:ptCount val="9"/>
                <c:pt idx="0">
                  <c:v>10000x0</c:v>
                </c:pt>
                <c:pt idx="1">
                  <c:v>10000x1024</c:v>
                </c:pt>
                <c:pt idx="2">
                  <c:v>1000x10240</c:v>
                </c:pt>
                <c:pt idx="3">
                  <c:v>1000x102400</c:v>
                </c:pt>
                <c:pt idx="4">
                  <c:v>1000x1024000</c:v>
                </c:pt>
                <c:pt idx="5">
                  <c:v>1000x10240000</c:v>
                </c:pt>
                <c:pt idx="6">
                  <c:v>100x102400000</c:v>
                </c:pt>
                <c:pt idx="7">
                  <c:v>10x1024000000</c:v>
                </c:pt>
                <c:pt idx="8">
                  <c:v>1x10240000000</c:v>
                </c:pt>
              </c:strCache>
            </c:strRef>
          </c:cat>
          <c:val>
            <c:numRef>
              <c:f>Sheet1!$H$8:$H$16</c:f>
              <c:numCache>
                <c:formatCode>General</c:formatCode>
                <c:ptCount val="9"/>
                <c:pt idx="0">
                  <c:v>191.233</c:v>
                </c:pt>
                <c:pt idx="1">
                  <c:v>263.4949999999999</c:v>
                </c:pt>
                <c:pt idx="2">
                  <c:v>21.373</c:v>
                </c:pt>
                <c:pt idx="3">
                  <c:v>23.592</c:v>
                </c:pt>
                <c:pt idx="4">
                  <c:v>30.909</c:v>
                </c:pt>
                <c:pt idx="5">
                  <c:v>143.714</c:v>
                </c:pt>
                <c:pt idx="6">
                  <c:v>129.698</c:v>
                </c:pt>
                <c:pt idx="7">
                  <c:v>126.597</c:v>
                </c:pt>
                <c:pt idx="8">
                  <c:v>233.083</c:v>
                </c:pt>
              </c:numCache>
            </c:numRef>
          </c:val>
        </c:ser>
        <c:ser>
          <c:idx val="2"/>
          <c:order val="2"/>
          <c:tx>
            <c:strRef>
              <c:f>Sheet1!$I$6:$I$7</c:f>
              <c:strCache>
                <c:ptCount val="2"/>
                <c:pt idx="0">
                  <c:v>S3FS</c:v>
                </c:pt>
                <c:pt idx="1">
                  <c:v>Write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Sheet1!$F$8:$F$16</c:f>
              <c:strCache>
                <c:ptCount val="9"/>
                <c:pt idx="0">
                  <c:v>10000x0</c:v>
                </c:pt>
                <c:pt idx="1">
                  <c:v>10000x1024</c:v>
                </c:pt>
                <c:pt idx="2">
                  <c:v>1000x10240</c:v>
                </c:pt>
                <c:pt idx="3">
                  <c:v>1000x102400</c:v>
                </c:pt>
                <c:pt idx="4">
                  <c:v>1000x1024000</c:v>
                </c:pt>
                <c:pt idx="5">
                  <c:v>1000x10240000</c:v>
                </c:pt>
                <c:pt idx="6">
                  <c:v>100x102400000</c:v>
                </c:pt>
                <c:pt idx="7">
                  <c:v>10x1024000000</c:v>
                </c:pt>
                <c:pt idx="8">
                  <c:v>1x10240000000</c:v>
                </c:pt>
              </c:strCache>
            </c:strRef>
          </c:cat>
          <c:val>
            <c:numRef>
              <c:f>Sheet1!$I$8:$I$16</c:f>
              <c:numCache>
                <c:formatCode>General</c:formatCode>
                <c:ptCount val="9"/>
                <c:pt idx="0">
                  <c:v>2127.356</c:v>
                </c:pt>
                <c:pt idx="1">
                  <c:v>2939.896</c:v>
                </c:pt>
                <c:pt idx="2">
                  <c:v>312.25</c:v>
                </c:pt>
                <c:pt idx="3">
                  <c:v>369.643</c:v>
                </c:pt>
                <c:pt idx="4">
                  <c:v>439.747</c:v>
                </c:pt>
                <c:pt idx="5">
                  <c:v>1285.966</c:v>
                </c:pt>
                <c:pt idx="6">
                  <c:v>839.8609999999999</c:v>
                </c:pt>
                <c:pt idx="7">
                  <c:v>714.9519999999999</c:v>
                </c:pt>
                <c:pt idx="8">
                  <c:v>1128.058</c:v>
                </c:pt>
              </c:numCache>
            </c:numRef>
          </c:val>
        </c:ser>
        <c:ser>
          <c:idx val="3"/>
          <c:order val="3"/>
          <c:tx>
            <c:strRef>
              <c:f>Sheet1!$J$6:$J$7</c:f>
              <c:strCache>
                <c:ptCount val="2"/>
                <c:pt idx="0">
                  <c:v>S3FS</c:v>
                </c:pt>
                <c:pt idx="1">
                  <c:v>Read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Sheet1!$F$8:$F$16</c:f>
              <c:strCache>
                <c:ptCount val="9"/>
                <c:pt idx="0">
                  <c:v>10000x0</c:v>
                </c:pt>
                <c:pt idx="1">
                  <c:v>10000x1024</c:v>
                </c:pt>
                <c:pt idx="2">
                  <c:v>1000x10240</c:v>
                </c:pt>
                <c:pt idx="3">
                  <c:v>1000x102400</c:v>
                </c:pt>
                <c:pt idx="4">
                  <c:v>1000x1024000</c:v>
                </c:pt>
                <c:pt idx="5">
                  <c:v>1000x10240000</c:v>
                </c:pt>
                <c:pt idx="6">
                  <c:v>100x102400000</c:v>
                </c:pt>
                <c:pt idx="7">
                  <c:v>10x1024000000</c:v>
                </c:pt>
                <c:pt idx="8">
                  <c:v>1x10240000000</c:v>
                </c:pt>
              </c:strCache>
            </c:strRef>
          </c:cat>
          <c:val>
            <c:numRef>
              <c:f>Sheet1!$J$8:$J$16</c:f>
              <c:numCache>
                <c:formatCode>General</c:formatCode>
                <c:ptCount val="9"/>
                <c:pt idx="0">
                  <c:v>476.448</c:v>
                </c:pt>
                <c:pt idx="1">
                  <c:v>788.488</c:v>
                </c:pt>
                <c:pt idx="2">
                  <c:v>104.212</c:v>
                </c:pt>
                <c:pt idx="3">
                  <c:v>118.061</c:v>
                </c:pt>
                <c:pt idx="4">
                  <c:v>138.381</c:v>
                </c:pt>
                <c:pt idx="5">
                  <c:v>267.105</c:v>
                </c:pt>
                <c:pt idx="6">
                  <c:v>120.132</c:v>
                </c:pt>
                <c:pt idx="7">
                  <c:v>152.89</c:v>
                </c:pt>
                <c:pt idx="8">
                  <c:v>136.799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68130864"/>
        <c:axId val="-1967734560"/>
      </c:barChart>
      <c:catAx>
        <c:axId val="-19681308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 of Files x File Sizes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67734560"/>
        <c:crosses val="autoZero"/>
        <c:auto val="1"/>
        <c:lblAlgn val="ctr"/>
        <c:lblOffset val="100"/>
        <c:noMultiLvlLbl val="0"/>
      </c:catAx>
      <c:valAx>
        <c:axId val="-196773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in 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68130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84744386016122"/>
          <c:y val="0.0659537717023356"/>
          <c:w val="0.182111136584557"/>
          <c:h val="0.332293075450205"/>
        </c:manualLayout>
      </c:layout>
      <c:overlay val="1"/>
      <c:spPr>
        <a:solidFill>
          <a:schemeClr val="accent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4 Nodes Read Throughput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Sheet4!$C$3</c:f>
              <c:strCache>
                <c:ptCount val="1"/>
                <c:pt idx="0">
                  <c:v>HDFS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Sheet4!$B$4:$B$11</c:f>
              <c:strCache>
                <c:ptCount val="8"/>
                <c:pt idx="0">
                  <c:v>10000x1024</c:v>
                </c:pt>
                <c:pt idx="1">
                  <c:v>1000x10240</c:v>
                </c:pt>
                <c:pt idx="2">
                  <c:v>1000x102400</c:v>
                </c:pt>
                <c:pt idx="3">
                  <c:v>1000x1024000</c:v>
                </c:pt>
                <c:pt idx="4">
                  <c:v>1000x10240000</c:v>
                </c:pt>
                <c:pt idx="5">
                  <c:v>100x102400000</c:v>
                </c:pt>
                <c:pt idx="6">
                  <c:v>10x1024000000</c:v>
                </c:pt>
                <c:pt idx="7">
                  <c:v>1x10240000000</c:v>
                </c:pt>
              </c:strCache>
            </c:strRef>
          </c:cat>
          <c:val>
            <c:numRef>
              <c:f>Sheet4!$C$4:$C$11</c:f>
              <c:numCache>
                <c:formatCode>0.000</c:formatCode>
                <c:ptCount val="8"/>
                <c:pt idx="0">
                  <c:v>0.2904275093</c:v>
                </c:pt>
                <c:pt idx="1">
                  <c:v>2.264492754</c:v>
                </c:pt>
                <c:pt idx="2">
                  <c:v>19.77848101</c:v>
                </c:pt>
                <c:pt idx="3">
                  <c:v>143.3486239</c:v>
                </c:pt>
                <c:pt idx="4">
                  <c:v>276.5486726</c:v>
                </c:pt>
                <c:pt idx="5">
                  <c:v>341.9037198999999</c:v>
                </c:pt>
                <c:pt idx="6">
                  <c:v>292.6029963</c:v>
                </c:pt>
                <c:pt idx="7">
                  <c:v>294.8113208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Sheet4!$D$3</c:f>
              <c:strCache>
                <c:ptCount val="1"/>
                <c:pt idx="0">
                  <c:v>S3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Sheet4!$B$4:$B$11</c:f>
              <c:strCache>
                <c:ptCount val="8"/>
                <c:pt idx="0">
                  <c:v>10000x1024</c:v>
                </c:pt>
                <c:pt idx="1">
                  <c:v>1000x10240</c:v>
                </c:pt>
                <c:pt idx="2">
                  <c:v>1000x102400</c:v>
                </c:pt>
                <c:pt idx="3">
                  <c:v>1000x1024000</c:v>
                </c:pt>
                <c:pt idx="4">
                  <c:v>1000x10240000</c:v>
                </c:pt>
                <c:pt idx="5">
                  <c:v>100x102400000</c:v>
                </c:pt>
                <c:pt idx="6">
                  <c:v>10x1024000000</c:v>
                </c:pt>
                <c:pt idx="7">
                  <c:v>1x10240000000</c:v>
                </c:pt>
              </c:strCache>
            </c:strRef>
          </c:cat>
          <c:val>
            <c:numRef>
              <c:f>Sheet4!$D$4:$D$11</c:f>
              <c:numCache>
                <c:formatCode>0.000</c:formatCode>
                <c:ptCount val="8"/>
                <c:pt idx="0">
                  <c:v>0.1849224036</c:v>
                </c:pt>
                <c:pt idx="1">
                  <c:v>2.064668728</c:v>
                </c:pt>
                <c:pt idx="2">
                  <c:v>15.11194932</c:v>
                </c:pt>
                <c:pt idx="3">
                  <c:v>44.69099573</c:v>
                </c:pt>
                <c:pt idx="4">
                  <c:v>115.8972449</c:v>
                </c:pt>
                <c:pt idx="5">
                  <c:v>209.0527535</c:v>
                </c:pt>
                <c:pt idx="6">
                  <c:v>308.2833009999999</c:v>
                </c:pt>
                <c:pt idx="7">
                  <c:v>181.7004135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Sheet4!$E$3</c:f>
              <c:strCache>
                <c:ptCount val="1"/>
                <c:pt idx="0">
                  <c:v>CephFS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Sheet4!$B$4:$B$11</c:f>
              <c:strCache>
                <c:ptCount val="8"/>
                <c:pt idx="0">
                  <c:v>10000x1024</c:v>
                </c:pt>
                <c:pt idx="1">
                  <c:v>1000x10240</c:v>
                </c:pt>
                <c:pt idx="2">
                  <c:v>1000x102400</c:v>
                </c:pt>
                <c:pt idx="3">
                  <c:v>1000x1024000</c:v>
                </c:pt>
                <c:pt idx="4">
                  <c:v>1000x10240000</c:v>
                </c:pt>
                <c:pt idx="5">
                  <c:v>100x102400000</c:v>
                </c:pt>
                <c:pt idx="6">
                  <c:v>10x1024000000</c:v>
                </c:pt>
                <c:pt idx="7">
                  <c:v>1x10240000000</c:v>
                </c:pt>
              </c:strCache>
            </c:strRef>
          </c:cat>
          <c:val>
            <c:numRef>
              <c:f>Sheet4!$E$4:$E$11</c:f>
              <c:numCache>
                <c:formatCode>0.000</c:formatCode>
                <c:ptCount val="8"/>
                <c:pt idx="0">
                  <c:v>1.083985459</c:v>
                </c:pt>
                <c:pt idx="1">
                  <c:v>11.68486389</c:v>
                </c:pt>
                <c:pt idx="2">
                  <c:v>117.1113776</c:v>
                </c:pt>
                <c:pt idx="3">
                  <c:v>118.2932461</c:v>
                </c:pt>
                <c:pt idx="4">
                  <c:v>162.2461302</c:v>
                </c:pt>
                <c:pt idx="5">
                  <c:v>120.72004</c:v>
                </c:pt>
                <c:pt idx="6">
                  <c:v>99.70818207000001</c:v>
                </c:pt>
                <c:pt idx="7">
                  <c:v>133.9444917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Sheet4!$F$3</c:f>
              <c:strCache>
                <c:ptCount val="1"/>
                <c:pt idx="0">
                  <c:v>FusionFS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Sheet4!$B$4:$B$11</c:f>
              <c:strCache>
                <c:ptCount val="8"/>
                <c:pt idx="0">
                  <c:v>10000x1024</c:v>
                </c:pt>
                <c:pt idx="1">
                  <c:v>1000x10240</c:v>
                </c:pt>
                <c:pt idx="2">
                  <c:v>1000x102400</c:v>
                </c:pt>
                <c:pt idx="3">
                  <c:v>1000x1024000</c:v>
                </c:pt>
                <c:pt idx="4">
                  <c:v>1000x10240000</c:v>
                </c:pt>
                <c:pt idx="5">
                  <c:v>100x102400000</c:v>
                </c:pt>
                <c:pt idx="6">
                  <c:v>10x1024000000</c:v>
                </c:pt>
                <c:pt idx="7">
                  <c:v>1x10240000000</c:v>
                </c:pt>
              </c:strCache>
            </c:strRef>
          </c:cat>
          <c:val>
            <c:numRef>
              <c:f>Sheet4!$F$4:$F$11</c:f>
              <c:numCache>
                <c:formatCode>0.000</c:formatCode>
                <c:ptCount val="8"/>
                <c:pt idx="0">
                  <c:v>0.7491130501</c:v>
                </c:pt>
                <c:pt idx="1">
                  <c:v>8.567746888</c:v>
                </c:pt>
                <c:pt idx="2">
                  <c:v>59.12066291</c:v>
                </c:pt>
                <c:pt idx="3">
                  <c:v>153.2373536</c:v>
                </c:pt>
                <c:pt idx="4">
                  <c:v>173.1357573</c:v>
                </c:pt>
                <c:pt idx="5">
                  <c:v>177.8895525</c:v>
                </c:pt>
                <c:pt idx="6">
                  <c:v>183.4372322</c:v>
                </c:pt>
                <c:pt idx="7">
                  <c:v>177.2723766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976027536"/>
        <c:axId val="-2007502032"/>
      </c:lineChart>
      <c:catAx>
        <c:axId val="-19760275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07502032"/>
        <c:crosses val="autoZero"/>
        <c:auto val="1"/>
        <c:lblAlgn val="ctr"/>
        <c:lblOffset val="100"/>
        <c:noMultiLvlLbl val="0"/>
      </c:catAx>
      <c:valAx>
        <c:axId val="-2007502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Throughput in MB/sec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76027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4 Nodes Write Throughput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Sheet4!$C$14</c:f>
              <c:strCache>
                <c:ptCount val="1"/>
                <c:pt idx="0">
                  <c:v>HDFS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Sheet4!$B$15:$B$22</c:f>
              <c:strCache>
                <c:ptCount val="8"/>
                <c:pt idx="0">
                  <c:v>10000x1024</c:v>
                </c:pt>
                <c:pt idx="1">
                  <c:v>1000x10240</c:v>
                </c:pt>
                <c:pt idx="2">
                  <c:v>1000x102400</c:v>
                </c:pt>
                <c:pt idx="3">
                  <c:v>1000x1024000</c:v>
                </c:pt>
                <c:pt idx="4">
                  <c:v>1000x10240000</c:v>
                </c:pt>
                <c:pt idx="5">
                  <c:v>100x102400000</c:v>
                </c:pt>
                <c:pt idx="6">
                  <c:v>10x1024000000</c:v>
                </c:pt>
                <c:pt idx="7">
                  <c:v>1x10240000000</c:v>
                </c:pt>
              </c:strCache>
            </c:strRef>
          </c:cat>
          <c:val>
            <c:numRef>
              <c:f>Sheet4!$C$15:$C$22</c:f>
              <c:numCache>
                <c:formatCode>0.000</c:formatCode>
                <c:ptCount val="8"/>
                <c:pt idx="0">
                  <c:v>1.755617978</c:v>
                </c:pt>
                <c:pt idx="1">
                  <c:v>7.102272727</c:v>
                </c:pt>
                <c:pt idx="2">
                  <c:v>60.09615385</c:v>
                </c:pt>
                <c:pt idx="3">
                  <c:v>325.5208333</c:v>
                </c:pt>
                <c:pt idx="4">
                  <c:v>201.873385</c:v>
                </c:pt>
                <c:pt idx="5">
                  <c:v>241.4992272</c:v>
                </c:pt>
                <c:pt idx="6">
                  <c:v>208.611482</c:v>
                </c:pt>
                <c:pt idx="7">
                  <c:v>209.4504021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Sheet4!$D$14</c:f>
              <c:strCache>
                <c:ptCount val="1"/>
                <c:pt idx="0">
                  <c:v>S3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Sheet4!$B$15:$B$22</c:f>
              <c:strCache>
                <c:ptCount val="8"/>
                <c:pt idx="0">
                  <c:v>10000x1024</c:v>
                </c:pt>
                <c:pt idx="1">
                  <c:v>1000x10240</c:v>
                </c:pt>
                <c:pt idx="2">
                  <c:v>1000x102400</c:v>
                </c:pt>
                <c:pt idx="3">
                  <c:v>1000x1024000</c:v>
                </c:pt>
                <c:pt idx="4">
                  <c:v>1000x10240000</c:v>
                </c:pt>
                <c:pt idx="5">
                  <c:v>100x102400000</c:v>
                </c:pt>
                <c:pt idx="6">
                  <c:v>10x1024000000</c:v>
                </c:pt>
                <c:pt idx="7">
                  <c:v>1x10240000000</c:v>
                </c:pt>
              </c:strCache>
            </c:strRef>
          </c:cat>
          <c:val>
            <c:numRef>
              <c:f>Sheet4!$D$15:$D$22</c:f>
              <c:numCache>
                <c:formatCode>0.000</c:formatCode>
                <c:ptCount val="8"/>
                <c:pt idx="0">
                  <c:v>0.7487756021</c:v>
                </c:pt>
                <c:pt idx="1">
                  <c:v>6.323094977999998</c:v>
                </c:pt>
                <c:pt idx="2">
                  <c:v>31.71751619</c:v>
                </c:pt>
                <c:pt idx="3">
                  <c:v>225.0208819</c:v>
                </c:pt>
                <c:pt idx="4">
                  <c:v>316.0492329</c:v>
                </c:pt>
                <c:pt idx="5">
                  <c:v>283.4924822</c:v>
                </c:pt>
                <c:pt idx="6">
                  <c:v>290.2338402</c:v>
                </c:pt>
                <c:pt idx="7">
                  <c:v>298.7897343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Sheet4!$E$14</c:f>
              <c:strCache>
                <c:ptCount val="1"/>
                <c:pt idx="0">
                  <c:v>CephFS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Sheet4!$B$15:$B$22</c:f>
              <c:strCache>
                <c:ptCount val="8"/>
                <c:pt idx="0">
                  <c:v>10000x1024</c:v>
                </c:pt>
                <c:pt idx="1">
                  <c:v>1000x10240</c:v>
                </c:pt>
                <c:pt idx="2">
                  <c:v>1000x102400</c:v>
                </c:pt>
                <c:pt idx="3">
                  <c:v>1000x1024000</c:v>
                </c:pt>
                <c:pt idx="4">
                  <c:v>1000x10240000</c:v>
                </c:pt>
                <c:pt idx="5">
                  <c:v>100x102400000</c:v>
                </c:pt>
                <c:pt idx="6">
                  <c:v>10x1024000000</c:v>
                </c:pt>
                <c:pt idx="7">
                  <c:v>1x10240000000</c:v>
                </c:pt>
              </c:strCache>
            </c:strRef>
          </c:cat>
          <c:val>
            <c:numRef>
              <c:f>Sheet4!$E$15:$E$22</c:f>
              <c:numCache>
                <c:formatCode>0.000</c:formatCode>
                <c:ptCount val="8"/>
                <c:pt idx="0">
                  <c:v>0.8825489709</c:v>
                </c:pt>
                <c:pt idx="1">
                  <c:v>8.377117735</c:v>
                </c:pt>
                <c:pt idx="2">
                  <c:v>82.37992302</c:v>
                </c:pt>
                <c:pt idx="3">
                  <c:v>249.0952859</c:v>
                </c:pt>
                <c:pt idx="4">
                  <c:v>112.8111603</c:v>
                </c:pt>
                <c:pt idx="5">
                  <c:v>127.3384432</c:v>
                </c:pt>
                <c:pt idx="6">
                  <c:v>129.8991733</c:v>
                </c:pt>
                <c:pt idx="7">
                  <c:v>119.3382133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Sheet4!$F$14</c:f>
              <c:strCache>
                <c:ptCount val="1"/>
                <c:pt idx="0">
                  <c:v>FusionFS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Sheet4!$B$15:$B$22</c:f>
              <c:strCache>
                <c:ptCount val="8"/>
                <c:pt idx="0">
                  <c:v>10000x1024</c:v>
                </c:pt>
                <c:pt idx="1">
                  <c:v>1000x10240</c:v>
                </c:pt>
                <c:pt idx="2">
                  <c:v>1000x102400</c:v>
                </c:pt>
                <c:pt idx="3">
                  <c:v>1000x1024000</c:v>
                </c:pt>
                <c:pt idx="4">
                  <c:v>1000x10240000</c:v>
                </c:pt>
                <c:pt idx="5">
                  <c:v>100x102400000</c:v>
                </c:pt>
                <c:pt idx="6">
                  <c:v>10x1024000000</c:v>
                </c:pt>
                <c:pt idx="7">
                  <c:v>1x10240000000</c:v>
                </c:pt>
              </c:strCache>
            </c:strRef>
          </c:cat>
          <c:val>
            <c:numRef>
              <c:f>Sheet4!$F$15:$F$22</c:f>
              <c:numCache>
                <c:formatCode>0.000</c:formatCode>
                <c:ptCount val="8"/>
                <c:pt idx="0">
                  <c:v>1.487358641</c:v>
                </c:pt>
                <c:pt idx="1">
                  <c:v>14.91931634</c:v>
                </c:pt>
                <c:pt idx="2">
                  <c:v>118.7580755</c:v>
                </c:pt>
                <c:pt idx="3">
                  <c:v>284.2511233999999</c:v>
                </c:pt>
                <c:pt idx="4">
                  <c:v>226.3951374</c:v>
                </c:pt>
                <c:pt idx="5">
                  <c:v>227.794584</c:v>
                </c:pt>
                <c:pt idx="6">
                  <c:v>201.97385</c:v>
                </c:pt>
                <c:pt idx="7">
                  <c:v>201.9897771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29662176"/>
        <c:axId val="-2049459024"/>
      </c:lineChart>
      <c:catAx>
        <c:axId val="18296621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9459024"/>
        <c:crosses val="autoZero"/>
        <c:auto val="1"/>
        <c:lblAlgn val="ctr"/>
        <c:lblOffset val="100"/>
        <c:noMultiLvlLbl val="0"/>
      </c:catAx>
      <c:valAx>
        <c:axId val="-204945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THroughput in MB/sec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9662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16 Nodes Read Throughput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Sheet4!$I$3</c:f>
              <c:strCache>
                <c:ptCount val="1"/>
                <c:pt idx="0">
                  <c:v>HDFS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none"/>
          </c:marker>
          <c:cat>
            <c:strRef>
              <c:f>Sheet4!$H$4:$H$11</c:f>
              <c:strCache>
                <c:ptCount val="8"/>
                <c:pt idx="0">
                  <c:v>10000x1024</c:v>
                </c:pt>
                <c:pt idx="1">
                  <c:v>1000x10240</c:v>
                </c:pt>
                <c:pt idx="2">
                  <c:v>1000x102400</c:v>
                </c:pt>
                <c:pt idx="3">
                  <c:v>1000x1024000</c:v>
                </c:pt>
                <c:pt idx="4">
                  <c:v>1000x10240000</c:v>
                </c:pt>
                <c:pt idx="5">
                  <c:v>100x102400000</c:v>
                </c:pt>
                <c:pt idx="6">
                  <c:v>10x1024000000</c:v>
                </c:pt>
                <c:pt idx="7">
                  <c:v>1x10240000000</c:v>
                </c:pt>
              </c:strCache>
            </c:strRef>
          </c:cat>
          <c:val>
            <c:numRef>
              <c:f>Sheet4!$I$4:$I$11</c:f>
              <c:numCache>
                <c:formatCode>0.000</c:formatCode>
                <c:ptCount val="8"/>
                <c:pt idx="0">
                  <c:v>0.4572891897</c:v>
                </c:pt>
                <c:pt idx="1">
                  <c:v>7.082152975</c:v>
                </c:pt>
                <c:pt idx="2">
                  <c:v>61.57635468</c:v>
                </c:pt>
                <c:pt idx="3">
                  <c:v>456.2043796</c:v>
                </c:pt>
                <c:pt idx="4">
                  <c:v>1172.60788</c:v>
                </c:pt>
                <c:pt idx="5">
                  <c:v>1316.482359</c:v>
                </c:pt>
                <c:pt idx="6">
                  <c:v>1150.483203</c:v>
                </c:pt>
                <c:pt idx="7">
                  <c:v>1282.051282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Sheet4!$J$3</c:f>
              <c:strCache>
                <c:ptCount val="1"/>
                <c:pt idx="0">
                  <c:v>S3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none"/>
          </c:marker>
          <c:cat>
            <c:strRef>
              <c:f>Sheet4!$H$4:$H$11</c:f>
              <c:strCache>
                <c:ptCount val="8"/>
                <c:pt idx="0">
                  <c:v>10000x1024</c:v>
                </c:pt>
                <c:pt idx="1">
                  <c:v>1000x10240</c:v>
                </c:pt>
                <c:pt idx="2">
                  <c:v>1000x102400</c:v>
                </c:pt>
                <c:pt idx="3">
                  <c:v>1000x1024000</c:v>
                </c:pt>
                <c:pt idx="4">
                  <c:v>1000x10240000</c:v>
                </c:pt>
                <c:pt idx="5">
                  <c:v>100x102400000</c:v>
                </c:pt>
                <c:pt idx="6">
                  <c:v>10x1024000000</c:v>
                </c:pt>
                <c:pt idx="7">
                  <c:v>1x10240000000</c:v>
                </c:pt>
              </c:strCache>
            </c:strRef>
          </c:cat>
          <c:val>
            <c:numRef>
              <c:f>Sheet4!$J$4:$J$11</c:f>
              <c:numCache>
                <c:formatCode>General</c:formatCode>
                <c:ptCount val="8"/>
                <c:pt idx="0">
                  <c:v>2.5</c:v>
                </c:pt>
                <c:pt idx="1">
                  <c:v>19.8</c:v>
                </c:pt>
                <c:pt idx="2">
                  <c:v>105.8</c:v>
                </c:pt>
                <c:pt idx="3">
                  <c:v>769.4</c:v>
                </c:pt>
                <c:pt idx="4">
                  <c:v>1178.9</c:v>
                </c:pt>
                <c:pt idx="5">
                  <c:v>1067.2</c:v>
                </c:pt>
                <c:pt idx="6">
                  <c:v>1150.3</c:v>
                </c:pt>
                <c:pt idx="7">
                  <c:v>1104.7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Sheet4!$K$3</c:f>
              <c:strCache>
                <c:ptCount val="1"/>
                <c:pt idx="0">
                  <c:v>CephFS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none"/>
          </c:marker>
          <c:cat>
            <c:strRef>
              <c:f>Sheet4!$H$4:$H$11</c:f>
              <c:strCache>
                <c:ptCount val="8"/>
                <c:pt idx="0">
                  <c:v>10000x1024</c:v>
                </c:pt>
                <c:pt idx="1">
                  <c:v>1000x10240</c:v>
                </c:pt>
                <c:pt idx="2">
                  <c:v>1000x102400</c:v>
                </c:pt>
                <c:pt idx="3">
                  <c:v>1000x1024000</c:v>
                </c:pt>
                <c:pt idx="4">
                  <c:v>1000x10240000</c:v>
                </c:pt>
                <c:pt idx="5">
                  <c:v>100x102400000</c:v>
                </c:pt>
                <c:pt idx="6">
                  <c:v>10x1024000000</c:v>
                </c:pt>
                <c:pt idx="7">
                  <c:v>1x10240000000</c:v>
                </c:pt>
              </c:strCache>
            </c:strRef>
          </c:cat>
          <c:val>
            <c:numRef>
              <c:f>Sheet4!$K$4:$K$11</c:f>
              <c:numCache>
                <c:formatCode>0.000</c:formatCode>
                <c:ptCount val="8"/>
                <c:pt idx="0">
                  <c:v>1.308977966</c:v>
                </c:pt>
                <c:pt idx="1">
                  <c:v>17.8466898</c:v>
                </c:pt>
                <c:pt idx="2">
                  <c:v>159.1181038</c:v>
                </c:pt>
                <c:pt idx="3">
                  <c:v>361.2753307999999</c:v>
                </c:pt>
                <c:pt idx="4">
                  <c:v>392.9680103999999</c:v>
                </c:pt>
                <c:pt idx="5">
                  <c:v>427.6301046999999</c:v>
                </c:pt>
                <c:pt idx="6">
                  <c:v>474.5004412</c:v>
                </c:pt>
                <c:pt idx="7">
                  <c:v>431.7294181999999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Sheet4!$L$3</c:f>
              <c:strCache>
                <c:ptCount val="1"/>
                <c:pt idx="0">
                  <c:v>FusionFS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none"/>
          </c:marker>
          <c:cat>
            <c:strRef>
              <c:f>Sheet4!$H$4:$H$11</c:f>
              <c:strCache>
                <c:ptCount val="8"/>
                <c:pt idx="0">
                  <c:v>10000x1024</c:v>
                </c:pt>
                <c:pt idx="1">
                  <c:v>1000x10240</c:v>
                </c:pt>
                <c:pt idx="2">
                  <c:v>1000x102400</c:v>
                </c:pt>
                <c:pt idx="3">
                  <c:v>1000x1024000</c:v>
                </c:pt>
                <c:pt idx="4">
                  <c:v>1000x10240000</c:v>
                </c:pt>
                <c:pt idx="5">
                  <c:v>100x102400000</c:v>
                </c:pt>
                <c:pt idx="6">
                  <c:v>10x1024000000</c:v>
                </c:pt>
                <c:pt idx="7">
                  <c:v>1x10240000000</c:v>
                </c:pt>
              </c:strCache>
            </c:strRef>
          </c:cat>
          <c:val>
            <c:numRef>
              <c:f>Sheet4!$L$4:$L$11</c:f>
              <c:numCache>
                <c:formatCode>0.000</c:formatCode>
                <c:ptCount val="8"/>
                <c:pt idx="0">
                  <c:v>2.980856937</c:v>
                </c:pt>
                <c:pt idx="1">
                  <c:v>31.24531319999999</c:v>
                </c:pt>
                <c:pt idx="2">
                  <c:v>227.1694684</c:v>
                </c:pt>
                <c:pt idx="3">
                  <c:v>610.2576995999999</c:v>
                </c:pt>
                <c:pt idx="4">
                  <c:v>687.9725339</c:v>
                </c:pt>
                <c:pt idx="5">
                  <c:v>703.9548748</c:v>
                </c:pt>
                <c:pt idx="6">
                  <c:v>676.9578705</c:v>
                </c:pt>
                <c:pt idx="7">
                  <c:v>705.2190156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978261408"/>
        <c:axId val="-1978327600"/>
      </c:lineChart>
      <c:catAx>
        <c:axId val="-197826140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78327600"/>
        <c:crosses val="autoZero"/>
        <c:auto val="1"/>
        <c:lblAlgn val="ctr"/>
        <c:lblOffset val="100"/>
        <c:noMultiLvlLbl val="0"/>
      </c:catAx>
      <c:valAx>
        <c:axId val="-1978327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Throughput in MB/sec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78261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16 Nodes Write Throughput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Sheet4!$I$14</c:f>
              <c:strCache>
                <c:ptCount val="1"/>
                <c:pt idx="0">
                  <c:v>HDFS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none"/>
          </c:marker>
          <c:cat>
            <c:strRef>
              <c:f>Sheet4!$H$15:$H$22</c:f>
              <c:strCache>
                <c:ptCount val="8"/>
                <c:pt idx="0">
                  <c:v>10000x1024</c:v>
                </c:pt>
                <c:pt idx="1">
                  <c:v>1000x10240</c:v>
                </c:pt>
                <c:pt idx="2">
                  <c:v>1000x102400</c:v>
                </c:pt>
                <c:pt idx="3">
                  <c:v>1000x1024000</c:v>
                </c:pt>
                <c:pt idx="4">
                  <c:v>1000x10240000</c:v>
                </c:pt>
                <c:pt idx="5">
                  <c:v>100x102400000</c:v>
                </c:pt>
                <c:pt idx="6">
                  <c:v>10x1024000000</c:v>
                </c:pt>
                <c:pt idx="7">
                  <c:v>1x10240000000</c:v>
                </c:pt>
              </c:strCache>
            </c:strRef>
          </c:cat>
          <c:val>
            <c:numRef>
              <c:f>Sheet4!$I$15:$I$22</c:f>
              <c:numCache>
                <c:formatCode>0.000</c:formatCode>
                <c:ptCount val="8"/>
                <c:pt idx="0">
                  <c:v>5.707762557</c:v>
                </c:pt>
                <c:pt idx="1">
                  <c:v>25.0</c:v>
                </c:pt>
                <c:pt idx="2">
                  <c:v>233.6448598</c:v>
                </c:pt>
                <c:pt idx="3">
                  <c:v>1552.795031</c:v>
                </c:pt>
                <c:pt idx="4">
                  <c:v>936.3295879999998</c:v>
                </c:pt>
                <c:pt idx="5">
                  <c:v>913.7426900999999</c:v>
                </c:pt>
                <c:pt idx="6">
                  <c:v>911.0787172</c:v>
                </c:pt>
                <c:pt idx="7">
                  <c:v>905.469033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Sheet4!$J$14</c:f>
              <c:strCache>
                <c:ptCount val="1"/>
                <c:pt idx="0">
                  <c:v>S3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none"/>
          </c:marker>
          <c:cat>
            <c:strRef>
              <c:f>Sheet4!$H$15:$H$22</c:f>
              <c:strCache>
                <c:ptCount val="8"/>
                <c:pt idx="0">
                  <c:v>10000x1024</c:v>
                </c:pt>
                <c:pt idx="1">
                  <c:v>1000x10240</c:v>
                </c:pt>
                <c:pt idx="2">
                  <c:v>1000x102400</c:v>
                </c:pt>
                <c:pt idx="3">
                  <c:v>1000x1024000</c:v>
                </c:pt>
                <c:pt idx="4">
                  <c:v>1000x10240000</c:v>
                </c:pt>
                <c:pt idx="5">
                  <c:v>100x102400000</c:v>
                </c:pt>
                <c:pt idx="6">
                  <c:v>10x1024000000</c:v>
                </c:pt>
                <c:pt idx="7">
                  <c:v>1x10240000000</c:v>
                </c:pt>
              </c:strCache>
            </c:strRef>
          </c:cat>
          <c:val>
            <c:numRef>
              <c:f>Sheet4!$J$15:$J$22</c:f>
              <c:numCache>
                <c:formatCode>General</c:formatCode>
                <c:ptCount val="8"/>
                <c:pt idx="0">
                  <c:v>0.7</c:v>
                </c:pt>
                <c:pt idx="1">
                  <c:v>7.0</c:v>
                </c:pt>
                <c:pt idx="2">
                  <c:v>53.4</c:v>
                </c:pt>
                <c:pt idx="3">
                  <c:v>206.4</c:v>
                </c:pt>
                <c:pt idx="4">
                  <c:v>959.6</c:v>
                </c:pt>
                <c:pt idx="5">
                  <c:v>1193.5</c:v>
                </c:pt>
                <c:pt idx="6">
                  <c:v>1231.7</c:v>
                </c:pt>
                <c:pt idx="7">
                  <c:v>527.6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Sheet4!$K$14</c:f>
              <c:strCache>
                <c:ptCount val="1"/>
                <c:pt idx="0">
                  <c:v>CephFS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none"/>
          </c:marker>
          <c:cat>
            <c:strRef>
              <c:f>Sheet4!$H$15:$H$22</c:f>
              <c:strCache>
                <c:ptCount val="8"/>
                <c:pt idx="0">
                  <c:v>10000x1024</c:v>
                </c:pt>
                <c:pt idx="1">
                  <c:v>1000x10240</c:v>
                </c:pt>
                <c:pt idx="2">
                  <c:v>1000x102400</c:v>
                </c:pt>
                <c:pt idx="3">
                  <c:v>1000x1024000</c:v>
                </c:pt>
                <c:pt idx="4">
                  <c:v>1000x10240000</c:v>
                </c:pt>
                <c:pt idx="5">
                  <c:v>100x102400000</c:v>
                </c:pt>
                <c:pt idx="6">
                  <c:v>10x1024000000</c:v>
                </c:pt>
                <c:pt idx="7">
                  <c:v>1x10240000000</c:v>
                </c:pt>
              </c:strCache>
            </c:strRef>
          </c:cat>
          <c:val>
            <c:numRef>
              <c:f>Sheet4!$K$15:$K$22</c:f>
              <c:numCache>
                <c:formatCode>0.000</c:formatCode>
                <c:ptCount val="8"/>
                <c:pt idx="0">
                  <c:v>3.156302631</c:v>
                </c:pt>
                <c:pt idx="1">
                  <c:v>79.50895270999999</c:v>
                </c:pt>
                <c:pt idx="2">
                  <c:v>430.9676085</c:v>
                </c:pt>
                <c:pt idx="3">
                  <c:v>627.9497942</c:v>
                </c:pt>
                <c:pt idx="4">
                  <c:v>436.8479498</c:v>
                </c:pt>
                <c:pt idx="5">
                  <c:v>449.1853664</c:v>
                </c:pt>
                <c:pt idx="6">
                  <c:v>333.2320308</c:v>
                </c:pt>
                <c:pt idx="7">
                  <c:v>401.3002127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Sheet4!$L$14</c:f>
              <c:strCache>
                <c:ptCount val="1"/>
                <c:pt idx="0">
                  <c:v>FusionFS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none"/>
          </c:marker>
          <c:cat>
            <c:strRef>
              <c:f>Sheet4!$H$15:$H$22</c:f>
              <c:strCache>
                <c:ptCount val="8"/>
                <c:pt idx="0">
                  <c:v>10000x1024</c:v>
                </c:pt>
                <c:pt idx="1">
                  <c:v>1000x10240</c:v>
                </c:pt>
                <c:pt idx="2">
                  <c:v>1000x102400</c:v>
                </c:pt>
                <c:pt idx="3">
                  <c:v>1000x1024000</c:v>
                </c:pt>
                <c:pt idx="4">
                  <c:v>1000x10240000</c:v>
                </c:pt>
                <c:pt idx="5">
                  <c:v>100x102400000</c:v>
                </c:pt>
                <c:pt idx="6">
                  <c:v>10x1024000000</c:v>
                </c:pt>
                <c:pt idx="7">
                  <c:v>1x10240000000</c:v>
                </c:pt>
              </c:strCache>
            </c:strRef>
          </c:cat>
          <c:val>
            <c:numRef>
              <c:f>Sheet4!$L$15:$L$22</c:f>
              <c:numCache>
                <c:formatCode>0.000</c:formatCode>
                <c:ptCount val="8"/>
                <c:pt idx="0">
                  <c:v>5.969422232</c:v>
                </c:pt>
                <c:pt idx="1">
                  <c:v>59.02908954</c:v>
                </c:pt>
                <c:pt idx="2">
                  <c:v>488.004841</c:v>
                </c:pt>
                <c:pt idx="3">
                  <c:v>1281.716064</c:v>
                </c:pt>
                <c:pt idx="4">
                  <c:v>906.3888814</c:v>
                </c:pt>
                <c:pt idx="5">
                  <c:v>884.2946441</c:v>
                </c:pt>
                <c:pt idx="6">
                  <c:v>793.2516496</c:v>
                </c:pt>
                <c:pt idx="7">
                  <c:v>806.8024417999999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47362640"/>
        <c:axId val="-1977189328"/>
      </c:lineChart>
      <c:catAx>
        <c:axId val="-204736264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77189328"/>
        <c:crosses val="autoZero"/>
        <c:auto val="1"/>
        <c:lblAlgn val="ctr"/>
        <c:lblOffset val="100"/>
        <c:noMultiLvlLbl val="0"/>
      </c:catAx>
      <c:valAx>
        <c:axId val="-1977189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Throughput in MB/sec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7362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64 Nodes Read Throughput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Sheet4!$O$3</c:f>
              <c:strCache>
                <c:ptCount val="1"/>
                <c:pt idx="0">
                  <c:v>HDFS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Sheet4!$N$4:$N$11</c:f>
              <c:strCache>
                <c:ptCount val="8"/>
                <c:pt idx="0">
                  <c:v>10000x1024</c:v>
                </c:pt>
                <c:pt idx="1">
                  <c:v>1000x10240</c:v>
                </c:pt>
                <c:pt idx="2">
                  <c:v>1000x102400</c:v>
                </c:pt>
                <c:pt idx="3">
                  <c:v>1000x1024000</c:v>
                </c:pt>
                <c:pt idx="4">
                  <c:v>1000x10240000</c:v>
                </c:pt>
                <c:pt idx="5">
                  <c:v>100x102400000</c:v>
                </c:pt>
                <c:pt idx="6">
                  <c:v>10x1024000000</c:v>
                </c:pt>
                <c:pt idx="7">
                  <c:v>1x10240000000</c:v>
                </c:pt>
              </c:strCache>
            </c:strRef>
          </c:cat>
          <c:val>
            <c:numRef>
              <c:f>Sheet4!$O$4:$O$11</c:f>
              <c:numCache>
                <c:formatCode>0.00</c:formatCode>
                <c:ptCount val="8"/>
                <c:pt idx="0">
                  <c:v>1.585037248</c:v>
                </c:pt>
                <c:pt idx="1">
                  <c:v>5.857372967999995</c:v>
                </c:pt>
                <c:pt idx="2">
                  <c:v>156.4333203</c:v>
                </c:pt>
                <c:pt idx="3">
                  <c:v>1336.451721</c:v>
                </c:pt>
                <c:pt idx="4">
                  <c:v>2400.096004</c:v>
                </c:pt>
                <c:pt idx="5">
                  <c:v>4131.377814999999</c:v>
                </c:pt>
                <c:pt idx="6">
                  <c:v>5270.092227</c:v>
                </c:pt>
                <c:pt idx="7">
                  <c:v>3120.368203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Sheet4!$P$3</c:f>
              <c:strCache>
                <c:ptCount val="1"/>
                <c:pt idx="0">
                  <c:v>S3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Sheet4!$N$4:$N$11</c:f>
              <c:strCache>
                <c:ptCount val="8"/>
                <c:pt idx="0">
                  <c:v>10000x1024</c:v>
                </c:pt>
                <c:pt idx="1">
                  <c:v>1000x10240</c:v>
                </c:pt>
                <c:pt idx="2">
                  <c:v>1000x102400</c:v>
                </c:pt>
                <c:pt idx="3">
                  <c:v>1000x1024000</c:v>
                </c:pt>
                <c:pt idx="4">
                  <c:v>1000x10240000</c:v>
                </c:pt>
                <c:pt idx="5">
                  <c:v>100x102400000</c:v>
                </c:pt>
                <c:pt idx="6">
                  <c:v>10x1024000000</c:v>
                </c:pt>
                <c:pt idx="7">
                  <c:v>1x10240000000</c:v>
                </c:pt>
              </c:strCache>
            </c:strRef>
          </c:cat>
          <c:val>
            <c:numRef>
              <c:f>Sheet4!$P$4:$P$11</c:f>
              <c:numCache>
                <c:formatCode>General</c:formatCode>
                <c:ptCount val="8"/>
                <c:pt idx="0">
                  <c:v>0.009</c:v>
                </c:pt>
                <c:pt idx="1">
                  <c:v>75.4</c:v>
                </c:pt>
                <c:pt idx="2">
                  <c:v>38.2</c:v>
                </c:pt>
                <c:pt idx="3">
                  <c:v>312.2</c:v>
                </c:pt>
                <c:pt idx="4">
                  <c:v>454.2</c:v>
                </c:pt>
                <c:pt idx="5">
                  <c:v>4402.4</c:v>
                </c:pt>
                <c:pt idx="6">
                  <c:v>4475.3</c:v>
                </c:pt>
                <c:pt idx="7">
                  <c:v>4486.6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Sheet4!$Q$3</c:f>
              <c:strCache>
                <c:ptCount val="1"/>
                <c:pt idx="0">
                  <c:v>CephFS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Sheet4!$N$4:$N$11</c:f>
              <c:strCache>
                <c:ptCount val="8"/>
                <c:pt idx="0">
                  <c:v>10000x1024</c:v>
                </c:pt>
                <c:pt idx="1">
                  <c:v>1000x10240</c:v>
                </c:pt>
                <c:pt idx="2">
                  <c:v>1000x102400</c:v>
                </c:pt>
                <c:pt idx="3">
                  <c:v>1000x1024000</c:v>
                </c:pt>
                <c:pt idx="4">
                  <c:v>1000x10240000</c:v>
                </c:pt>
                <c:pt idx="5">
                  <c:v>100x102400000</c:v>
                </c:pt>
                <c:pt idx="6">
                  <c:v>10x1024000000</c:v>
                </c:pt>
                <c:pt idx="7">
                  <c:v>1x10240000000</c:v>
                </c:pt>
              </c:strCache>
            </c:strRef>
          </c:cat>
          <c:val>
            <c:numRef>
              <c:f>Sheet4!$Q$4:$Q$11</c:f>
              <c:numCache>
                <c:formatCode>0.00</c:formatCode>
                <c:ptCount val="8"/>
                <c:pt idx="0">
                  <c:v>0.86188</c:v>
                </c:pt>
                <c:pt idx="1">
                  <c:v>12.77282</c:v>
                </c:pt>
                <c:pt idx="2">
                  <c:v>101.66047</c:v>
                </c:pt>
                <c:pt idx="3">
                  <c:v>952.5614899999997</c:v>
                </c:pt>
                <c:pt idx="4">
                  <c:v>1257.86278</c:v>
                </c:pt>
                <c:pt idx="5">
                  <c:v>1630.69357</c:v>
                </c:pt>
                <c:pt idx="6">
                  <c:v>1682.50125</c:v>
                </c:pt>
                <c:pt idx="7">
                  <c:v>1752.01767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Sheet4!$R$3</c:f>
              <c:strCache>
                <c:ptCount val="1"/>
                <c:pt idx="0">
                  <c:v>FusionFS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Sheet4!$N$4:$N$11</c:f>
              <c:strCache>
                <c:ptCount val="8"/>
                <c:pt idx="0">
                  <c:v>10000x1024</c:v>
                </c:pt>
                <c:pt idx="1">
                  <c:v>1000x10240</c:v>
                </c:pt>
                <c:pt idx="2">
                  <c:v>1000x102400</c:v>
                </c:pt>
                <c:pt idx="3">
                  <c:v>1000x1024000</c:v>
                </c:pt>
                <c:pt idx="4">
                  <c:v>1000x10240000</c:v>
                </c:pt>
                <c:pt idx="5">
                  <c:v>100x102400000</c:v>
                </c:pt>
                <c:pt idx="6">
                  <c:v>10x1024000000</c:v>
                </c:pt>
                <c:pt idx="7">
                  <c:v>1x10240000000</c:v>
                </c:pt>
              </c:strCache>
            </c:strRef>
          </c:cat>
          <c:val>
            <c:numRef>
              <c:f>Sheet4!$R$4:$R$11</c:f>
              <c:numCache>
                <c:formatCode>General</c:formatCode>
                <c:ptCount val="8"/>
                <c:pt idx="0">
                  <c:v>12.5</c:v>
                </c:pt>
                <c:pt idx="1">
                  <c:v>118.8</c:v>
                </c:pt>
                <c:pt idx="2">
                  <c:v>903.5</c:v>
                </c:pt>
                <c:pt idx="3">
                  <c:v>2423.5</c:v>
                </c:pt>
                <c:pt idx="4">
                  <c:v>2887.9</c:v>
                </c:pt>
                <c:pt idx="5">
                  <c:v>2873.5</c:v>
                </c:pt>
                <c:pt idx="6">
                  <c:v>2889.4</c:v>
                </c:pt>
                <c:pt idx="7">
                  <c:v>2778.5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978290928"/>
        <c:axId val="-1977567952"/>
      </c:lineChart>
      <c:catAx>
        <c:axId val="-197829092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77567952"/>
        <c:crosses val="autoZero"/>
        <c:auto val="1"/>
        <c:lblAlgn val="ctr"/>
        <c:lblOffset val="100"/>
        <c:noMultiLvlLbl val="0"/>
      </c:catAx>
      <c:valAx>
        <c:axId val="-1977567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Throughput in MB/sec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78290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64 Nodes Write Throughput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Sheet4!$O$14</c:f>
              <c:strCache>
                <c:ptCount val="1"/>
                <c:pt idx="0">
                  <c:v>HDFS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Sheet4!$N$15:$N$22</c:f>
              <c:strCache>
                <c:ptCount val="8"/>
                <c:pt idx="0">
                  <c:v>10000x1024</c:v>
                </c:pt>
                <c:pt idx="1">
                  <c:v>1000x10240</c:v>
                </c:pt>
                <c:pt idx="2">
                  <c:v>1000x102400</c:v>
                </c:pt>
                <c:pt idx="3">
                  <c:v>1000x1024000</c:v>
                </c:pt>
                <c:pt idx="4">
                  <c:v>1000x10240000</c:v>
                </c:pt>
                <c:pt idx="5">
                  <c:v>100x102400000</c:v>
                </c:pt>
                <c:pt idx="6">
                  <c:v>10x1024000000</c:v>
                </c:pt>
                <c:pt idx="7">
                  <c:v>1x10240000000</c:v>
                </c:pt>
              </c:strCache>
            </c:strRef>
          </c:cat>
          <c:val>
            <c:numRef>
              <c:f>Sheet4!$O$15:$O$22</c:f>
              <c:numCache>
                <c:formatCode>General</c:formatCode>
                <c:ptCount val="8"/>
                <c:pt idx="0">
                  <c:v>81.13590264</c:v>
                </c:pt>
                <c:pt idx="1">
                  <c:v>45.45454545</c:v>
                </c:pt>
                <c:pt idx="2">
                  <c:v>643.0868167</c:v>
                </c:pt>
                <c:pt idx="3">
                  <c:v>6600.660066</c:v>
                </c:pt>
                <c:pt idx="4">
                  <c:v>2904.654709</c:v>
                </c:pt>
                <c:pt idx="5">
                  <c:v>4686.035614</c:v>
                </c:pt>
                <c:pt idx="6">
                  <c:v>3646.308113</c:v>
                </c:pt>
                <c:pt idx="7">
                  <c:v>2329.509056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Sheet4!$P$14</c:f>
              <c:strCache>
                <c:ptCount val="1"/>
                <c:pt idx="0">
                  <c:v>S3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Sheet4!$N$15:$N$22</c:f>
              <c:strCache>
                <c:ptCount val="8"/>
                <c:pt idx="0">
                  <c:v>10000x1024</c:v>
                </c:pt>
                <c:pt idx="1">
                  <c:v>1000x10240</c:v>
                </c:pt>
                <c:pt idx="2">
                  <c:v>1000x102400</c:v>
                </c:pt>
                <c:pt idx="3">
                  <c:v>1000x1024000</c:v>
                </c:pt>
                <c:pt idx="4">
                  <c:v>1000x10240000</c:v>
                </c:pt>
                <c:pt idx="5">
                  <c:v>100x102400000</c:v>
                </c:pt>
                <c:pt idx="6">
                  <c:v>10x1024000000</c:v>
                </c:pt>
                <c:pt idx="7">
                  <c:v>1x10240000000</c:v>
                </c:pt>
              </c:strCache>
            </c:strRef>
          </c:cat>
          <c:val>
            <c:numRef>
              <c:f>Sheet4!$P$15:$P$22</c:f>
              <c:numCache>
                <c:formatCode>General</c:formatCode>
                <c:ptCount val="8"/>
                <c:pt idx="0">
                  <c:v>0.002</c:v>
                </c:pt>
                <c:pt idx="1">
                  <c:v>22.5</c:v>
                </c:pt>
                <c:pt idx="2">
                  <c:v>23.5</c:v>
                </c:pt>
                <c:pt idx="3">
                  <c:v>169.9</c:v>
                </c:pt>
                <c:pt idx="4">
                  <c:v>276.6</c:v>
                </c:pt>
                <c:pt idx="5">
                  <c:v>3808.7</c:v>
                </c:pt>
                <c:pt idx="6">
                  <c:v>4730.3</c:v>
                </c:pt>
                <c:pt idx="7">
                  <c:v>2107.0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Sheet4!$Q$14</c:f>
              <c:strCache>
                <c:ptCount val="1"/>
                <c:pt idx="0">
                  <c:v>CephFS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Sheet4!$N$15:$N$22</c:f>
              <c:strCache>
                <c:ptCount val="8"/>
                <c:pt idx="0">
                  <c:v>10000x1024</c:v>
                </c:pt>
                <c:pt idx="1">
                  <c:v>1000x10240</c:v>
                </c:pt>
                <c:pt idx="2">
                  <c:v>1000x102400</c:v>
                </c:pt>
                <c:pt idx="3">
                  <c:v>1000x1024000</c:v>
                </c:pt>
                <c:pt idx="4">
                  <c:v>1000x10240000</c:v>
                </c:pt>
                <c:pt idx="5">
                  <c:v>100x102400000</c:v>
                </c:pt>
                <c:pt idx="6">
                  <c:v>10x1024000000</c:v>
                </c:pt>
                <c:pt idx="7">
                  <c:v>1x10240000000</c:v>
                </c:pt>
              </c:strCache>
            </c:strRef>
          </c:cat>
          <c:val>
            <c:numRef>
              <c:f>Sheet4!$Q$15:$Q$22</c:f>
              <c:numCache>
                <c:formatCode>General</c:formatCode>
                <c:ptCount val="8"/>
                <c:pt idx="0">
                  <c:v>2.43876</c:v>
                </c:pt>
                <c:pt idx="1">
                  <c:v>53.16038</c:v>
                </c:pt>
                <c:pt idx="2">
                  <c:v>485.57243</c:v>
                </c:pt>
                <c:pt idx="3">
                  <c:v>2145.23452</c:v>
                </c:pt>
                <c:pt idx="4">
                  <c:v>2541.01096</c:v>
                </c:pt>
                <c:pt idx="5">
                  <c:v>1759.79835</c:v>
                </c:pt>
                <c:pt idx="6">
                  <c:v>1376.25667</c:v>
                </c:pt>
                <c:pt idx="7">
                  <c:v>1497.48096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Sheet4!$R$14</c:f>
              <c:strCache>
                <c:ptCount val="1"/>
                <c:pt idx="0">
                  <c:v>FusionFS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Sheet4!$N$15:$N$22</c:f>
              <c:strCache>
                <c:ptCount val="8"/>
                <c:pt idx="0">
                  <c:v>10000x1024</c:v>
                </c:pt>
                <c:pt idx="1">
                  <c:v>1000x10240</c:v>
                </c:pt>
                <c:pt idx="2">
                  <c:v>1000x102400</c:v>
                </c:pt>
                <c:pt idx="3">
                  <c:v>1000x1024000</c:v>
                </c:pt>
                <c:pt idx="4">
                  <c:v>1000x10240000</c:v>
                </c:pt>
                <c:pt idx="5">
                  <c:v>100x102400000</c:v>
                </c:pt>
                <c:pt idx="6">
                  <c:v>10x1024000000</c:v>
                </c:pt>
                <c:pt idx="7">
                  <c:v>1x10240000000</c:v>
                </c:pt>
              </c:strCache>
            </c:strRef>
          </c:cat>
          <c:val>
            <c:numRef>
              <c:f>Sheet4!$R$15:$R$22</c:f>
              <c:numCache>
                <c:formatCode>General</c:formatCode>
                <c:ptCount val="8"/>
                <c:pt idx="0">
                  <c:v>23.8</c:v>
                </c:pt>
                <c:pt idx="1">
                  <c:v>236.8</c:v>
                </c:pt>
                <c:pt idx="2">
                  <c:v>1898.2</c:v>
                </c:pt>
                <c:pt idx="3">
                  <c:v>4873.6</c:v>
                </c:pt>
                <c:pt idx="4">
                  <c:v>3745.8</c:v>
                </c:pt>
                <c:pt idx="5">
                  <c:v>3694.5</c:v>
                </c:pt>
                <c:pt idx="6">
                  <c:v>3232.1</c:v>
                </c:pt>
                <c:pt idx="7">
                  <c:v>3247.8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978660848"/>
        <c:axId val="-1978657472"/>
      </c:lineChart>
      <c:catAx>
        <c:axId val="-197866084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78657472"/>
        <c:crosses val="autoZero"/>
        <c:auto val="1"/>
        <c:lblAlgn val="ctr"/>
        <c:lblOffset val="100"/>
        <c:noMultiLvlLbl val="0"/>
      </c:catAx>
      <c:valAx>
        <c:axId val="-1978657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Throughput in MB/sec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78660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Touch Evaluation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Sheet4!$I$52</c:f>
              <c:strCache>
                <c:ptCount val="1"/>
                <c:pt idx="0">
                  <c:v>HDFS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none"/>
          </c:marker>
          <c:cat>
            <c:strRef>
              <c:f>Sheet4!$H$53:$H$55</c:f>
              <c:strCache>
                <c:ptCount val="3"/>
                <c:pt idx="0">
                  <c:v>4 Nodes</c:v>
                </c:pt>
                <c:pt idx="1">
                  <c:v>16 Nodes</c:v>
                </c:pt>
                <c:pt idx="2">
                  <c:v>64 Nodes</c:v>
                </c:pt>
              </c:strCache>
            </c:strRef>
          </c:cat>
          <c:val>
            <c:numRef>
              <c:f>Sheet4!$I$53:$I$55</c:f>
              <c:numCache>
                <c:formatCode>General</c:formatCode>
                <c:ptCount val="3"/>
                <c:pt idx="0">
                  <c:v>3869.96904</c:v>
                </c:pt>
                <c:pt idx="1">
                  <c:v>15479.87616</c:v>
                </c:pt>
                <c:pt idx="2">
                  <c:v>42666.66667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Sheet4!$J$52</c:f>
              <c:strCache>
                <c:ptCount val="1"/>
                <c:pt idx="0">
                  <c:v>CephFS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none"/>
          </c:marker>
          <c:cat>
            <c:strRef>
              <c:f>Sheet4!$H$53:$H$55</c:f>
              <c:strCache>
                <c:ptCount val="3"/>
                <c:pt idx="0">
                  <c:v>4 Nodes</c:v>
                </c:pt>
                <c:pt idx="1">
                  <c:v>16 Nodes</c:v>
                </c:pt>
                <c:pt idx="2">
                  <c:v>64 Nodes</c:v>
                </c:pt>
              </c:strCache>
            </c:strRef>
          </c:cat>
          <c:val>
            <c:numRef>
              <c:f>Sheet4!$J$53:$J$55</c:f>
              <c:numCache>
                <c:formatCode>General</c:formatCode>
                <c:ptCount val="3"/>
                <c:pt idx="0">
                  <c:v>2285.714286</c:v>
                </c:pt>
                <c:pt idx="1">
                  <c:v>29239.09816</c:v>
                </c:pt>
                <c:pt idx="2">
                  <c:v>21272.75031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Sheet4!$K$52</c:f>
              <c:strCache>
                <c:ptCount val="1"/>
                <c:pt idx="0">
                  <c:v>FusionFS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none"/>
          </c:marker>
          <c:cat>
            <c:strRef>
              <c:f>Sheet4!$H$53:$H$55</c:f>
              <c:strCache>
                <c:ptCount val="3"/>
                <c:pt idx="0">
                  <c:v>4 Nodes</c:v>
                </c:pt>
                <c:pt idx="1">
                  <c:v>16 Nodes</c:v>
                </c:pt>
                <c:pt idx="2">
                  <c:v>64 Nodes</c:v>
                </c:pt>
              </c:strCache>
            </c:strRef>
          </c:cat>
          <c:val>
            <c:numRef>
              <c:f>Sheet4!$K$53:$K$55</c:f>
              <c:numCache>
                <c:formatCode>General</c:formatCode>
                <c:ptCount val="3"/>
                <c:pt idx="0">
                  <c:v>4763.038819</c:v>
                </c:pt>
                <c:pt idx="1">
                  <c:v>19850.65484</c:v>
                </c:pt>
                <c:pt idx="2">
                  <c:v>79990.78231</c:v>
                </c:pt>
              </c:numCache>
            </c:numRef>
          </c:val>
          <c:smooth val="0"/>
        </c:ser>
        <c:dLbls>
          <c:dLblPos val="ctr"/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57240800"/>
        <c:axId val="-1971051616"/>
      </c:lineChart>
      <c:catAx>
        <c:axId val="-205724080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71051616"/>
        <c:crosses val="autoZero"/>
        <c:auto val="1"/>
        <c:lblAlgn val="ctr"/>
        <c:lblOffset val="100"/>
        <c:noMultiLvlLbl val="0"/>
      </c:catAx>
      <c:valAx>
        <c:axId val="-1971051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Operations Per Second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7240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0 byte Evaluation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Sheet4!$I$41</c:f>
              <c:strCache>
                <c:ptCount val="1"/>
                <c:pt idx="0">
                  <c:v>HDFS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none"/>
          </c:marker>
          <c:cat>
            <c:strRef>
              <c:f>Sheet4!$H$42:$H$47</c:f>
              <c:strCache>
                <c:ptCount val="6"/>
                <c:pt idx="0">
                  <c:v>4 Nodes Read</c:v>
                </c:pt>
                <c:pt idx="1">
                  <c:v>4 Nodes Write</c:v>
                </c:pt>
                <c:pt idx="2">
                  <c:v>16 Nodes Read</c:v>
                </c:pt>
                <c:pt idx="3">
                  <c:v>16 Nodes Write</c:v>
                </c:pt>
                <c:pt idx="4">
                  <c:v>64 Nodes Read</c:v>
                </c:pt>
                <c:pt idx="5">
                  <c:v>64 Nodes Write</c:v>
                </c:pt>
              </c:strCache>
            </c:strRef>
          </c:cat>
          <c:val>
            <c:numRef>
              <c:f>Sheet4!$I$42:$I$47</c:f>
              <c:numCache>
                <c:formatCode>General</c:formatCode>
                <c:ptCount val="6"/>
                <c:pt idx="0">
                  <c:v>2539.68254</c:v>
                </c:pt>
                <c:pt idx="1">
                  <c:v>542.3728814</c:v>
                </c:pt>
                <c:pt idx="2">
                  <c:v>7529.411765</c:v>
                </c:pt>
                <c:pt idx="3">
                  <c:v>1603.005636</c:v>
                </c:pt>
                <c:pt idx="4">
                  <c:v>17066.66667</c:v>
                </c:pt>
                <c:pt idx="5">
                  <c:v>1859.620449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Sheet4!$J$41</c:f>
              <c:strCache>
                <c:ptCount val="1"/>
                <c:pt idx="0">
                  <c:v>S3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none"/>
          </c:marker>
          <c:cat>
            <c:strRef>
              <c:f>Sheet4!$H$42:$H$47</c:f>
              <c:strCache>
                <c:ptCount val="6"/>
                <c:pt idx="0">
                  <c:v>4 Nodes Read</c:v>
                </c:pt>
                <c:pt idx="1">
                  <c:v>4 Nodes Write</c:v>
                </c:pt>
                <c:pt idx="2">
                  <c:v>16 Nodes Read</c:v>
                </c:pt>
                <c:pt idx="3">
                  <c:v>16 Nodes Write</c:v>
                </c:pt>
                <c:pt idx="4">
                  <c:v>64 Nodes Read</c:v>
                </c:pt>
                <c:pt idx="5">
                  <c:v>64 Nodes Write</c:v>
                </c:pt>
              </c:strCache>
            </c:strRef>
          </c:cat>
          <c:val>
            <c:numRef>
              <c:f>Sheet4!$J$42:$J$47</c:f>
              <c:numCache>
                <c:formatCode>General</c:formatCode>
                <c:ptCount val="6"/>
                <c:pt idx="0">
                  <c:v>207.4400984</c:v>
                </c:pt>
                <c:pt idx="1">
                  <c:v>1434.553002</c:v>
                </c:pt>
                <c:pt idx="2">
                  <c:v>759.6754761</c:v>
                </c:pt>
                <c:pt idx="3">
                  <c:v>5383.308379</c:v>
                </c:pt>
                <c:pt idx="4">
                  <c:v>2722.811899</c:v>
                </c:pt>
                <c:pt idx="5">
                  <c:v>12030.44266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Sheet4!$K$41</c:f>
              <c:strCache>
                <c:ptCount val="1"/>
                <c:pt idx="0">
                  <c:v>CephFS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none"/>
          </c:marker>
          <c:cat>
            <c:strRef>
              <c:f>Sheet4!$H$42:$H$47</c:f>
              <c:strCache>
                <c:ptCount val="6"/>
                <c:pt idx="0">
                  <c:v>4 Nodes Read</c:v>
                </c:pt>
                <c:pt idx="1">
                  <c:v>4 Nodes Write</c:v>
                </c:pt>
                <c:pt idx="2">
                  <c:v>16 Nodes Read</c:v>
                </c:pt>
                <c:pt idx="3">
                  <c:v>16 Nodes Write</c:v>
                </c:pt>
                <c:pt idx="4">
                  <c:v>64 Nodes Read</c:v>
                </c:pt>
                <c:pt idx="5">
                  <c:v>64 Nodes Write</c:v>
                </c:pt>
              </c:strCache>
            </c:strRef>
          </c:cat>
          <c:val>
            <c:numRef>
              <c:f>Sheet4!$K$42:$K$47</c:f>
              <c:numCache>
                <c:formatCode>General</c:formatCode>
                <c:ptCount val="6"/>
                <c:pt idx="0">
                  <c:v>1250.22465</c:v>
                </c:pt>
                <c:pt idx="1">
                  <c:v>1244.09057</c:v>
                </c:pt>
                <c:pt idx="2">
                  <c:v>1520.246898</c:v>
                </c:pt>
                <c:pt idx="3">
                  <c:v>1488.480267</c:v>
                </c:pt>
                <c:pt idx="4">
                  <c:v>848.5564027</c:v>
                </c:pt>
                <c:pt idx="5">
                  <c:v>979.9439728999999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Sheet4!$L$41</c:f>
              <c:strCache>
                <c:ptCount val="1"/>
                <c:pt idx="0">
                  <c:v>FusionFS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none"/>
          </c:marker>
          <c:cat>
            <c:strRef>
              <c:f>Sheet4!$H$42:$H$47</c:f>
              <c:strCache>
                <c:ptCount val="6"/>
                <c:pt idx="0">
                  <c:v>4 Nodes Read</c:v>
                </c:pt>
                <c:pt idx="1">
                  <c:v>4 Nodes Write</c:v>
                </c:pt>
                <c:pt idx="2">
                  <c:v>16 Nodes Read</c:v>
                </c:pt>
                <c:pt idx="3">
                  <c:v>16 Nodes Write</c:v>
                </c:pt>
                <c:pt idx="4">
                  <c:v>64 Nodes Read</c:v>
                </c:pt>
                <c:pt idx="5">
                  <c:v>64 Nodes Write</c:v>
                </c:pt>
              </c:strCache>
            </c:strRef>
          </c:cat>
          <c:val>
            <c:numRef>
              <c:f>Sheet4!$L$42:$L$47</c:f>
              <c:numCache>
                <c:formatCode>General</c:formatCode>
                <c:ptCount val="6"/>
                <c:pt idx="0">
                  <c:v>1597.077348</c:v>
                </c:pt>
                <c:pt idx="1">
                  <c:v>801.5228935</c:v>
                </c:pt>
                <c:pt idx="2">
                  <c:v>6272.772492</c:v>
                </c:pt>
                <c:pt idx="3">
                  <c:v>3277.131384</c:v>
                </c:pt>
                <c:pt idx="4">
                  <c:v>25821.04428</c:v>
                </c:pt>
                <c:pt idx="5">
                  <c:v>13185.97831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976646160"/>
        <c:axId val="-2047809760"/>
      </c:lineChart>
      <c:catAx>
        <c:axId val="-1976646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7809760"/>
        <c:crosses val="autoZero"/>
        <c:auto val="1"/>
        <c:lblAlgn val="ctr"/>
        <c:lblOffset val="100"/>
        <c:noMultiLvlLbl val="0"/>
      </c:catAx>
      <c:valAx>
        <c:axId val="-2047809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Operations per Second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76646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2394-451E-874C-94B9-2C7822D40CC6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ED28-8AF1-5C4F-9A79-AB27FE78367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41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2394-451E-874C-94B9-2C7822D40CC6}" type="datetimeFigureOut">
              <a:rPr lang="en-US" smtClean="0"/>
              <a:t>5/9/16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ED28-8AF1-5C4F-9A79-AB27FE783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2394-451E-874C-94B9-2C7822D40CC6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ED28-8AF1-5C4F-9A79-AB27FE783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70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2394-451E-874C-94B9-2C7822D40CC6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ED28-8AF1-5C4F-9A79-AB27FE78367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4244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2394-451E-874C-94B9-2C7822D40CC6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ED28-8AF1-5C4F-9A79-AB27FE783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3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2394-451E-874C-94B9-2C7822D40CC6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ED28-8AF1-5C4F-9A79-AB27FE7836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264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2394-451E-874C-94B9-2C7822D40CC6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ED28-8AF1-5C4F-9A79-AB27FE783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67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2394-451E-874C-94B9-2C7822D40CC6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ED28-8AF1-5C4F-9A79-AB27FE783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24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2394-451E-874C-94B9-2C7822D40CC6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ED28-8AF1-5C4F-9A79-AB27FE783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7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2394-451E-874C-94B9-2C7822D40CC6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ED28-8AF1-5C4F-9A79-AB27FE783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2394-451E-874C-94B9-2C7822D40CC6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ED28-8AF1-5C4F-9A79-AB27FE783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2394-451E-874C-94B9-2C7822D40CC6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ED28-8AF1-5C4F-9A79-AB27FE783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2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2394-451E-874C-94B9-2C7822D40CC6}" type="datetimeFigureOut">
              <a:rPr lang="en-US" smtClean="0"/>
              <a:t>5/9/16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ED28-8AF1-5C4F-9A79-AB27FE783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7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2394-451E-874C-94B9-2C7822D40CC6}" type="datetimeFigureOut">
              <a:rPr lang="en-US" smtClean="0"/>
              <a:t>5/9/16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ED28-8AF1-5C4F-9A79-AB27FE783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8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2394-451E-874C-94B9-2C7822D40CC6}" type="datetimeFigureOut">
              <a:rPr lang="en-US" smtClean="0"/>
              <a:t>5/9/16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ED28-8AF1-5C4F-9A79-AB27FE783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9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2394-451E-874C-94B9-2C7822D40CC6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ED28-8AF1-5C4F-9A79-AB27FE783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2394-451E-874C-94B9-2C7822D40CC6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ED28-8AF1-5C4F-9A79-AB27FE783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2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9D42394-451E-874C-94B9-2C7822D40CC6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1C6ED28-8AF1-5C4F-9A79-AB27FE783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17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hyperlink" Target="http://insightdataengineering.com/blog/hadoopdevops/" TargetMode="External"/><Relationship Id="rId12" Type="http://schemas.openxmlformats.org/officeDocument/2006/relationships/hyperlink" Target="http://docs.ceph.com/docs/master/start/" TargetMode="External"/><Relationship Id="rId13" Type="http://schemas.openxmlformats.org/officeDocument/2006/relationships/hyperlink" Target="http://blog.programster.org/ubuntu-14-04-deploy-a-ceph-cluster-part-1/" TargetMode="External"/><Relationship Id="rId14" Type="http://schemas.openxmlformats.org/officeDocument/2006/relationships/hyperlink" Target="http://blog.programster.org/ubuntu-14-04-deploy-a-ceph-cluster-part-2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kashmahakode/benchmarking_file_systems" TargetMode="External"/><Relationship Id="rId3" Type="http://schemas.openxmlformats.org/officeDocument/2006/relationships/hyperlink" Target="http://datasys.cs.iit.edu/publications/2015_ScienceCloud15-cloud-storage.pdf" TargetMode="External"/><Relationship Id="rId4" Type="http://schemas.openxmlformats.org/officeDocument/2006/relationships/hyperlink" Target="http://datasys.cs.iit.edu/publications/2014_BigData14_FusionFS.pdf" TargetMode="External"/><Relationship Id="rId5" Type="http://schemas.openxmlformats.org/officeDocument/2006/relationships/hyperlink" Target="http://datasys.cs.iit.edu/projects/FusionFS/" TargetMode="External"/><Relationship Id="rId6" Type="http://schemas.openxmlformats.org/officeDocument/2006/relationships/hyperlink" Target="https://developers.google.com/protocol-buffers/" TargetMode="External"/><Relationship Id="rId7" Type="http://schemas.openxmlformats.org/officeDocument/2006/relationships/hyperlink" Target="https://github.com/libfuse/libfuse" TargetMode="External"/><Relationship Id="rId8" Type="http://schemas.openxmlformats.org/officeDocument/2006/relationships/hyperlink" Target="http://aws.amazon.com/ec2" TargetMode="External"/><Relationship Id="rId9" Type="http://schemas.openxmlformats.org/officeDocument/2006/relationships/hyperlink" Target="https://aws.amazon.com/ec2/instance-types/" TargetMode="External"/><Relationship Id="rId10" Type="http://schemas.openxmlformats.org/officeDocument/2006/relationships/hyperlink" Target="https://hadoop.apache.org/docs/stable/hadoop-project-dist/hadoop-hdfs/HdfsUserGuide.html#Purpos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tasys.cs.iit.edu/publications/2015_ScienceCloud15-cloud-storage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3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Relationship Id="rId3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CS597 Benchmarking Storage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Akash Mahakode</a:t>
            </a:r>
          </a:p>
          <a:p>
            <a:r>
              <a:rPr lang="en-US" dirty="0" smtClean="0"/>
              <a:t>Sandip Lakshminarasaiah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45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ANALYSIS -- TOUCH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076365"/>
              </p:ext>
            </p:extLst>
          </p:nvPr>
        </p:nvGraphicFramePr>
        <p:xfrm>
          <a:off x="474131" y="564444"/>
          <a:ext cx="5638802" cy="2258696"/>
        </p:xfrm>
        <a:graphic>
          <a:graphicData uri="http://schemas.openxmlformats.org/drawingml/2006/table">
            <a:tbl>
              <a:tblPr/>
              <a:tblGrid>
                <a:gridCol w="1219202"/>
                <a:gridCol w="1473200"/>
                <a:gridCol w="1473200"/>
                <a:gridCol w="1473200"/>
              </a:tblGrid>
              <a:tr h="290794"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Touch Evaluation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0794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Metadata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HDFS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CephFS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FusionFS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536152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4 Nodes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3869.96904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2285.714286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4763.038819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6152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16 Nodes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15479.87616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29239.09816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19850.65484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6152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64 Nodes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42666.66667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21272.75031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79990.78231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541175"/>
              </p:ext>
            </p:extLst>
          </p:nvPr>
        </p:nvGraphicFramePr>
        <p:xfrm>
          <a:off x="6604000" y="564444"/>
          <a:ext cx="4900612" cy="3389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8666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</a:t>
            </a:r>
            <a:r>
              <a:rPr lang="en-US" dirty="0" smtClean="0"/>
              <a:t>ANALYSIS – BLANK FILES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168771"/>
              </p:ext>
            </p:extLst>
          </p:nvPr>
        </p:nvGraphicFramePr>
        <p:xfrm>
          <a:off x="191914" y="428976"/>
          <a:ext cx="6242755" cy="4058352"/>
        </p:xfrm>
        <a:graphic>
          <a:graphicData uri="http://schemas.openxmlformats.org/drawingml/2006/table">
            <a:tbl>
              <a:tblPr/>
              <a:tblGrid>
                <a:gridCol w="1248551"/>
                <a:gridCol w="1248551"/>
                <a:gridCol w="1248551"/>
                <a:gridCol w="1248551"/>
                <a:gridCol w="1248551"/>
              </a:tblGrid>
              <a:tr h="252660">
                <a:tc gridSpan="5"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 byte Read Evaluation in operations per second</a:t>
                      </a:r>
                    </a:p>
                  </a:txBody>
                  <a:tcPr marL="26372" marR="26372" marT="17581" marB="17581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266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Metadata</a:t>
                      </a:r>
                    </a:p>
                  </a:txBody>
                  <a:tcPr marL="26372" marR="26372" marT="17581" marB="17581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HDFS</a:t>
                      </a:r>
                    </a:p>
                  </a:txBody>
                  <a:tcPr marL="26372" marR="26372" marT="17581" marB="1758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S3</a:t>
                      </a:r>
                    </a:p>
                  </a:txBody>
                  <a:tcPr marL="26372" marR="26372" marT="17581" marB="1758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CephFS</a:t>
                      </a:r>
                    </a:p>
                  </a:txBody>
                  <a:tcPr marL="26372" marR="26372" marT="17581" marB="1758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FusionFS</a:t>
                      </a:r>
                    </a:p>
                  </a:txBody>
                  <a:tcPr marL="26372" marR="26372" marT="17581" marB="1758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465842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4 Nodes</a:t>
                      </a:r>
                    </a:p>
                  </a:txBody>
                  <a:tcPr marL="26372" marR="26372" marT="17581" marB="17581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2539.68254</a:t>
                      </a:r>
                    </a:p>
                  </a:txBody>
                  <a:tcPr marL="26372" marR="26372" marT="17581" marB="1758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207.4400984</a:t>
                      </a:r>
                    </a:p>
                  </a:txBody>
                  <a:tcPr marL="26372" marR="26372" marT="17581" marB="1758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1250.22465</a:t>
                      </a:r>
                    </a:p>
                  </a:txBody>
                  <a:tcPr marL="26372" marR="26372" marT="17581" marB="1758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1597.077348</a:t>
                      </a:r>
                    </a:p>
                  </a:txBody>
                  <a:tcPr marL="26372" marR="26372" marT="17581" marB="1758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842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16 Nodes</a:t>
                      </a:r>
                    </a:p>
                  </a:txBody>
                  <a:tcPr marL="26372" marR="26372" marT="17581" marB="17581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7529.411765</a:t>
                      </a:r>
                    </a:p>
                  </a:txBody>
                  <a:tcPr marL="26372" marR="26372" marT="17581" marB="1758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759.6754761</a:t>
                      </a:r>
                    </a:p>
                  </a:txBody>
                  <a:tcPr marL="26372" marR="26372" marT="17581" marB="1758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1520.246898</a:t>
                      </a:r>
                    </a:p>
                  </a:txBody>
                  <a:tcPr marL="26372" marR="26372" marT="17581" marB="1758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6272.772492</a:t>
                      </a:r>
                    </a:p>
                  </a:txBody>
                  <a:tcPr marL="26372" marR="26372" marT="17581" marB="1758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842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64 Nodes</a:t>
                      </a:r>
                    </a:p>
                  </a:txBody>
                  <a:tcPr marL="26372" marR="26372" marT="17581" marB="17581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17066.66667</a:t>
                      </a:r>
                    </a:p>
                  </a:txBody>
                  <a:tcPr marL="26372" marR="26372" marT="17581" marB="1758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2722.811899</a:t>
                      </a:r>
                    </a:p>
                  </a:txBody>
                  <a:tcPr marL="26372" marR="26372" marT="17581" marB="1758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848.5564027</a:t>
                      </a:r>
                    </a:p>
                  </a:txBody>
                  <a:tcPr marL="26372" marR="26372" marT="17581" marB="1758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25821.04428</a:t>
                      </a:r>
                    </a:p>
                  </a:txBody>
                  <a:tcPr marL="26372" marR="26372" marT="17581" marB="1758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660"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6372" marR="26372" marT="17581" marB="1758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26372" marR="26372" marT="17581" marB="1758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26372" marR="26372" marT="17581" marB="1758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26372" marR="26372" marT="17581" marB="1758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26372" marR="26372" marT="17581" marB="1758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660">
                <a:tc gridSpan="5"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 byte Write Evaluation in operations per second</a:t>
                      </a:r>
                    </a:p>
                  </a:txBody>
                  <a:tcPr marL="26372" marR="26372" marT="17581" marB="17581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266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Metadata</a:t>
                      </a:r>
                    </a:p>
                  </a:txBody>
                  <a:tcPr marL="26372" marR="26372" marT="17581" marB="17581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HDFS</a:t>
                      </a:r>
                    </a:p>
                  </a:txBody>
                  <a:tcPr marL="26372" marR="26372" marT="17581" marB="1758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S3</a:t>
                      </a:r>
                    </a:p>
                  </a:txBody>
                  <a:tcPr marL="26372" marR="26372" marT="17581" marB="1758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CephFS</a:t>
                      </a:r>
                    </a:p>
                  </a:txBody>
                  <a:tcPr marL="26372" marR="26372" marT="17581" marB="1758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FusionFS</a:t>
                      </a:r>
                    </a:p>
                  </a:txBody>
                  <a:tcPr marL="26372" marR="26372" marT="17581" marB="1758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465842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4 Nodes</a:t>
                      </a:r>
                    </a:p>
                  </a:txBody>
                  <a:tcPr marL="26372" marR="26372" marT="17581" marB="17581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542.3728814</a:t>
                      </a:r>
                    </a:p>
                  </a:txBody>
                  <a:tcPr marL="26372" marR="26372" marT="17581" marB="1758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1434.553002</a:t>
                      </a:r>
                    </a:p>
                  </a:txBody>
                  <a:tcPr marL="26372" marR="26372" marT="17581" marB="1758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1244.09057</a:t>
                      </a:r>
                    </a:p>
                  </a:txBody>
                  <a:tcPr marL="26372" marR="26372" marT="17581" marB="1758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801.5228935</a:t>
                      </a:r>
                    </a:p>
                  </a:txBody>
                  <a:tcPr marL="26372" marR="26372" marT="17581" marB="1758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842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16 Nodes</a:t>
                      </a:r>
                    </a:p>
                  </a:txBody>
                  <a:tcPr marL="26372" marR="26372" marT="17581" marB="17581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1603.005636</a:t>
                      </a:r>
                    </a:p>
                  </a:txBody>
                  <a:tcPr marL="26372" marR="26372" marT="17581" marB="1758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5383.308379</a:t>
                      </a:r>
                    </a:p>
                  </a:txBody>
                  <a:tcPr marL="26372" marR="26372" marT="17581" marB="1758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1488.480267</a:t>
                      </a:r>
                    </a:p>
                  </a:txBody>
                  <a:tcPr marL="26372" marR="26372" marT="17581" marB="1758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3277.131384</a:t>
                      </a:r>
                    </a:p>
                  </a:txBody>
                  <a:tcPr marL="26372" marR="26372" marT="17581" marB="1758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842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64 Nodes</a:t>
                      </a:r>
                    </a:p>
                  </a:txBody>
                  <a:tcPr marL="26372" marR="26372" marT="17581" marB="17581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1859.620449</a:t>
                      </a:r>
                    </a:p>
                  </a:txBody>
                  <a:tcPr marL="26372" marR="26372" marT="17581" marB="1758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12030.44266</a:t>
                      </a:r>
                    </a:p>
                  </a:txBody>
                  <a:tcPr marL="26372" marR="26372" marT="17581" marB="1758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979.9439729</a:t>
                      </a:r>
                    </a:p>
                  </a:txBody>
                  <a:tcPr marL="26372" marR="26372" marT="17581" marB="1758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13185.97831</a:t>
                      </a:r>
                    </a:p>
                  </a:txBody>
                  <a:tcPr marL="26372" marR="26372" marT="17581" marB="1758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9901024"/>
              </p:ext>
            </p:extLst>
          </p:nvPr>
        </p:nvGraphicFramePr>
        <p:xfrm>
          <a:off x="6818489" y="428975"/>
          <a:ext cx="5102578" cy="3905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1421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HDFS has very good throughput for read operations involving large files.</a:t>
            </a:r>
          </a:p>
          <a:p>
            <a:pPr lvl="0"/>
            <a:r>
              <a:rPr lang="en-US" dirty="0"/>
              <a:t>S3 performs well for writing large files compared to other systems.</a:t>
            </a:r>
          </a:p>
          <a:p>
            <a:pPr lvl="0"/>
            <a:r>
              <a:rPr lang="en-US" dirty="0"/>
              <a:t>Fusion performs very well for smaller files and both read and write operations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FusionFS is the best at metadata management at all scales.</a:t>
            </a:r>
          </a:p>
          <a:p>
            <a:pPr lvl="0"/>
            <a:r>
              <a:rPr lang="en-US" dirty="0"/>
              <a:t>HDFS struggles at metadata management for write operations.</a:t>
            </a:r>
          </a:p>
          <a:p>
            <a:pPr lvl="0"/>
            <a:r>
              <a:rPr lang="en-US" dirty="0"/>
              <a:t>CephFS does not show any variations even at large scales.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1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&amp;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24179"/>
            <a:ext cx="10570810" cy="482035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  <a:hlinkClick r:id="rId2"/>
              </a:rPr>
              <a:t>GitHub -- </a:t>
            </a:r>
            <a:r>
              <a:rPr lang="en-US" u="sng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u="sng" dirty="0">
                <a:solidFill>
                  <a:schemeClr val="tx1"/>
                </a:solidFill>
                <a:hlinkClick r:id="rId2"/>
              </a:rPr>
              <a:t>://github.com/akashmahakode/benchmarking_file_systems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US" dirty="0">
                <a:solidFill>
                  <a:schemeClr val="tx1"/>
                </a:solidFill>
              </a:rPr>
              <a:t>High-Performance Storage Support for Scientific Applications on the Cloud </a:t>
            </a:r>
            <a:r>
              <a:rPr lang="en-US" u="sng" dirty="0">
                <a:solidFill>
                  <a:schemeClr val="tx1"/>
                </a:solidFill>
                <a:hlinkClick r:id="rId3"/>
              </a:rPr>
              <a:t>http://datasys.cs.iit.edu/publications/2015_ScienceCloud15-cloud-storage.pdf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US" dirty="0">
                <a:solidFill>
                  <a:schemeClr val="tx1"/>
                </a:solidFill>
              </a:rPr>
              <a:t>FusionFS: Toward Supporting Data-Intensive Scientific Applications on Extreme-Scale High-Performance Computing Systems -- </a:t>
            </a:r>
            <a:r>
              <a:rPr lang="en-US" u="sng" dirty="0">
                <a:solidFill>
                  <a:schemeClr val="tx1"/>
                </a:solidFill>
                <a:hlinkClick r:id="rId4"/>
              </a:rPr>
              <a:t>http://datasys.cs.iit.edu/publications/2014_BigData14_FusionFS.pdf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US" dirty="0">
                <a:solidFill>
                  <a:schemeClr val="tx1"/>
                </a:solidFill>
              </a:rPr>
              <a:t>FusionFS -- </a:t>
            </a:r>
            <a:r>
              <a:rPr lang="en-US" u="sng" dirty="0">
                <a:solidFill>
                  <a:schemeClr val="tx1"/>
                </a:solidFill>
                <a:hlinkClick r:id="rId5"/>
              </a:rPr>
              <a:t>http://datasys.cs.iit.edu/projects/FusionFS/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US" dirty="0">
                <a:solidFill>
                  <a:schemeClr val="tx1"/>
                </a:solidFill>
              </a:rPr>
              <a:t>Google Protocol Buffers -- </a:t>
            </a:r>
            <a:r>
              <a:rPr lang="en-US" u="sng" dirty="0">
                <a:solidFill>
                  <a:schemeClr val="tx1"/>
                </a:solidFill>
                <a:hlinkClick r:id="rId6"/>
              </a:rPr>
              <a:t>https://developers.google.com/protocol-buffers/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US" dirty="0">
                <a:solidFill>
                  <a:schemeClr val="tx1"/>
                </a:solidFill>
              </a:rPr>
              <a:t>FUSE -- </a:t>
            </a:r>
            <a:r>
              <a:rPr lang="en-US" u="sng" dirty="0">
                <a:solidFill>
                  <a:schemeClr val="tx1"/>
                </a:solidFill>
                <a:hlinkClick r:id="rId7"/>
              </a:rPr>
              <a:t>https://github.com/libfuse/libfuse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US" dirty="0">
                <a:solidFill>
                  <a:schemeClr val="tx1"/>
                </a:solidFill>
              </a:rPr>
              <a:t>Amazon EC2 -- </a:t>
            </a:r>
            <a:r>
              <a:rPr lang="en-US" u="sng" dirty="0">
                <a:solidFill>
                  <a:schemeClr val="tx1"/>
                </a:solidFill>
                <a:hlinkClick r:id="rId8"/>
              </a:rPr>
              <a:t>http://aws.amazon.com/ec2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US" dirty="0">
                <a:solidFill>
                  <a:schemeClr val="tx1"/>
                </a:solidFill>
              </a:rPr>
              <a:t>EC2 m3.large -- </a:t>
            </a:r>
            <a:r>
              <a:rPr lang="en-US" u="sng" dirty="0">
                <a:solidFill>
                  <a:schemeClr val="tx1"/>
                </a:solidFill>
                <a:hlinkClick r:id="rId9"/>
              </a:rPr>
              <a:t>https://aws.amazon.com/ec2/instance-types/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US" dirty="0">
                <a:solidFill>
                  <a:schemeClr val="tx1"/>
                </a:solidFill>
              </a:rPr>
              <a:t>GitHub Source code Repository -- </a:t>
            </a:r>
            <a:r>
              <a:rPr lang="en-US" u="sng" dirty="0">
                <a:solidFill>
                  <a:schemeClr val="tx1"/>
                </a:solidFill>
                <a:hlinkClick r:id="rId2"/>
              </a:rPr>
              <a:t>https://github.com/akashmahakode/benchmarking_file_systems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US" dirty="0">
                <a:solidFill>
                  <a:schemeClr val="tx1"/>
                </a:solidFill>
              </a:rPr>
              <a:t>Hadoop users Guide -- </a:t>
            </a:r>
            <a:r>
              <a:rPr lang="en-US" u="sng" dirty="0">
                <a:solidFill>
                  <a:schemeClr val="tx1"/>
                </a:solidFill>
                <a:hlinkClick r:id="rId10"/>
              </a:rPr>
              <a:t>https://hadoop.apache.org/docs/stable/hadoop-project-dist/hadoop-hdfs/HdfsUserGuide.html#Purpose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US" dirty="0">
                <a:solidFill>
                  <a:schemeClr val="tx1"/>
                </a:solidFill>
              </a:rPr>
              <a:t>Hadoop setup -- </a:t>
            </a:r>
            <a:r>
              <a:rPr lang="en-US" u="sng" dirty="0">
                <a:solidFill>
                  <a:schemeClr val="tx1"/>
                </a:solidFill>
                <a:hlinkClick r:id="rId11"/>
              </a:rPr>
              <a:t>http://insightdataengineering.com/blog/hadoopdevops/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US" dirty="0" err="1">
                <a:solidFill>
                  <a:schemeClr val="tx1"/>
                </a:solidFill>
              </a:rPr>
              <a:t>Ceph</a:t>
            </a:r>
            <a:r>
              <a:rPr lang="en-US" dirty="0">
                <a:solidFill>
                  <a:schemeClr val="tx1"/>
                </a:solidFill>
              </a:rPr>
              <a:t> Setup -- </a:t>
            </a:r>
            <a:r>
              <a:rPr lang="en-US" u="sng" dirty="0">
                <a:solidFill>
                  <a:schemeClr val="tx1"/>
                </a:solidFill>
                <a:hlinkClick r:id="rId12"/>
              </a:rPr>
              <a:t>http://docs.ceph.com/docs/master/start/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Setting </a:t>
            </a:r>
            <a:r>
              <a:rPr lang="en-US" dirty="0">
                <a:solidFill>
                  <a:schemeClr val="tx1"/>
                </a:solidFill>
              </a:rPr>
              <a:t>up </a:t>
            </a:r>
            <a:r>
              <a:rPr lang="en-US" dirty="0" err="1">
                <a:solidFill>
                  <a:schemeClr val="tx1"/>
                </a:solidFill>
              </a:rPr>
              <a:t>Ceph</a:t>
            </a:r>
            <a:r>
              <a:rPr lang="en-US" dirty="0">
                <a:solidFill>
                  <a:schemeClr val="tx1"/>
                </a:solidFill>
              </a:rPr>
              <a:t> -- </a:t>
            </a:r>
            <a:r>
              <a:rPr lang="en-US" u="sng" dirty="0">
                <a:solidFill>
                  <a:schemeClr val="tx1"/>
                </a:solidFill>
                <a:hlinkClick r:id="rId13"/>
              </a:rPr>
              <a:t>http://blog.programster.org/ubuntu-14-04-deploy-a-ceph-cluster-part-1/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u="sng" dirty="0">
                <a:solidFill>
                  <a:schemeClr val="tx1"/>
                </a:solidFill>
                <a:hlinkClick r:id="rId14"/>
              </a:rPr>
              <a:t>http://blog.programster.org/ubuntu-14-04-deploy-a-ceph-cluster-part-2/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580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dd </a:t>
            </a:r>
            <a:r>
              <a:rPr lang="en-US" dirty="0">
                <a:solidFill>
                  <a:schemeClr val="tx1"/>
                </a:solidFill>
              </a:rPr>
              <a:t>more value to the “</a:t>
            </a:r>
            <a:r>
              <a:rPr lang="en-US" u="sng" dirty="0">
                <a:solidFill>
                  <a:schemeClr val="tx1"/>
                </a:solidFill>
                <a:hlinkClick r:id="rId2"/>
              </a:rPr>
              <a:t>High-Performance Storage Support for Scientific Applications on the Cloud</a:t>
            </a:r>
            <a:r>
              <a:rPr lang="en-US" dirty="0">
                <a:solidFill>
                  <a:schemeClr val="tx1"/>
                </a:solidFill>
              </a:rPr>
              <a:t>” technical </a:t>
            </a:r>
            <a:r>
              <a:rPr lang="en-US" dirty="0" smtClean="0">
                <a:solidFill>
                  <a:schemeClr val="tx1"/>
                </a:solidFill>
              </a:rPr>
              <a:t>paper by benchmarking multiple Distributed file systems on Amazon EC2.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S3</a:t>
            </a:r>
          </a:p>
          <a:p>
            <a:r>
              <a:rPr lang="en-US" dirty="0" smtClean="0"/>
              <a:t>S3FS</a:t>
            </a:r>
          </a:p>
          <a:p>
            <a:r>
              <a:rPr lang="en-US" dirty="0" smtClean="0"/>
              <a:t>HDFS</a:t>
            </a:r>
          </a:p>
          <a:p>
            <a:r>
              <a:rPr lang="en-US" dirty="0" smtClean="0"/>
              <a:t>CephFS</a:t>
            </a:r>
          </a:p>
          <a:p>
            <a:r>
              <a:rPr lang="en-US" dirty="0" smtClean="0"/>
              <a:t>FusionFS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and Hardware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4213" y="1075849"/>
          <a:ext cx="8534400" cy="2834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44800"/>
                <a:gridCol w="2844800"/>
                <a:gridCol w="2844800"/>
              </a:tblGrid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No. of Files per Node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Size per file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Total Storage Needed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10000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10000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1024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10240000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1000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10240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10240000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1000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102400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102400000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1000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1024000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1024000000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1000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10240000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10240000000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102400000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10240000000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1024000000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10240000000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10240000000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10240000000</a:t>
                      </a:r>
                      <a:endParaRPr lang="en-US" sz="1200" dirty="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822347"/>
              </p:ext>
            </p:extLst>
          </p:nvPr>
        </p:nvGraphicFramePr>
        <p:xfrm>
          <a:off x="684212" y="4029585"/>
          <a:ext cx="8534400" cy="6778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3144"/>
                <a:gridCol w="2133144"/>
                <a:gridCol w="2134056"/>
                <a:gridCol w="2134056"/>
              </a:tblGrid>
              <a:tr h="45192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Model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vCPU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Mem (GiB)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SSD Storage (GB)</a:t>
                      </a:r>
                      <a:endParaRPr lang="en-US" sz="1200" dirty="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68580" marR="68580" marT="0" marB="0"/>
                </a:tc>
              </a:tr>
              <a:tr h="2259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m3.large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7.5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 x 32</a:t>
                      </a:r>
                      <a:endParaRPr lang="en-US" sz="1200" dirty="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79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methodology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0082711"/>
              </p:ext>
            </p:extLst>
          </p:nvPr>
        </p:nvGraphicFramePr>
        <p:xfrm>
          <a:off x="575049" y="612834"/>
          <a:ext cx="6856187" cy="1277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4229"/>
                <a:gridCol w="2264229"/>
                <a:gridCol w="2264229"/>
                <a:gridCol w="63500"/>
              </a:tblGrid>
              <a:tr h="177165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Metadata Evaluation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0" marR="0" marT="0" marB="0" anchor="ctr"/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Files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1000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10000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0" marR="0" marT="0" marB="0" anchor="ctr"/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touch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0m0.013s</a:t>
                      </a:r>
                      <a:endParaRPr lang="en-US" sz="1200" dirty="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0m0.132s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0" marR="0" marT="0" marB="0" anchor="ctr"/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bash script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0m1.283s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0m8.276s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0" marR="0" marT="0" marB="0" anchor="ctr"/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java program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0m0.015s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0m0.221s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Georgia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300792"/>
              </p:ext>
            </p:extLst>
          </p:nvPr>
        </p:nvGraphicFramePr>
        <p:xfrm>
          <a:off x="575049" y="2140287"/>
          <a:ext cx="5340327" cy="1155042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150883"/>
                <a:gridCol w="1047361"/>
                <a:gridCol w="1047361"/>
                <a:gridCol w="1047361"/>
                <a:gridCol w="1047361"/>
              </a:tblGrid>
              <a:tr h="216570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Touch Option 1</a:t>
                      </a:r>
                      <a:endParaRPr lang="en-US" sz="1200" dirty="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6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Instances 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node-1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node-2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node-3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node-4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68580" marR="68580" marT="0" marB="0" anchor="b"/>
                </a:tc>
              </a:tr>
              <a:tr h="23461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0m14.599s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68580" marR="68580" marT="0" marB="0" anchor="b"/>
                </a:tc>
              </a:tr>
              <a:tr h="23461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0m15.642s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0m15.794s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68580" marR="68580" marT="0" marB="0" anchor="b"/>
                </a:tc>
              </a:tr>
              <a:tr h="23461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0m30.792s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0m30.953s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0m25.762s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0m30.795s</a:t>
                      </a:r>
                      <a:endParaRPr lang="en-US" sz="1200" dirty="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525401"/>
              </p:ext>
            </p:extLst>
          </p:nvPr>
        </p:nvGraphicFramePr>
        <p:xfrm>
          <a:off x="575049" y="3545670"/>
          <a:ext cx="5340325" cy="1155042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51137"/>
                <a:gridCol w="1047297"/>
                <a:gridCol w="1047297"/>
                <a:gridCol w="1047297"/>
                <a:gridCol w="1047297"/>
              </a:tblGrid>
              <a:tr h="199772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Touch Option 2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64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Instances 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node-1</a:t>
                      </a:r>
                      <a:endParaRPr lang="en-US" sz="1200" dirty="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node-2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node-3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node-4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68580" marR="68580" marT="0" marB="0" anchor="b"/>
                </a:tc>
              </a:tr>
              <a:tr h="21641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0m6.985s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68580" marR="68580" marT="0" marB="0" anchor="b"/>
                </a:tc>
              </a:tr>
              <a:tr h="24452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0m10.570s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0m10.552s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68580" marR="68580" marT="0" marB="0" anchor="b"/>
                </a:tc>
              </a:tr>
              <a:tr h="24452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0m28.758s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0m29.086s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0m26.923s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0m28.763s</a:t>
                      </a:r>
                      <a:endParaRPr lang="en-US" sz="1200" dirty="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197731"/>
              </p:ext>
            </p:extLst>
          </p:nvPr>
        </p:nvGraphicFramePr>
        <p:xfrm>
          <a:off x="6808434" y="2140287"/>
          <a:ext cx="4820355" cy="25834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6785"/>
                <a:gridCol w="1606785"/>
                <a:gridCol w="1606785"/>
              </a:tblGrid>
              <a:tr h="2870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100" dirty="0" smtClean="0">
                          <a:effectLst/>
                          <a:latin typeface="Georgia" charset="0"/>
                        </a:rPr>
                        <a:t>Write</a:t>
                      </a:r>
                      <a:r>
                        <a:rPr lang="en-US" sz="1100" baseline="0" dirty="0" smtClean="0">
                          <a:effectLst/>
                          <a:latin typeface="Georgia" charset="0"/>
                        </a:rPr>
                        <a:t> Operation</a:t>
                      </a:r>
                      <a:endParaRPr lang="en-US" sz="1100" dirty="0">
                        <a:effectLst/>
                        <a:latin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Perl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dd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</a:tr>
              <a:tr h="2870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1x10GB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1m55.088s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2m4.124s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</a:tr>
              <a:tr h="2870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10x1GB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1m45.610s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2m7.663s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</a:tr>
              <a:tr h="2870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100x100MB 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1m43.564s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2m0.689s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</a:tr>
              <a:tr h="2870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1000x10MB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1m43.566s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2m0.993s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</a:tr>
              <a:tr h="2870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1000x1MB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0m2.462s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0m12.188s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</a:tr>
              <a:tr h="2870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1000x100KB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0m1.431s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0m4.086s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</a:tr>
              <a:tr h="2870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1000x10KB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0m1.325s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0m3.201s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</a:tr>
              <a:tr h="2870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10000x1KB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0m13.147s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0m30.612s</a:t>
                      </a:r>
                      <a:endParaRPr lang="en-US" sz="1200" dirty="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62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vs S3FS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498768"/>
              </p:ext>
            </p:extLst>
          </p:nvPr>
        </p:nvGraphicFramePr>
        <p:xfrm>
          <a:off x="447146" y="347095"/>
          <a:ext cx="8534400" cy="31181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2400"/>
                <a:gridCol w="1422400"/>
                <a:gridCol w="1422400"/>
                <a:gridCol w="1422400"/>
                <a:gridCol w="1422400"/>
                <a:gridCol w="1422400"/>
              </a:tblGrid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Files per Node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Size per file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S3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S3FS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Operation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Write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Read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Write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Read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10000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30.129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191.233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2127.356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476.448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10000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1024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54.533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263.495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2939.896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788.488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1000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10240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6.466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21.373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312.25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104.212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1000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102400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11.893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23.592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369.643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118.061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1000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1024000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17.459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30.909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439.747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138.381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1000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10240000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132.97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143.714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1285.966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267.105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102400000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135.198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129.698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839.861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120.132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1024000000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139.35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126.597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714.952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152.89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10240000000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134.146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233.083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1128.058</a:t>
                      </a:r>
                      <a:endParaRPr lang="en-US" sz="120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136.799</a:t>
                      </a:r>
                      <a:endParaRPr lang="en-US" sz="1200" dirty="0">
                        <a:effectLst/>
                        <a:latin typeface="Times New Roman" charset="0"/>
                        <a:ea typeface="Georgia" charset="0"/>
                      </a:endParaRP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599854751"/>
              </p:ext>
            </p:extLst>
          </p:nvPr>
        </p:nvGraphicFramePr>
        <p:xfrm>
          <a:off x="4854223" y="3693652"/>
          <a:ext cx="4981222" cy="3094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518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– 4 Nodes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081769"/>
              </p:ext>
            </p:extLst>
          </p:nvPr>
        </p:nvGraphicFramePr>
        <p:xfrm>
          <a:off x="300039" y="442912"/>
          <a:ext cx="6286498" cy="4044419"/>
        </p:xfrm>
        <a:graphic>
          <a:graphicData uri="http://schemas.openxmlformats.org/drawingml/2006/table">
            <a:tbl>
              <a:tblPr/>
              <a:tblGrid>
                <a:gridCol w="1501850"/>
                <a:gridCol w="1236034"/>
                <a:gridCol w="1156290"/>
                <a:gridCol w="1156290"/>
                <a:gridCol w="1236034"/>
              </a:tblGrid>
              <a:tr h="17283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Read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 Nodes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283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HDFS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S3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CephFS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FusionFS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19876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10000x1024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0.290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0.185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1.084</a:t>
                      </a:r>
                    </a:p>
                  </a:txBody>
                  <a:tcPr marL="9655" marR="9655" marT="19309" marB="1930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0.749</a:t>
                      </a:r>
                    </a:p>
                  </a:txBody>
                  <a:tcPr marL="9655" marR="9655" marT="19309" marB="1930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1000x10240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2.264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2.065</a:t>
                      </a:r>
                    </a:p>
                  </a:txBody>
                  <a:tcPr marL="9655" marR="9655" marT="19309" marB="1930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11.685</a:t>
                      </a:r>
                    </a:p>
                  </a:txBody>
                  <a:tcPr marL="9655" marR="9655" marT="19309" marB="1930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8.568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1000x102400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19.778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15.112</a:t>
                      </a:r>
                    </a:p>
                  </a:txBody>
                  <a:tcPr marL="9655" marR="9655" marT="19309" marB="1930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117.111</a:t>
                      </a:r>
                    </a:p>
                  </a:txBody>
                  <a:tcPr marL="9655" marR="9655" marT="19309" marB="1930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59.121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1000x1024000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143.349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44.691</a:t>
                      </a:r>
                    </a:p>
                  </a:txBody>
                  <a:tcPr marL="9655" marR="9655" marT="19309" marB="1930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118.293</a:t>
                      </a:r>
                    </a:p>
                  </a:txBody>
                  <a:tcPr marL="9655" marR="9655" marT="19309" marB="1930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153.237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1000x10240000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276.549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115.897</a:t>
                      </a:r>
                    </a:p>
                  </a:txBody>
                  <a:tcPr marL="9655" marR="9655" marT="19309" marB="1930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162.246</a:t>
                      </a:r>
                    </a:p>
                  </a:txBody>
                  <a:tcPr marL="9655" marR="9655" marT="19309" marB="1930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173.136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100x102400000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341.904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209.053</a:t>
                      </a:r>
                    </a:p>
                  </a:txBody>
                  <a:tcPr marL="9655" marR="9655" marT="19309" marB="1930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120.720</a:t>
                      </a:r>
                    </a:p>
                  </a:txBody>
                  <a:tcPr marL="9655" marR="9655" marT="19309" marB="1930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177.890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10x1024000000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292.603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308.283</a:t>
                      </a:r>
                    </a:p>
                  </a:txBody>
                  <a:tcPr marL="9655" marR="9655" marT="19309" marB="1930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99.708</a:t>
                      </a:r>
                    </a:p>
                  </a:txBody>
                  <a:tcPr marL="9655" marR="9655" marT="19309" marB="1930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183.437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1x10240000000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294.811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181.700</a:t>
                      </a:r>
                    </a:p>
                  </a:txBody>
                  <a:tcPr marL="9655" marR="9655" marT="19309" marB="1930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133.944</a:t>
                      </a:r>
                    </a:p>
                  </a:txBody>
                  <a:tcPr marL="9655" marR="9655" marT="19309" marB="1930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177.272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83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5" marR="9655" marT="9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5" marR="9655" marT="9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5" marR="9655" marT="9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5" marR="9655" marT="9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5" marR="9655" marT="9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83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Write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 Nodes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283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HDFS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S3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CephFS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FusionFS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19876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10000x1024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1.756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0.749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0.883</a:t>
                      </a:r>
                    </a:p>
                  </a:txBody>
                  <a:tcPr marL="9655" marR="9655" marT="19309" marB="1930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1.487</a:t>
                      </a:r>
                    </a:p>
                  </a:txBody>
                  <a:tcPr marL="9655" marR="9655" marT="19309" marB="1930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1000x10240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7.102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6.323</a:t>
                      </a:r>
                    </a:p>
                  </a:txBody>
                  <a:tcPr marL="9655" marR="9655" marT="19309" marB="1930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8.377</a:t>
                      </a:r>
                    </a:p>
                  </a:txBody>
                  <a:tcPr marL="9655" marR="9655" marT="19309" marB="1930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14.919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1000x102400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60.096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31.718</a:t>
                      </a:r>
                    </a:p>
                  </a:txBody>
                  <a:tcPr marL="9655" marR="9655" marT="19309" marB="1930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82.380</a:t>
                      </a:r>
                    </a:p>
                  </a:txBody>
                  <a:tcPr marL="9655" marR="9655" marT="19309" marB="1930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118.758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1000x1024000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325.521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225.021</a:t>
                      </a:r>
                    </a:p>
                  </a:txBody>
                  <a:tcPr marL="9655" marR="9655" marT="19309" marB="1930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249.095</a:t>
                      </a:r>
                    </a:p>
                  </a:txBody>
                  <a:tcPr marL="9655" marR="9655" marT="19309" marB="1930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284.251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1000x10240000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201.873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316.049</a:t>
                      </a:r>
                    </a:p>
                  </a:txBody>
                  <a:tcPr marL="9655" marR="9655" marT="19309" marB="1930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112.811</a:t>
                      </a:r>
                    </a:p>
                  </a:txBody>
                  <a:tcPr marL="9655" marR="9655" marT="19309" marB="1930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226.395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100x102400000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241.499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283.492</a:t>
                      </a:r>
                    </a:p>
                  </a:txBody>
                  <a:tcPr marL="9655" marR="9655" marT="19309" marB="1930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127.338</a:t>
                      </a:r>
                    </a:p>
                  </a:txBody>
                  <a:tcPr marL="9655" marR="9655" marT="19309" marB="1930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227.795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10x1024000000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208.611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290.234</a:t>
                      </a:r>
                    </a:p>
                  </a:txBody>
                  <a:tcPr marL="9655" marR="9655" marT="19309" marB="1930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129.899</a:t>
                      </a:r>
                    </a:p>
                  </a:txBody>
                  <a:tcPr marL="9655" marR="9655" marT="19309" marB="1930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201.974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1x10240000000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209.450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298.790</a:t>
                      </a:r>
                    </a:p>
                  </a:txBody>
                  <a:tcPr marL="9655" marR="9655" marT="19309" marB="1930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119.338</a:t>
                      </a:r>
                    </a:p>
                  </a:txBody>
                  <a:tcPr marL="9655" marR="9655" marT="19309" marB="1930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201.990</a:t>
                      </a:r>
                    </a:p>
                  </a:txBody>
                  <a:tcPr marL="9655" marR="9655" marT="96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733062"/>
              </p:ext>
            </p:extLst>
          </p:nvPr>
        </p:nvGraphicFramePr>
        <p:xfrm>
          <a:off x="7164211" y="49529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6320188"/>
              </p:ext>
            </p:extLst>
          </p:nvPr>
        </p:nvGraphicFramePr>
        <p:xfrm>
          <a:off x="7151511" y="3251199"/>
          <a:ext cx="45847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53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– 16 Nodes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391397"/>
              </p:ext>
            </p:extLst>
          </p:nvPr>
        </p:nvGraphicFramePr>
        <p:xfrm>
          <a:off x="473138" y="438333"/>
          <a:ext cx="5882506" cy="4144959"/>
        </p:xfrm>
        <a:graphic>
          <a:graphicData uri="http://schemas.openxmlformats.org/drawingml/2006/table">
            <a:tbl>
              <a:tblPr/>
              <a:tblGrid>
                <a:gridCol w="1193400"/>
                <a:gridCol w="1172276"/>
                <a:gridCol w="918811"/>
                <a:gridCol w="1341254"/>
                <a:gridCol w="1256765"/>
              </a:tblGrid>
              <a:tr h="19737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Read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 Nodes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7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HDFS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S3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CephFS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FusionFS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19737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10000x1024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0.457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2.5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1.309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2.981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37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1000x10240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7.082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19.8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17.847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31.245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37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1000x102400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61.576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105.8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159.118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227.169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37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1000x1024000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456.204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769.4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361.275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610.258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37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1000x10240000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1172.608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1178.9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392.968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687.973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37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100x102400000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1316.482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1067.2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427.630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703.955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37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10x1024000000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1150.483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1150.3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474.500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676.958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37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1x10240000000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1282.051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1104.7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431.729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705.219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379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758" marR="10758" marT="107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758" marR="10758" marT="107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758" marR="10758" marT="107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758" marR="10758" marT="107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758" marR="10758" marT="107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37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Write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 Nodes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19737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HDFS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S3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CephFS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FusionFS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19737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10000x1024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5.708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0.7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3.156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5.969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37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1000x10240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25.000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79.509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59.029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37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1000x102400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233.645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53.4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430.968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488.005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37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1000x1024000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1552.795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206.4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627.950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1281.716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37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1000x10240000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936.330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959.6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436.848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906.389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37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100x102400000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913.743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1193.5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449.185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884.295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37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10x1024000000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911.079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1231.7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333.232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793.252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37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1x10240000000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905.469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527.6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401.300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806.802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2626468"/>
              </p:ext>
            </p:extLst>
          </p:nvPr>
        </p:nvGraphicFramePr>
        <p:xfrm>
          <a:off x="6473472" y="201436"/>
          <a:ext cx="5295900" cy="2806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8041641"/>
              </p:ext>
            </p:extLst>
          </p:nvPr>
        </p:nvGraphicFramePr>
        <p:xfrm>
          <a:off x="6473472" y="3162299"/>
          <a:ext cx="5295900" cy="2832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7467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– 64 Nodes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82978" y="392293"/>
          <a:ext cx="5692043" cy="4315164"/>
        </p:xfrm>
        <a:graphic>
          <a:graphicData uri="http://schemas.openxmlformats.org/drawingml/2006/table">
            <a:tbl>
              <a:tblPr/>
              <a:tblGrid>
                <a:gridCol w="1304668"/>
                <a:gridCol w="1373941"/>
                <a:gridCol w="1004478"/>
                <a:gridCol w="1004478"/>
                <a:gridCol w="1004478"/>
              </a:tblGrid>
              <a:tr h="205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Read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64 Nodes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HDFS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S3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CephFS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FusionFS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05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10000x1024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1.59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0.009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0.86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12.5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1000x10240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5.86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75.4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12.77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118.8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1000x102400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156.43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38.2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101.66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903.5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1000x1024000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1336.45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312.2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952.56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2423.5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1000x10240000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2400.10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454.2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1257.86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2887.9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100x102400000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4131.38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4402.4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1630.69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2873.5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10x1024000000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5270.09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4475.3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1682.50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2889.4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1x10240000000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3120.37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4486.6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1752.02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2778.5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48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758" marR="10758" marT="107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758" marR="10758" marT="107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758" marR="10758" marT="107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758" marR="10758" marT="107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758" marR="10758" marT="107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Write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64 Nodes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HDFS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S3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CephFS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FusionFS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05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10000x1024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81.13590264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0.002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2.43876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23.8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1000x10240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45.45454545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22.5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53.16038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236.8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1000x102400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643.0868167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23.5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485.57243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1898.2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1000x1024000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6600.660066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169.9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2145.23452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4873.6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1000x10240000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2904.654709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276.6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2541.01096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3745.8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100x102400000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4686.035614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3808.7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1759.79835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3694.5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10x1024000000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3646.308113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4730.3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1376.25667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3232.1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1x10240000000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2329.509056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2107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1497.48096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3247.8</a:t>
                      </a:r>
                    </a:p>
                  </a:txBody>
                  <a:tcPr marL="10758" marR="10758" marT="10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/>
        </p:nvGraphicFramePr>
        <p:xfrm>
          <a:off x="6799262" y="181328"/>
          <a:ext cx="4838700" cy="309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/>
        </p:nvGraphicFramePr>
        <p:xfrm>
          <a:off x="6799262" y="3432528"/>
          <a:ext cx="4826000" cy="288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9721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1294</TotalTime>
  <Words>897</Words>
  <Application>Microsoft Macintosh PowerPoint</Application>
  <PresentationFormat>Widescreen</PresentationFormat>
  <Paragraphs>589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Century Gothic</vt:lpstr>
      <vt:lpstr>Georgia</vt:lpstr>
      <vt:lpstr>Times New Roman</vt:lpstr>
      <vt:lpstr>Wingdings 3</vt:lpstr>
      <vt:lpstr>Arial</vt:lpstr>
      <vt:lpstr>Slice</vt:lpstr>
      <vt:lpstr>CS597 Benchmarking Storage Systems</vt:lpstr>
      <vt:lpstr>GOAL</vt:lpstr>
      <vt:lpstr>EVALUATION SYSTEMS</vt:lpstr>
      <vt:lpstr>Dataset and Hardware</vt:lpstr>
      <vt:lpstr>Evaluation methodology</vt:lpstr>
      <vt:lpstr>S3 vs S3FS</vt:lpstr>
      <vt:lpstr>ANALYSIS – 4 Nodes</vt:lpstr>
      <vt:lpstr>ANALYSIS – 16 Nodes</vt:lpstr>
      <vt:lpstr>ANALYSIS – 64 Nodes</vt:lpstr>
      <vt:lpstr>METADATA ANALYSIS -- TOUCH</vt:lpstr>
      <vt:lpstr>METADATA ANALYSIS – BLANK FILES</vt:lpstr>
      <vt:lpstr>CONCLUSION</vt:lpstr>
      <vt:lpstr>GITHUB &amp; 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CS597 Benchmarking Storage Systems</dc:title>
  <dc:creator>Sandip L</dc:creator>
  <cp:lastModifiedBy>Sandip L</cp:lastModifiedBy>
  <cp:revision>19</cp:revision>
  <dcterms:created xsi:type="dcterms:W3CDTF">2016-05-09T09:01:11Z</dcterms:created>
  <dcterms:modified xsi:type="dcterms:W3CDTF">2016-05-10T06:55:36Z</dcterms:modified>
</cp:coreProperties>
</file>