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F1F2C9-E803-47E3-B1F1-4223522A7D52}">
  <a:tblStyle styleId="{05F1F2C9-E803-47E3-B1F1-4223522A7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e514cd7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e514cd7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e514cd7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e514cd7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823dff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823dff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ee514cd7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ee514cd7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ee3e467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ee3e467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ee3e467c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fee3e467c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ee3e467c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fee3e467c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e514cd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e514cd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e514cd7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e514cd7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ee3e467c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ee3e467c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e514cd7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e514cd7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e514cd7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e514cd7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8131c2b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8131c2b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e514cd7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e514cd7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e514cd7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e514cd7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hyperlink" Target="https://www.goodreturns.in/classroom/2016/01/what-is-kyc-what-are-the-documents-required-kyc/articlecontent-pf9460-422032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4750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GROUP 5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36750"/>
            <a:ext cx="81717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lt1"/>
                </a:solidFill>
              </a:rPr>
              <a:t>TEAM MEMBERS :</a:t>
            </a:r>
            <a:endParaRPr i="1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ANIRVIN VISHWANATHAN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KANISHKA KOTHARI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AKASH MAHALE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lt1"/>
                </a:solidFill>
              </a:rPr>
              <a:t>MENTOR:</a:t>
            </a:r>
            <a:endParaRPr i="1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Dr. PREETIDA JANI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230575" y="0"/>
            <a:ext cx="80964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</a:t>
            </a:r>
            <a:r>
              <a:rPr lang="en">
                <a:solidFill>
                  <a:srgbClr val="FFFFFF"/>
                </a:solidFill>
              </a:rPr>
              <a:t>ARCHITECTURE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75" y="-273325"/>
            <a:ext cx="8789174" cy="569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406650" y="373676"/>
            <a:ext cx="8276400" cy="11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200">
                <a:solidFill>
                  <a:srgbClr val="FFFFFF"/>
                </a:solidFill>
              </a:rPr>
              <a:t>  </a:t>
            </a:r>
            <a:r>
              <a:rPr i="1" lang="en" sz="4200">
                <a:solidFill>
                  <a:srgbClr val="FF9900"/>
                </a:solidFill>
              </a:rPr>
              <a:t> </a:t>
            </a:r>
            <a:r>
              <a:rPr i="1" lang="en" sz="4200">
                <a:solidFill>
                  <a:srgbClr val="FF9900"/>
                </a:solidFill>
              </a:rPr>
              <a:t>WHO ARE OUR CUSTOMERS</a:t>
            </a:r>
            <a:endParaRPr i="1" sz="4200">
              <a:solidFill>
                <a:srgbClr val="FF9900"/>
              </a:solidFill>
            </a:endParaRPr>
          </a:p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323850" y="1643225"/>
            <a:ext cx="83592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Anyone who deals with KYC.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Banks-Home Loan Melas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 Mutual Funds- AMFI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Airlines-Digital Marketing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Mobile Network Operator-Innovative Labs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Aadhaar Card-UIADI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Digitize India Platform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229150" y="136550"/>
            <a:ext cx="83823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3F3F3"/>
                </a:solidFill>
              </a:rPr>
              <a:t>              </a:t>
            </a:r>
            <a:r>
              <a:rPr i="1" lang="en">
                <a:solidFill>
                  <a:srgbClr val="FF9900"/>
                </a:solidFill>
              </a:rPr>
              <a:t>PLANNING</a:t>
            </a:r>
            <a:endParaRPr i="1">
              <a:solidFill>
                <a:srgbClr val="FF9900"/>
              </a:solidFill>
            </a:endParaRPr>
          </a:p>
        </p:txBody>
      </p:sp>
      <p:graphicFrame>
        <p:nvGraphicFramePr>
          <p:cNvPr id="124" name="Google Shape;124;p24"/>
          <p:cNvGraphicFramePr/>
          <p:nvPr/>
        </p:nvGraphicFramePr>
        <p:xfrm>
          <a:off x="229150" y="8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{05F1F2C9-E803-47E3-B1F1-4223522A7D52}</a:tableStyleId>
              </a:tblPr>
              <a:tblGrid>
                <a:gridCol w="5749300"/>
                <a:gridCol w="2734150"/>
              </a:tblGrid>
              <a:tr h="90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3F3F3"/>
                          </a:solidFill>
                        </a:rPr>
                        <a:t>Understanding of Blockchain and KYC process , objective of project (done)</a:t>
                      </a:r>
                      <a:endParaRPr sz="24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August ’18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90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Creating a sample database of info. and encrypting it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October ’18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0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Adding the </a:t>
                      </a:r>
                      <a:r>
                        <a:rPr lang="en" sz="2400">
                          <a:solidFill>
                            <a:schemeClr val="lt1"/>
                          </a:solidFill>
                        </a:rPr>
                        <a:t>encrypted</a:t>
                      </a:r>
                      <a:r>
                        <a:rPr lang="en" sz="2400">
                          <a:solidFill>
                            <a:schemeClr val="lt1"/>
                          </a:solidFill>
                        </a:rPr>
                        <a:t> data in blockchain and other processes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December  ’18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Using Biometrics for authentication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January ’19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Implementing IOT module for data sharing and other R &amp; D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March ’19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81475" y="120200"/>
            <a:ext cx="82221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BF9000"/>
                </a:solidFill>
              </a:rPr>
              <a:t>            </a:t>
            </a:r>
            <a:r>
              <a:rPr i="1" lang="en" sz="3600">
                <a:solidFill>
                  <a:srgbClr val="FF9900"/>
                </a:solidFill>
              </a:rPr>
              <a:t>  </a:t>
            </a:r>
            <a:r>
              <a:rPr i="1" lang="en" sz="3600">
                <a:solidFill>
                  <a:srgbClr val="FF9900"/>
                </a:solidFill>
              </a:rPr>
              <a:t>REFERENCES (</a:t>
            </a:r>
            <a:r>
              <a:rPr i="1" lang="en" sz="3600">
                <a:solidFill>
                  <a:srgbClr val="FF9900"/>
                </a:solidFill>
              </a:rPr>
              <a:t>1/3</a:t>
            </a:r>
            <a:r>
              <a:rPr i="1" lang="en" sz="3600">
                <a:solidFill>
                  <a:srgbClr val="FF9900"/>
                </a:solidFill>
              </a:rPr>
              <a:t>)</a:t>
            </a:r>
            <a:endParaRPr i="1" sz="3600">
              <a:solidFill>
                <a:srgbClr val="FF9900"/>
              </a:solidFill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448225" y="1400725"/>
            <a:ext cx="84042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1265275" y="19834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530725" y="697700"/>
            <a:ext cx="7923600" cy="4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V. Gatteschi, F. Lamberti, C. Demartini, C. Pranteda and V. Santamaría, "To Blockchain or Not to Blockchain: That Is the Question," in </a:t>
            </a:r>
            <a:r>
              <a:rPr i="1" lang="en">
                <a:solidFill>
                  <a:schemeClr val="lt1"/>
                </a:solidFill>
              </a:rPr>
              <a:t>IT Professional</a:t>
            </a:r>
            <a:r>
              <a:rPr lang="en">
                <a:solidFill>
                  <a:schemeClr val="lt1"/>
                </a:solidFill>
              </a:rPr>
              <a:t>, vol. 20, no. 2, pp. 62-74, Mar./Apr. 2018.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T. Aste, P. Tasca and T. Di Matteo, "Blockchain Technologies: The Foreseeable Impact on Society and Industry," in </a:t>
            </a:r>
            <a:r>
              <a:rPr i="1" lang="en">
                <a:solidFill>
                  <a:schemeClr val="lt1"/>
                </a:solidFill>
              </a:rPr>
              <a:t>Computer</a:t>
            </a:r>
            <a:r>
              <a:rPr lang="en">
                <a:solidFill>
                  <a:schemeClr val="lt1"/>
                </a:solidFill>
              </a:rPr>
              <a:t>, vol. 50, no. 9, pp. 18-28, 2017.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doi: 10.1109/MC.2017.3571064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H. Beyadar and K. Gardali, "The study of customer relationship management method," </a:t>
            </a:r>
            <a:r>
              <a:rPr i="1" lang="en">
                <a:solidFill>
                  <a:schemeClr val="lt1"/>
                </a:solidFill>
              </a:rPr>
              <a:t>2011 5th International Conference on Application of Information and Communication Technologies (AICT)</a:t>
            </a:r>
            <a:r>
              <a:rPr lang="en">
                <a:solidFill>
                  <a:schemeClr val="lt1"/>
                </a:solidFill>
              </a:rPr>
              <a:t>, Baku, 2011, pp. 1-4.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F. Wang and Y. Zhang, "Study and Design of Intelligent Authentication System Based on Fingerprint Identification," </a:t>
            </a:r>
            <a:r>
              <a:rPr i="1" lang="en">
                <a:solidFill>
                  <a:schemeClr val="lt1"/>
                </a:solidFill>
              </a:rPr>
              <a:t>2009 Second International Symposium on Knowledge Acquisition and Modeling</a:t>
            </a:r>
            <a:r>
              <a:rPr lang="en">
                <a:solidFill>
                  <a:schemeClr val="lt1"/>
                </a:solidFill>
              </a:rPr>
              <a:t>, Wuhan, 2009, pp. 170-173.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W. M. Shbair, M. Steichen, J. François and R. State, "Blockchain orchestration and experimentation framework: A case study of KYC," </a:t>
            </a:r>
            <a:r>
              <a:rPr i="1" lang="en">
                <a:solidFill>
                  <a:schemeClr val="lt1"/>
                </a:solidFill>
              </a:rPr>
              <a:t>NOMS 2018 - 2018 IEEE/IFIP Network Operations and Management Symposium</a:t>
            </a:r>
            <a:r>
              <a:rPr lang="en">
                <a:solidFill>
                  <a:schemeClr val="lt1"/>
                </a:solidFill>
              </a:rPr>
              <a:t>, Taipei, 2018, pp. 1-6.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3150" y="168725"/>
            <a:ext cx="82221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REFERENCES (</a:t>
            </a:r>
            <a:r>
              <a:rPr lang="en" sz="3600">
                <a:solidFill>
                  <a:srgbClr val="FF9900"/>
                </a:solidFill>
              </a:rPr>
              <a:t>2/3</a:t>
            </a:r>
            <a:r>
              <a:rPr lang="en" sz="3600">
                <a:solidFill>
                  <a:srgbClr val="FF9900"/>
                </a:solidFill>
              </a:rPr>
              <a:t>)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93775" y="900425"/>
            <a:ext cx="79911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266650" y="1091750"/>
            <a:ext cx="83151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366300" y="720300"/>
            <a:ext cx="84114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K. Bhaskaran </a:t>
            </a:r>
            <a:r>
              <a:rPr i="1" lang="en">
                <a:solidFill>
                  <a:schemeClr val="lt1"/>
                </a:solidFill>
              </a:rPr>
              <a:t>et al</a:t>
            </a:r>
            <a:r>
              <a:rPr lang="en">
                <a:solidFill>
                  <a:schemeClr val="lt1"/>
                </a:solidFill>
              </a:rPr>
              <a:t>., "Double-Blind Consent-Driven Data Sharing on Blockchain," </a:t>
            </a:r>
            <a:r>
              <a:rPr i="1" lang="en">
                <a:solidFill>
                  <a:schemeClr val="lt1"/>
                </a:solidFill>
              </a:rPr>
              <a:t>2018 IEEE International Conference on Cloud Engineering (IC2E)</a:t>
            </a:r>
            <a:r>
              <a:rPr lang="en">
                <a:solidFill>
                  <a:schemeClr val="lt1"/>
                </a:solidFill>
              </a:rPr>
              <a:t>, Orlando, FL, 2018, pp. 385-391.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S. Sunkle, D. Kholkar and V. Kulkarni, "Model-driven regulatory compliance: A case study of “Know Your Customer” regulations," </a:t>
            </a:r>
            <a:r>
              <a:rPr i="1" lang="en">
                <a:solidFill>
                  <a:schemeClr val="lt1"/>
                </a:solidFill>
              </a:rPr>
              <a:t>2015 ACM/IEEE 18th International Conference on Model Driven Engineering Languages and Systems (MODELS)</a:t>
            </a:r>
            <a:r>
              <a:rPr lang="en">
                <a:solidFill>
                  <a:schemeClr val="lt1"/>
                </a:solidFill>
              </a:rPr>
              <a:t>, Ottawa, ON, 2015, pp. 436-445.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P. C. Mondal, R. Deb and M. N. Huda, "Know your customer (KYC) based authentication method for financial services through the internet," </a:t>
            </a:r>
            <a:r>
              <a:rPr i="1" lang="en">
                <a:solidFill>
                  <a:schemeClr val="lt1"/>
                </a:solidFill>
              </a:rPr>
              <a:t>2016 19th International Conference on Computer and Information Technology (ICCIT)</a:t>
            </a:r>
            <a:r>
              <a:rPr lang="en">
                <a:solidFill>
                  <a:schemeClr val="lt1"/>
                </a:solidFill>
              </a:rPr>
              <a:t>, Dhaka, 2016, pp. 535-540.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P. C. Mondal, R. Deb and M. N. Huda, "Know your customer (KYC) based authentication method for financial services through the internet," </a:t>
            </a:r>
            <a:r>
              <a:rPr i="1" lang="en">
                <a:solidFill>
                  <a:schemeClr val="lt1"/>
                </a:solidFill>
              </a:rPr>
              <a:t>2016 19th International Conference on Computer and Information Technology (ICCIT)</a:t>
            </a:r>
            <a:r>
              <a:rPr lang="en">
                <a:solidFill>
                  <a:schemeClr val="lt1"/>
                </a:solidFill>
              </a:rPr>
              <a:t>, Dhaka, 2016, pp. 535-540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S. Sunkle, D. Kholkar and V. Kulkarni, "Model-driven regulatory compliance: A case study of “Know Your Customer” regulations," </a:t>
            </a:r>
            <a:r>
              <a:rPr i="1" lang="en">
                <a:solidFill>
                  <a:schemeClr val="lt1"/>
                </a:solidFill>
              </a:rPr>
              <a:t>2015 ACM/IEEE 18th International Conference on Model Driven Engineering Languages and Systems (MODELS)</a:t>
            </a:r>
            <a:r>
              <a:rPr lang="en">
                <a:solidFill>
                  <a:schemeClr val="lt1"/>
                </a:solidFill>
              </a:rPr>
              <a:t>, Ottawa, ON, 2015, pp. 436-445.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359650" y="0"/>
            <a:ext cx="82221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REFERENCES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193775" y="900425"/>
            <a:ext cx="79911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266650" y="1091750"/>
            <a:ext cx="83151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66300" y="973100"/>
            <a:ext cx="84114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Risks around correctly authenticating validating and verification</a:t>
            </a:r>
            <a:r>
              <a:rPr lang="en">
                <a:solidFill>
                  <a:srgbClr val="FFFFFF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https://www.chartis-research.com/financial-crime/spotlight-kyc-1148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Documents required for KYC -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hlinkClick r:id="rId4"/>
              </a:rPr>
              <a:t>https://www.goodreturns.in/classroom/2016/01/what-is-kyc-what-are-the-documents-required-kyc/articlecontent-pf9460-42203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Digital platform for Indian Product</a:t>
            </a:r>
            <a:r>
              <a:rPr b="1" lang="en" sz="2400">
                <a:solidFill>
                  <a:schemeClr val="lt1"/>
                </a:solidFill>
              </a:rPr>
              <a:t>-</a:t>
            </a: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>
                <a:solidFill>
                  <a:schemeClr val="lt1"/>
                </a:solidFill>
              </a:rPr>
              <a:t>https://digitizeindia.gov.in/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3F3F3"/>
                </a:solidFill>
              </a:rPr>
              <a:t>Understanding of KYC and its guidelines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-http://www.ijsrp.org/research-paper-0713/ijsrp-p1989.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3F3F3"/>
                </a:solidFill>
              </a:rPr>
              <a:t>Description of Association of  Mutual Funds Of India:</a:t>
            </a:r>
            <a:r>
              <a:rPr lang="en">
                <a:solidFill>
                  <a:srgbClr val="F3F3F3"/>
                </a:solidFill>
              </a:rPr>
              <a:t> https://www.amfiindia.com/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460950" y="1595151"/>
            <a:ext cx="82221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THANK YOU !!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84550" y="526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                        </a:t>
            </a:r>
            <a:r>
              <a:rPr lang="en" sz="4300">
                <a:solidFill>
                  <a:schemeClr val="lt1"/>
                </a:solidFill>
              </a:rPr>
              <a:t>  </a:t>
            </a:r>
            <a:r>
              <a:rPr i="1" lang="en" sz="4300">
                <a:solidFill>
                  <a:srgbClr val="FF9900"/>
                </a:solidFill>
              </a:rPr>
              <a:t>TOPIC:</a:t>
            </a:r>
            <a:endParaRPr i="1" sz="4300"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4550" y="1820250"/>
            <a:ext cx="82221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lt1"/>
                </a:solidFill>
              </a:rPr>
              <a:t>GENERATING A DECENTRALIZED ARCHITECTURE FOR DATA PRIVACY AND SHARING USING BLOCKCHAIN TECHNOLOGY</a:t>
            </a:r>
            <a:endParaRPr i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975" y="0"/>
            <a:ext cx="9223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896250" y="74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{05F1F2C9-E803-47E3-B1F1-4223522A7D52}</a:tableStyleId>
              </a:tblPr>
              <a:tblGrid>
                <a:gridCol w="3619500"/>
                <a:gridCol w="3619500"/>
              </a:tblGrid>
              <a:tr h="85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KYC Optimisation Using Distributed Ledger Technology(Jose Parra-Moyano and Omri Ross)</a:t>
                      </a: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2"/>
                          </a:solidFill>
                        </a:rPr>
                        <a:t>The know-your-customer (KYC)  process is outdated and generates  high costs of processing. The paper proposes a new system, based on Blockchain technology.</a:t>
                      </a:r>
                      <a:endParaRPr b="1" i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4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Blockchain Orchestration  and Experimentation Framework: A Case Study of KYC(Jerome Francois, Wazen Shbair, Radu State).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Conducting experiments to evaluate blockchain applications is a challenging task for developers, because there is a range of configuration parameters that control blockchain environment.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4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Double-Blind Consent-Driven  Data Sharing on Blockchain(Kumar Bhaskaran, Peter Ilfrich, Dain Liffman).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The paper describes the design and implementation of a smart contract for consent-driven and double-blind data sharing and shows how a KYC application was built around this model.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4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Model Driven Regulatory Compliance : A Case Study of “Know Your Customer” regulations( Sagar Sunkle, Deepali Kholkar, Vinay Kulkarni)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KYC regulations in Indian context as a case study, we demonstrate the utility of this architecture. Initial results with KYC regulations are promising and point to further work in model-driven regulatory compliance.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6"/>
          <p:cNvSpPr txBox="1"/>
          <p:nvPr/>
        </p:nvSpPr>
        <p:spPr>
          <a:xfrm>
            <a:off x="896275" y="225100"/>
            <a:ext cx="7239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LITERATURE SURVEY</a:t>
            </a:r>
            <a:endParaRPr b="1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2988628"/>
            <a:ext cx="3784500" cy="17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WITH REFERENCE TO-</a:t>
            </a:r>
            <a:endParaRPr b="1" sz="1400">
              <a:solidFill>
                <a:schemeClr val="accen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000"/>
              <a:buChar char="➢"/>
            </a:pPr>
            <a:r>
              <a:rPr b="1" i="1" lang="en" sz="1000">
                <a:solidFill>
                  <a:schemeClr val="lt1"/>
                </a:solidFill>
              </a:rPr>
              <a:t>Model-driven regulatory compliance: A case study of “Know Your Customer” regulations  (Sagar Sunkle, Deepali Kholkar, Vinay Kulkarni)’</a:t>
            </a:r>
            <a:endParaRPr b="1" i="1"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➢"/>
            </a:pPr>
            <a:r>
              <a:rPr b="1" i="1" lang="en" sz="1000">
                <a:solidFill>
                  <a:schemeClr val="lt1"/>
                </a:solidFill>
              </a:rPr>
              <a:t>Blockchain orchestration and experimentation framework: A case study of KYC (Jerome Francois, Wazen Shbair, Radu State).</a:t>
            </a:r>
            <a:endParaRPr b="1" i="1" sz="1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 flipH="1">
            <a:off x="171000" y="822575"/>
            <a:ext cx="44010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i="1" lang="en" sz="1800">
                <a:solidFill>
                  <a:schemeClr val="accent1"/>
                </a:solidFill>
              </a:rPr>
              <a:t>CURRENT KYC PROCESS:</a:t>
            </a:r>
            <a:endParaRPr b="1" i="1" sz="18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Validation of client’s identity - Involves submission of various documents.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Cross-checking the documents.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Certification of the client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Keeping a record of client data.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Repetitive monitoring of client.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025" y="991800"/>
            <a:ext cx="4795700" cy="3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314350"/>
            <a:ext cx="53001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i="1" lang="en" sz="1800">
                <a:solidFill>
                  <a:schemeClr val="accent1"/>
                </a:solidFill>
              </a:rPr>
              <a:t>PROBLEMS IN CURRENT KYC PROCESS:</a:t>
            </a:r>
            <a:endParaRPr b="1" i="1" sz="1800">
              <a:solidFill>
                <a:schemeClr val="accent1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652650" y="3306775"/>
            <a:ext cx="73842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RESULT-</a:t>
            </a:r>
            <a:r>
              <a:rPr b="1" i="1" lang="en" sz="1800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HIGH COSTS AND LOW CUSTOMER SATISFACTION</a:t>
            </a:r>
            <a:endParaRPr b="1" i="1" sz="1800" u="sng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525" y="695600"/>
            <a:ext cx="4288499" cy="26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448125" y="963025"/>
            <a:ext cx="42885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Manual Process - 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a. </a:t>
            </a:r>
            <a:r>
              <a:rPr b="1" lang="en">
                <a:solidFill>
                  <a:schemeClr val="lt1"/>
                </a:solidFill>
              </a:rPr>
              <a:t>Increased time consumption.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</a:t>
            </a:r>
            <a:r>
              <a:rPr b="1" lang="en">
                <a:solidFill>
                  <a:schemeClr val="lt1"/>
                </a:solidFill>
              </a:rPr>
              <a:t>. Error prone.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Submission of multiple documents containing similar information.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Repetitive checks for data updation.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Intra bank departments asking for similar information from customer.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Inter bank KYC scheme isn’t followed.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48125" y="3926175"/>
            <a:ext cx="80397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WITH REFERENCE TO-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b="1" i="1" lang="en" sz="1200">
                <a:solidFill>
                  <a:schemeClr val="lt1"/>
                </a:solidFill>
              </a:rPr>
              <a:t>Double-Blind Consent-Driven Data Sharing on Blockchain(Kumar Bhaskaran, Peter Ilfrich, Dain Liffman).</a:t>
            </a:r>
            <a:endParaRPr b="1" i="1"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b="1" i="1" lang="en" sz="1200">
                <a:solidFill>
                  <a:schemeClr val="lt1"/>
                </a:solidFill>
              </a:rPr>
              <a:t>KYC Optimisation Using Distributed Ledger Technology(Jose Parra-Moyano and Omri Ross).</a:t>
            </a:r>
            <a:endParaRPr b="1"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23250" y="452650"/>
            <a:ext cx="84042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b="1" lang="en" sz="1800">
                <a:solidFill>
                  <a:schemeClr val="accent1"/>
                </a:solidFill>
              </a:rPr>
              <a:t>KYC Optimisation Using Distributed Ledger Technology(Jose Parra-Moyano and Omri Ross):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accent6"/>
                </a:solidFill>
              </a:rPr>
              <a:t>PROBLEM ENCOUNTERED IN THE CURRENT SYSTEM</a:t>
            </a:r>
            <a:endParaRPr b="1" i="1" sz="1800">
              <a:solidFill>
                <a:schemeClr val="accent6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25" y="1767025"/>
            <a:ext cx="8096250" cy="3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175875" y="5085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        </a:t>
            </a:r>
            <a:r>
              <a:rPr i="1" lang="en">
                <a:solidFill>
                  <a:srgbClr val="FF9900"/>
                </a:solidFill>
              </a:rPr>
              <a:t> OBJECTIVES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175875" y="1347377"/>
            <a:ext cx="82221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</a:rPr>
              <a:t>A Decentralised architecture - serving as 3rd Party Service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</a:rPr>
              <a:t>Blockchain for Data privacy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</a:rPr>
              <a:t>RFID/ Biometrics for Authentication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</a:rPr>
              <a:t>A protected Database of E-KYCs for data sharing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460950" y="301603"/>
            <a:ext cx="8222100" cy="8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WHY </a:t>
            </a:r>
            <a:r>
              <a:rPr i="1" lang="en">
                <a:solidFill>
                  <a:srgbClr val="FF9900"/>
                </a:solidFill>
              </a:rPr>
              <a:t>BLOCKCHAIN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598100" y="1178556"/>
            <a:ext cx="82221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FF9900"/>
                </a:solidFill>
              </a:rPr>
              <a:t>Distributed</a:t>
            </a:r>
            <a:r>
              <a:rPr b="1" lang="en" sz="2000">
                <a:solidFill>
                  <a:schemeClr val="lt1"/>
                </a:solidFill>
              </a:rPr>
              <a:t>:</a:t>
            </a:r>
            <a:r>
              <a:rPr lang="en" sz="2000">
                <a:solidFill>
                  <a:schemeClr val="lt1"/>
                </a:solidFill>
              </a:rPr>
              <a:t> The ledger is replicated across a number of computers, rather than being stored on a central server. Any computer with an internet connection can download a full copy of the blockchain.</a:t>
            </a:r>
            <a:r>
              <a:rPr b="1" lang="en" sz="2000">
                <a:solidFill>
                  <a:srgbClr val="FF9900"/>
                </a:solidFill>
              </a:rPr>
              <a:t>(Decentralized and </a:t>
            </a:r>
            <a:r>
              <a:rPr b="1" lang="en" sz="2000">
                <a:solidFill>
                  <a:srgbClr val="FF9900"/>
                </a:solidFill>
              </a:rPr>
              <a:t>Shareable</a:t>
            </a:r>
            <a:r>
              <a:rPr b="1" lang="en" sz="2000">
                <a:solidFill>
                  <a:srgbClr val="FF9900"/>
                </a:solidFill>
              </a:rPr>
              <a:t>)</a:t>
            </a:r>
            <a:endParaRPr b="1" sz="2000">
              <a:solidFill>
                <a:srgbClr val="FF99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FF9900"/>
                </a:solidFill>
              </a:rPr>
              <a:t>Cryptographic</a:t>
            </a:r>
            <a:r>
              <a:rPr lang="en" sz="2000">
                <a:solidFill>
                  <a:schemeClr val="lt1"/>
                </a:solidFill>
              </a:rPr>
              <a:t>: Cryptography (SHA-256)  is used to make sure that the customer data is safe and hackers aren’t able to misuse the sensitive data.  </a:t>
            </a:r>
            <a:r>
              <a:rPr b="1" lang="en" sz="2000">
                <a:solidFill>
                  <a:srgbClr val="FF9900"/>
                </a:solidFill>
              </a:rPr>
              <a:t>(Privacy)</a:t>
            </a:r>
            <a:endParaRPr b="1" sz="2000">
              <a:solidFill>
                <a:srgbClr val="FF99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FF9900"/>
                </a:solidFill>
              </a:rPr>
              <a:t>Immutable</a:t>
            </a:r>
            <a:r>
              <a:rPr b="1" lang="en" sz="2000">
                <a:solidFill>
                  <a:schemeClr val="lt1"/>
                </a:solidFill>
              </a:rPr>
              <a:t>: </a:t>
            </a:r>
            <a:r>
              <a:rPr lang="en" sz="2000">
                <a:solidFill>
                  <a:schemeClr val="lt1"/>
                </a:solidFill>
              </a:rPr>
              <a:t>The blockchain can be changed in append only fashion. In other words, new </a:t>
            </a:r>
            <a:r>
              <a:rPr lang="en" sz="2000">
                <a:solidFill>
                  <a:schemeClr val="lt1"/>
                </a:solidFill>
              </a:rPr>
              <a:t>customer</a:t>
            </a:r>
            <a:r>
              <a:rPr lang="en" sz="2000">
                <a:solidFill>
                  <a:schemeClr val="lt1"/>
                </a:solidFill>
              </a:rPr>
              <a:t> data can only be added to the blockchain but cannot be deleted or modified.</a:t>
            </a:r>
            <a:r>
              <a:rPr b="1" lang="en" sz="2000">
                <a:solidFill>
                  <a:srgbClr val="FF9900"/>
                </a:solidFill>
              </a:rPr>
              <a:t> (Updation)</a:t>
            </a:r>
            <a:endParaRPr b="1" sz="20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