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a752b32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a752b32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752b32c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752b32c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t>Could possibly just turn this into a poll question</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a752b32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a752b32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f9d45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f9d45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f9d456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f9d456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a752b32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a752b32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bf9d456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bf9d456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f9d456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f9d456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bf9d456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bf9d456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a752b32c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a752b32c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0326d5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0326d5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a752b32c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a752b32c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a752b32c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a752b32c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f9d4562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f9d4562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bf9d4562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bf9d4562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bf9d4562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f9d4562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bf9d4562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bf9d4562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a752b32c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a752b32c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a752b32c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a752b32c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bf9d456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bf9d456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bf9d4562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bf9d456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08f859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08f859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bf9d4562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bf9d4562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bf9d4562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bf9d4562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bf9d4562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bf9d4562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bf9d4562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bf9d4562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f9d4562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f9d4562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e3ba7f9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e3ba7f9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e3ba7f9b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ce3ba7f9b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a752b32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a752b32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bf9d4562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cbf9d4562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cbf9d4562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bf9d4562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a752b32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a752b32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bf9d4562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bf9d4562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bf9d4562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bf9d4562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bf9d4562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bf9d4562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bf9d4562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bf9d4562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bf9d4562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cbf9d4562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bf9d4562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bf9d4562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Last step of coloring the graph is to reset the neighbor color tracking container.</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We must get the neighbor's colors for next vertex. We want a clean container.</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That is the last step of coloring the graph! Now we must finish up.</a:t>
            </a:r>
            <a:endParaRPr sz="1300"/>
          </a:p>
          <a:p>
            <a:pPr indent="0" lvl="0" marL="0" rtl="0" algn="l">
              <a:spcBef>
                <a:spcPts val="0"/>
              </a:spcBef>
              <a:spcAft>
                <a:spcPts val="0"/>
              </a:spcAft>
              <a:buNone/>
            </a:pPr>
            <a:r>
              <a:t/>
            </a:r>
            <a:endParaRPr sz="6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bf9d4562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bf9d4562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bf9d4562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bf9d4562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cbf9d4562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cbf9d4562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a752b32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ca752b32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a752b32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a752b32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e3ba7f9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ce3ba7f9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what a complete graph means.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e3ba7f9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e3ba7f9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a complete graph means.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e3ba7f9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e3ba7f9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e49dfb0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ce49dfb0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a connected graph is.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e49dfb0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ce49dfb0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what a connected graph 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e49dfb0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ce49dfb0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other graphs that have a large n but only use 2 colors. Another example is to have a single node in </a:t>
            </a:r>
            <a:r>
              <a:rPr lang="en"/>
              <a:t>the</a:t>
            </a:r>
            <a:r>
              <a:rPr lang="en"/>
              <a:t> middle and have all other nodes have one edge only to the middle node. Also one can just add a new node with a single edge for each of nodes in the cycle graph or the linked list. There are even more solutions!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cbf9d4562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cbf9d4562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a752b32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a752b32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cbf9d4562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cbf9d4562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a3a6bd38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a3a6bd38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113727c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113727c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a3fde7a19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a3fde7a19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a752b32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a752b32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752b32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a752b32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TSP: Fastest exact algorithm is exponential, but fast greedy algorithms exist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752b32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a752b32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Char char="●"/>
              <a:defRPr sz="1800">
                <a:solidFill>
                  <a:srgbClr val="FFFFFF"/>
                </a:solidFill>
              </a:defRPr>
            </a:lvl1pPr>
            <a:lvl2pPr indent="-317500" lvl="1" marL="914400" rtl="0">
              <a:lnSpc>
                <a:spcPct val="115000"/>
              </a:lnSpc>
              <a:spcBef>
                <a:spcPts val="1600"/>
              </a:spcBef>
              <a:spcAft>
                <a:spcPts val="0"/>
              </a:spcAft>
              <a:buClr>
                <a:srgbClr val="FFFFFF"/>
              </a:buClr>
              <a:buSzPts val="1400"/>
              <a:buChar char="○"/>
              <a:defRPr>
                <a:solidFill>
                  <a:srgbClr val="FFFFFF"/>
                </a:solidFill>
              </a:defRPr>
            </a:lvl2pPr>
            <a:lvl3pPr indent="-317500" lvl="2" marL="1371600" rtl="0">
              <a:lnSpc>
                <a:spcPct val="115000"/>
              </a:lnSpc>
              <a:spcBef>
                <a:spcPts val="1600"/>
              </a:spcBef>
              <a:spcAft>
                <a:spcPts val="0"/>
              </a:spcAft>
              <a:buClr>
                <a:srgbClr val="FFFFFF"/>
              </a:buClr>
              <a:buSzPts val="1400"/>
              <a:buChar char="■"/>
              <a:defRPr>
                <a:solidFill>
                  <a:srgbClr val="FFFFFF"/>
                </a:solidFill>
              </a:defRPr>
            </a:lvl3pPr>
            <a:lvl4pPr indent="-317500" lvl="3" marL="1828800" rtl="0">
              <a:lnSpc>
                <a:spcPct val="115000"/>
              </a:lnSpc>
              <a:spcBef>
                <a:spcPts val="1600"/>
              </a:spcBef>
              <a:spcAft>
                <a:spcPts val="0"/>
              </a:spcAft>
              <a:buClr>
                <a:srgbClr val="FFFFFF"/>
              </a:buClr>
              <a:buSzPts val="1400"/>
              <a:buChar char="●"/>
              <a:defRPr>
                <a:solidFill>
                  <a:srgbClr val="FFFFFF"/>
                </a:solidFill>
              </a:defRPr>
            </a:lvl4pPr>
            <a:lvl5pPr indent="-317500" lvl="4" marL="2286000" rtl="0">
              <a:lnSpc>
                <a:spcPct val="115000"/>
              </a:lnSpc>
              <a:spcBef>
                <a:spcPts val="1600"/>
              </a:spcBef>
              <a:spcAft>
                <a:spcPts val="0"/>
              </a:spcAft>
              <a:buClr>
                <a:srgbClr val="FFFFFF"/>
              </a:buClr>
              <a:buSzPts val="1400"/>
              <a:buChar char="○"/>
              <a:defRPr>
                <a:solidFill>
                  <a:srgbClr val="FFFFFF"/>
                </a:solidFill>
              </a:defRPr>
            </a:lvl5pPr>
            <a:lvl6pPr indent="-317500" lvl="5" marL="2743200" rtl="0">
              <a:lnSpc>
                <a:spcPct val="115000"/>
              </a:lnSpc>
              <a:spcBef>
                <a:spcPts val="1600"/>
              </a:spcBef>
              <a:spcAft>
                <a:spcPts val="0"/>
              </a:spcAft>
              <a:buClr>
                <a:srgbClr val="FFFFFF"/>
              </a:buClr>
              <a:buSzPts val="1400"/>
              <a:buChar char="■"/>
              <a:defRPr>
                <a:solidFill>
                  <a:srgbClr val="FFFFFF"/>
                </a:solidFill>
              </a:defRPr>
            </a:lvl6pPr>
            <a:lvl7pPr indent="-317500" lvl="6" marL="3200400" rtl="0">
              <a:lnSpc>
                <a:spcPct val="115000"/>
              </a:lnSpc>
              <a:spcBef>
                <a:spcPts val="1600"/>
              </a:spcBef>
              <a:spcAft>
                <a:spcPts val="0"/>
              </a:spcAft>
              <a:buClr>
                <a:srgbClr val="FFFFFF"/>
              </a:buClr>
              <a:buSzPts val="1400"/>
              <a:buChar char="●"/>
              <a:defRPr>
                <a:solidFill>
                  <a:srgbClr val="FFFFFF"/>
                </a:solidFill>
              </a:defRPr>
            </a:lvl7pPr>
            <a:lvl8pPr indent="-317500" lvl="7" marL="3657600" rtl="0">
              <a:lnSpc>
                <a:spcPct val="115000"/>
              </a:lnSpc>
              <a:spcBef>
                <a:spcPts val="1600"/>
              </a:spcBef>
              <a:spcAft>
                <a:spcPts val="0"/>
              </a:spcAft>
              <a:buClr>
                <a:srgbClr val="FFFFFF"/>
              </a:buClr>
              <a:buSzPts val="1400"/>
              <a:buChar char="○"/>
              <a:defRPr>
                <a:solidFill>
                  <a:srgbClr val="FFFFFF"/>
                </a:solidFill>
              </a:defRPr>
            </a:lvl8pPr>
            <a:lvl9pPr indent="-317500" lvl="8" marL="4114800" rtl="0">
              <a:lnSpc>
                <a:spcPct val="115000"/>
              </a:lnSpc>
              <a:spcBef>
                <a:spcPts val="1600"/>
              </a:spcBef>
              <a:spcAft>
                <a:spcPts val="1600"/>
              </a:spcAft>
              <a:buClr>
                <a:srgbClr val="FFFFFF"/>
              </a:buClr>
              <a:buSzPts val="1400"/>
              <a:buChar char="■"/>
              <a:defRPr>
                <a:solidFill>
                  <a:srgbClr val="FFFFFF"/>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rms.gle/C16UVAZWv8ELoqSa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www.geeksforgeeks.org/greedy-algorithms/" TargetMode="External"/><Relationship Id="rId4" Type="http://schemas.openxmlformats.org/officeDocument/2006/relationships/hyperlink" Target="https://riptutorial.com/algorithm/example/23995/huffman-coding" TargetMode="External"/><Relationship Id="rId5" Type="http://schemas.openxmlformats.org/officeDocument/2006/relationships/hyperlink" Target="https://en.wikipedia.org/wiki/Graph_coloring" TargetMode="External"/><Relationship Id="rId6" Type="http://schemas.openxmlformats.org/officeDocument/2006/relationships/hyperlink" Target="https://www.geeksforgeeks.org/graph-coloring-set-2-greedy-algorith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 12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Greedy Algorithms</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2438401" y="437400"/>
            <a:ext cx="6635274" cy="4268676"/>
          </a:xfrm>
          <a:prstGeom prst="rect">
            <a:avLst/>
          </a:prstGeom>
          <a:noFill/>
          <a:ln>
            <a:noFill/>
          </a:ln>
        </p:spPr>
      </p:pic>
      <p:sp>
        <p:nvSpPr>
          <p:cNvPr id="115" name="Google Shape;115;p22"/>
          <p:cNvSpPr txBox="1"/>
          <p:nvPr/>
        </p:nvSpPr>
        <p:spPr>
          <a:xfrm>
            <a:off x="225100" y="1648200"/>
            <a:ext cx="2106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Huffman tree generated from this sentence: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“this is an example of a huffman tree”</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trees are greedy</a:t>
            </a:r>
            <a:endParaRPr/>
          </a:p>
        </p:txBody>
      </p:sp>
      <p:sp>
        <p:nvSpPr>
          <p:cNvPr id="121" name="Google Shape;1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a:solidFill>
                  <a:srgbClr val="FFFFFF"/>
                </a:solidFill>
              </a:rPr>
              <a:t>Huffman</a:t>
            </a:r>
            <a:r>
              <a:rPr lang="en">
                <a:solidFill>
                  <a:srgbClr val="FFFFFF"/>
                </a:solidFill>
              </a:rPr>
              <a:t> codes are </a:t>
            </a:r>
            <a:r>
              <a:rPr b="1" lang="en">
                <a:solidFill>
                  <a:srgbClr val="FFFFFF"/>
                </a:solidFill>
              </a:rPr>
              <a:t>greedy</a:t>
            </a:r>
            <a:r>
              <a:rPr lang="en">
                <a:solidFill>
                  <a:srgbClr val="FFFFFF"/>
                </a:solidFill>
              </a:rPr>
              <a:t> in the sense that t</a:t>
            </a:r>
            <a:r>
              <a:rPr lang="en">
                <a:solidFill>
                  <a:srgbClr val="FFFFFF"/>
                </a:solidFill>
              </a:rPr>
              <a:t>he </a:t>
            </a:r>
            <a:r>
              <a:rPr lang="en">
                <a:solidFill>
                  <a:srgbClr val="00FF00"/>
                </a:solidFill>
              </a:rPr>
              <a:t>most frequent letters get the shortest encoding</a:t>
            </a:r>
            <a:r>
              <a:rPr lang="en">
                <a:solidFill>
                  <a:srgbClr val="FFFFFF"/>
                </a:solidFill>
              </a:rPr>
              <a:t>.</a:t>
            </a:r>
            <a:endParaRPr/>
          </a:p>
          <a:p>
            <a:pPr indent="-342900" lvl="0" marL="457200" rtl="0" algn="l">
              <a:spcBef>
                <a:spcPts val="0"/>
              </a:spcBef>
              <a:spcAft>
                <a:spcPts val="0"/>
              </a:spcAft>
              <a:buClr>
                <a:srgbClr val="FFFFFF"/>
              </a:buClr>
              <a:buSzPts val="1800"/>
              <a:buChar char="●"/>
            </a:pPr>
            <a:r>
              <a:rPr lang="en">
                <a:solidFill>
                  <a:srgbClr val="FFFFFF"/>
                </a:solidFill>
              </a:rPr>
              <a:t>Huffman codes solve the problem of finding the optimal encoding. Note that the code depends on the text </a:t>
            </a:r>
            <a:r>
              <a:rPr lang="en"/>
              <a:t>given to construct the huffman tree</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want to have </a:t>
            </a:r>
            <a:r>
              <a:rPr lang="en">
                <a:solidFill>
                  <a:srgbClr val="00FF00"/>
                </a:solidFill>
              </a:rPr>
              <a:t>shorter codes / shorter paths / fewer parents for characters with very high counts</a:t>
            </a:r>
            <a:r>
              <a:rPr lang="en">
                <a:solidFill>
                  <a:srgbClr val="FFFFFF"/>
                </a:solidFill>
              </a:rPr>
              <a:t>, </a:t>
            </a:r>
            <a:r>
              <a:rPr lang="en"/>
              <a:t>and</a:t>
            </a:r>
            <a:r>
              <a:rPr lang="en">
                <a:solidFill>
                  <a:srgbClr val="FFFFFF"/>
                </a:solidFill>
              </a:rPr>
              <a:t> we are alright with having many parents for characters with l</a:t>
            </a:r>
            <a:r>
              <a:rPr lang="en"/>
              <a:t>ower</a:t>
            </a:r>
            <a:r>
              <a:rPr lang="en">
                <a:solidFill>
                  <a:srgbClr val="FFFFFF"/>
                </a:solidFill>
              </a:rPr>
              <a:t> counts.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Pseudocode for building a Huffman tree</a:t>
            </a:r>
            <a:endParaRPr/>
          </a:p>
        </p:txBody>
      </p:sp>
      <p:sp>
        <p:nvSpPr>
          <p:cNvPr id="127" name="Google Shape;127;p24"/>
          <p:cNvSpPr txBox="1"/>
          <p:nvPr>
            <p:ph idx="1" type="body"/>
          </p:nvPr>
        </p:nvSpPr>
        <p:spPr>
          <a:xfrm>
            <a:off x="311700" y="108772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Procedure Huffman(C):     			// C is the set of n characters and </a:t>
            </a:r>
            <a:r>
              <a:rPr lang="en" sz="1200"/>
              <a:t>their frequencies</a:t>
            </a:r>
            <a:endParaRPr sz="1200">
              <a:solidFill>
                <a:srgbClr val="FFFFFF"/>
              </a:solidFill>
            </a:endParaRPr>
          </a:p>
          <a:p>
            <a:pPr indent="0" lvl="0" marL="0" rtl="0" algn="l">
              <a:spcBef>
                <a:spcPts val="0"/>
              </a:spcBef>
              <a:spcAft>
                <a:spcPts val="0"/>
              </a:spcAft>
              <a:buNone/>
            </a:pPr>
            <a:r>
              <a:rPr lang="en" sz="1200">
                <a:solidFill>
                  <a:srgbClr val="FFFFFF"/>
                </a:solidFill>
              </a:rPr>
              <a:t>	n = C.size</a:t>
            </a:r>
            <a:endParaRPr sz="1200">
              <a:solidFill>
                <a:srgbClr val="FFFFFF"/>
              </a:solidFill>
            </a:endParaRPr>
          </a:p>
          <a:p>
            <a:pPr indent="0" lvl="0" marL="0" rtl="0" algn="l">
              <a:spcBef>
                <a:spcPts val="0"/>
              </a:spcBef>
              <a:spcAft>
                <a:spcPts val="0"/>
              </a:spcAft>
              <a:buNone/>
            </a:pPr>
            <a:r>
              <a:rPr lang="en" sz="1200">
                <a:solidFill>
                  <a:srgbClr val="FFFFFF"/>
                </a:solidFill>
              </a:rPr>
              <a:t>	Q = priority_queue()			// </a:t>
            </a:r>
            <a:r>
              <a:rPr lang="en" sz="1200"/>
              <a:t>Min Heap</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for i = 1 to n			</a:t>
            </a:r>
            <a:endParaRPr sz="1200">
              <a:solidFill>
                <a:srgbClr val="FFFFFF"/>
              </a:solidFill>
            </a:endParaRPr>
          </a:p>
          <a:p>
            <a:pPr indent="0" lvl="0" marL="0" rtl="0" algn="l">
              <a:spcBef>
                <a:spcPts val="0"/>
              </a:spcBef>
              <a:spcAft>
                <a:spcPts val="0"/>
              </a:spcAft>
              <a:buNone/>
            </a:pPr>
            <a:r>
              <a:rPr lang="en" sz="1200">
                <a:solidFill>
                  <a:srgbClr val="FFFFFF"/>
                </a:solidFill>
              </a:rPr>
              <a:t>   		</a:t>
            </a:r>
            <a:r>
              <a:rPr lang="en" sz="1200"/>
              <a:t>x</a:t>
            </a:r>
            <a:r>
              <a:rPr lang="en" sz="1200">
                <a:solidFill>
                  <a:srgbClr val="FFFFFF"/>
                </a:solidFill>
              </a:rPr>
              <a:t> = node(C[i])		</a:t>
            </a:r>
            <a:r>
              <a:rPr lang="en" sz="1200">
                <a:solidFill>
                  <a:srgbClr val="FFFFFF"/>
                </a:solidFill>
              </a:rPr>
              <a:t>// Construct nodes that contain their symbols and their weight (frequency)</a:t>
            </a:r>
            <a:endParaRPr sz="1200">
              <a:solidFill>
                <a:srgbClr val="FFFFFF"/>
              </a:solidFill>
            </a:endParaRPr>
          </a:p>
          <a:p>
            <a:pPr indent="0" lvl="0" marL="0" rtl="0" algn="l">
              <a:spcBef>
                <a:spcPts val="0"/>
              </a:spcBef>
              <a:spcAft>
                <a:spcPts val="0"/>
              </a:spcAft>
              <a:buNone/>
            </a:pPr>
            <a:r>
              <a:rPr lang="en" sz="1200">
                <a:solidFill>
                  <a:srgbClr val="FFFFFF"/>
                </a:solidFill>
              </a:rPr>
              <a:t>    		Q.push(</a:t>
            </a:r>
            <a:r>
              <a:rPr lang="en" sz="1200"/>
              <a:t>x</a:t>
            </a:r>
            <a:r>
              <a:rPr lang="en" sz="1200">
                <a:solidFill>
                  <a:srgbClr val="FFFFFF"/>
                </a:solidFill>
              </a:rPr>
              <a:t>)			// Place the nodes in a </a:t>
            </a:r>
            <a:r>
              <a:rPr lang="en" sz="1200">
                <a:solidFill>
                  <a:srgbClr val="FFFFFF"/>
                </a:solidFill>
              </a:rPr>
              <a:t>priority</a:t>
            </a:r>
            <a:r>
              <a:rPr lang="en" sz="1200">
                <a:solidFill>
                  <a:srgbClr val="FFFFFF"/>
                </a:solidFill>
              </a:rPr>
              <a:t> queue</a:t>
            </a:r>
            <a:endParaRPr sz="1200">
              <a:solidFill>
                <a:srgbClr val="FFFFFF"/>
              </a:solidFill>
            </a:endParaRPr>
          </a:p>
          <a:p>
            <a:pPr indent="0" lvl="0" marL="0" rtl="0" algn="l">
              <a:spcBef>
                <a:spcPts val="0"/>
              </a:spcBef>
              <a:spcAft>
                <a:spcPts val="0"/>
              </a:spcAft>
              <a:buNone/>
            </a:pPr>
            <a:r>
              <a:rPr lang="en" sz="1200">
                <a:solidFill>
                  <a:srgbClr val="FFFFFF"/>
                </a:solidFill>
              </a:rPr>
              <a:t>	end for</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	while Q.size() is </a:t>
            </a:r>
            <a:r>
              <a:rPr lang="en" sz="1200"/>
              <a:t>greater than </a:t>
            </a:r>
            <a:r>
              <a:rPr lang="en" sz="1200">
                <a:solidFill>
                  <a:srgbClr val="FFFFFF"/>
                </a:solidFill>
              </a:rPr>
              <a:t>1	// loop while Q has more than 1 item</a:t>
            </a:r>
            <a:endParaRPr sz="1200">
              <a:solidFill>
                <a:srgbClr val="FFFFFF"/>
              </a:solidFill>
            </a:endParaRPr>
          </a:p>
          <a:p>
            <a:pPr indent="0" lvl="0" marL="0" rtl="0" algn="l">
              <a:spcBef>
                <a:spcPts val="0"/>
              </a:spcBef>
              <a:spcAft>
                <a:spcPts val="0"/>
              </a:spcAft>
              <a:buNone/>
            </a:pPr>
            <a:r>
              <a:rPr lang="en" sz="1200">
                <a:solidFill>
                  <a:srgbClr val="FFFFFF"/>
                </a:solidFill>
              </a:rPr>
              <a:t>   		Z = new node()		// Make new Huffman tree node</a:t>
            </a:r>
            <a:endParaRPr sz="1200">
              <a:solidFill>
                <a:srgbClr val="FFFFFF"/>
              </a:solidFill>
            </a:endParaRPr>
          </a:p>
          <a:p>
            <a:pPr indent="0" lvl="0" marL="0" rtl="0" algn="l">
              <a:spcBef>
                <a:spcPts val="0"/>
              </a:spcBef>
              <a:spcAft>
                <a:spcPts val="0"/>
              </a:spcAft>
              <a:buNone/>
            </a:pPr>
            <a:r>
              <a:rPr lang="en" sz="1200">
                <a:solidFill>
                  <a:srgbClr val="FFFFFF"/>
                </a:solidFill>
              </a:rPr>
              <a:t>    		Z.left = x = Q.pop		// remove the 2 trees with smallest weights and create new binary tree</a:t>
            </a:r>
            <a:endParaRPr sz="1200">
              <a:solidFill>
                <a:srgbClr val="FFFFFF"/>
              </a:solidFill>
            </a:endParaRPr>
          </a:p>
          <a:p>
            <a:pPr indent="0" lvl="0" marL="0" rtl="0" algn="l">
              <a:spcBef>
                <a:spcPts val="0"/>
              </a:spcBef>
              <a:spcAft>
                <a:spcPts val="0"/>
              </a:spcAft>
              <a:buNone/>
            </a:pPr>
            <a:r>
              <a:rPr lang="en" sz="1200">
                <a:solidFill>
                  <a:srgbClr val="FFFFFF"/>
                </a:solidFill>
              </a:rPr>
              <a:t>    		Z.right = y = Q.pop</a:t>
            </a:r>
            <a:endParaRPr sz="1200">
              <a:solidFill>
                <a:srgbClr val="FFFFFF"/>
              </a:solidFill>
            </a:endParaRPr>
          </a:p>
          <a:p>
            <a:pPr indent="0" lvl="0" marL="0" rtl="0" algn="l">
              <a:spcBef>
                <a:spcPts val="0"/>
              </a:spcBef>
              <a:spcAft>
                <a:spcPts val="0"/>
              </a:spcAft>
              <a:buNone/>
            </a:pPr>
            <a:r>
              <a:rPr lang="en" sz="1200">
                <a:solidFill>
                  <a:srgbClr val="FFFFFF"/>
                </a:solidFill>
              </a:rPr>
              <a:t>    		Z.freq = x.freq + y.freq	// the root is the sum of its children’s weights</a:t>
            </a:r>
            <a:endParaRPr sz="1200">
              <a:solidFill>
                <a:srgbClr val="FFFFFF"/>
              </a:solidFill>
            </a:endParaRPr>
          </a:p>
          <a:p>
            <a:pPr indent="0" lvl="0" marL="0" rtl="0" algn="l">
              <a:spcBef>
                <a:spcPts val="0"/>
              </a:spcBef>
              <a:spcAft>
                <a:spcPts val="0"/>
              </a:spcAft>
              <a:buNone/>
            </a:pPr>
            <a:r>
              <a:rPr lang="en" sz="1200">
                <a:solidFill>
                  <a:srgbClr val="FFFFFF"/>
                </a:solidFill>
              </a:rPr>
              <a:t>    		Q.push(Z)			// Insert the newly created tree back into Q</a:t>
            </a:r>
            <a:endParaRPr sz="1200">
              <a:solidFill>
                <a:srgbClr val="FFFFFF"/>
              </a:solidFill>
            </a:endParaRPr>
          </a:p>
          <a:p>
            <a:pPr indent="0" lvl="0" marL="0" rtl="0" algn="l">
              <a:spcBef>
                <a:spcPts val="0"/>
              </a:spcBef>
              <a:spcAft>
                <a:spcPts val="0"/>
              </a:spcAft>
              <a:buNone/>
            </a:pPr>
            <a:r>
              <a:rPr lang="en" sz="1200">
                <a:solidFill>
                  <a:srgbClr val="FFFFFF"/>
                </a:solidFill>
              </a:rPr>
              <a:t>	end while</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215900" rtl="0" algn="l">
              <a:spcBef>
                <a:spcPts val="0"/>
              </a:spcBef>
              <a:spcAft>
                <a:spcPts val="0"/>
              </a:spcAft>
              <a:buNone/>
            </a:pPr>
            <a:r>
              <a:rPr lang="en" sz="1200">
                <a:solidFill>
                  <a:srgbClr val="FFFFFF"/>
                </a:solidFill>
              </a:rPr>
              <a:t>Return </a:t>
            </a:r>
            <a:r>
              <a:rPr lang="en" sz="1200"/>
              <a:t>Q.top()</a:t>
            </a:r>
            <a:r>
              <a:rPr lang="en" sz="1200">
                <a:solidFill>
                  <a:srgbClr val="FFFFFF"/>
                </a:solidFill>
              </a:rPr>
              <a:t>				// Return tree, it can now be traversed to obtain binary codes for characters</a:t>
            </a:r>
            <a:endParaRPr sz="1200">
              <a:solidFill>
                <a:srgbClr val="FFFFFF"/>
              </a:solidFill>
            </a:endParaRPr>
          </a:p>
          <a:p>
            <a:pPr indent="0" lvl="0" marL="0" rtl="0" algn="l">
              <a:lnSpc>
                <a:spcPct val="50000"/>
              </a:lnSpc>
              <a:spcBef>
                <a:spcPts val="0"/>
              </a:spcBef>
              <a:spcAft>
                <a:spcPts val="1600"/>
              </a:spcAft>
              <a:buNone/>
            </a:pPr>
            <a:r>
              <a:t/>
            </a:r>
            <a:endParaRPr sz="13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example</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50">
                <a:solidFill>
                  <a:srgbClr val="FFFFFF"/>
                </a:solidFill>
              </a:rPr>
              <a:t>Given a 100,000-character data file:</a:t>
            </a:r>
            <a:endParaRPr sz="1550">
              <a:solidFill>
                <a:srgbClr val="FFFFFF"/>
              </a:solidFill>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        Character       |  a  |  b  |  c  |  d  |  e  |  f  |</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|Frequency (in thousands)|  45 |  13 |  12 |  16 |  9  |  5  |</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76200" marR="76200" rtl="0" algn="l">
              <a:lnSpc>
                <a:spcPct val="100000"/>
              </a:lnSpc>
              <a:spcBef>
                <a:spcPts val="0"/>
              </a:spcBef>
              <a:spcAft>
                <a:spcPts val="0"/>
              </a:spcAft>
              <a:buNone/>
            </a:pPr>
            <a:r>
              <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FFFFFF"/>
                </a:solidFill>
              </a:rPr>
              <a:t>Resulting codes from Huffman Tree:</a:t>
            </a:r>
            <a:endParaRPr sz="1600">
              <a:solidFill>
                <a:srgbClr val="FFFFFF"/>
              </a:solidFill>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   Character    |  a  |  b  |  c  |  d  |  e  |  f  |</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50">
                <a:solidFill>
                  <a:srgbClr val="FFFFFF"/>
                </a:solidFill>
                <a:latin typeface="Courier New"/>
                <a:ea typeface="Courier New"/>
                <a:cs typeface="Courier New"/>
                <a:sym typeface="Courier New"/>
              </a:rPr>
              <a:t>|     Codes      |  0  | 101 | 100 | 111 | 1101| 1100|</a:t>
            </a:r>
            <a:endParaRPr sz="1550">
              <a:solidFill>
                <a:srgbClr val="FFFFFF"/>
              </a:solidFill>
              <a:latin typeface="Courier New"/>
              <a:ea typeface="Courier New"/>
              <a:cs typeface="Courier New"/>
              <a:sym typeface="Courier New"/>
            </a:endParaRPr>
          </a:p>
          <a:p>
            <a:pPr indent="0" lvl="0" marL="0" marR="76200" rtl="0" algn="l">
              <a:spcBef>
                <a:spcPts val="0"/>
              </a:spcBef>
              <a:spcAft>
                <a:spcPts val="0"/>
              </a:spcAft>
              <a:buNone/>
            </a:pPr>
            <a:r>
              <a:rPr lang="en" sz="1550">
                <a:solidFill>
                  <a:srgbClr val="FFFFFF"/>
                </a:solidFill>
                <a:latin typeface="Courier New"/>
                <a:ea typeface="Courier New"/>
                <a:cs typeface="Courier New"/>
                <a:sym typeface="Courier New"/>
              </a:rPr>
              <a:t>+----------------+-----+-----+-----+-----+-----+-----+</a:t>
            </a:r>
            <a:endParaRPr sz="15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3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1213212" y="255750"/>
            <a:ext cx="6717564" cy="463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#2</a:t>
            </a:r>
            <a:endParaRPr/>
          </a:p>
        </p:txBody>
      </p:sp>
      <p:sp>
        <p:nvSpPr>
          <p:cNvPr id="144" name="Google Shape;144;p27"/>
          <p:cNvSpPr txBox="1"/>
          <p:nvPr>
            <p:ph idx="1" type="body"/>
          </p:nvPr>
        </p:nvSpPr>
        <p:spPr>
          <a:xfrm>
            <a:off x="311700" y="1152475"/>
            <a:ext cx="449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the proper encoding of “face” and decoding of “01011101”?</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lphaLcPeriod"/>
            </a:pPr>
            <a:r>
              <a:rPr lang="en"/>
              <a:t>Encoding of “face”: 11000</a:t>
            </a:r>
            <a:r>
              <a:rPr lang="en"/>
              <a:t>1</a:t>
            </a:r>
            <a:r>
              <a:rPr lang="en"/>
              <a:t>001110</a:t>
            </a:r>
            <a:endParaRPr/>
          </a:p>
          <a:p>
            <a:pPr indent="457200" lvl="0" marL="0" rtl="0" algn="l">
              <a:spcBef>
                <a:spcPts val="0"/>
              </a:spcBef>
              <a:spcAft>
                <a:spcPts val="0"/>
              </a:spcAft>
              <a:buNone/>
            </a:pPr>
            <a:r>
              <a:rPr lang="en"/>
              <a:t>Decoding: abe</a:t>
            </a:r>
            <a:endParaRPr/>
          </a:p>
          <a:p>
            <a:pPr indent="-342900" lvl="0" marL="457200" rtl="0" algn="l">
              <a:spcBef>
                <a:spcPts val="0"/>
              </a:spcBef>
              <a:spcAft>
                <a:spcPts val="0"/>
              </a:spcAft>
              <a:buSzPts val="1800"/>
              <a:buAutoNum type="alphaLcPeriod"/>
            </a:pPr>
            <a:r>
              <a:rPr lang="en"/>
              <a:t>Encoding of “face”: 011001001101</a:t>
            </a:r>
            <a:endParaRPr/>
          </a:p>
          <a:p>
            <a:pPr indent="457200" lvl="0" marL="0" rtl="0" algn="l">
              <a:spcBef>
                <a:spcPts val="0"/>
              </a:spcBef>
              <a:spcAft>
                <a:spcPts val="0"/>
              </a:spcAft>
              <a:buNone/>
            </a:pPr>
            <a:r>
              <a:rPr lang="en"/>
              <a:t>Decoding: be</a:t>
            </a:r>
            <a:endParaRPr/>
          </a:p>
          <a:p>
            <a:pPr indent="-342900" lvl="0" marL="457200" rtl="0" algn="l">
              <a:spcBef>
                <a:spcPts val="0"/>
              </a:spcBef>
              <a:spcAft>
                <a:spcPts val="0"/>
              </a:spcAft>
              <a:buSzPts val="1800"/>
              <a:buAutoNum type="alphaLcPeriod"/>
            </a:pPr>
            <a:r>
              <a:rPr lang="en"/>
              <a:t>Encoding of “face”: 1110101</a:t>
            </a:r>
            <a:endParaRPr/>
          </a:p>
          <a:p>
            <a:pPr indent="457200" lvl="0" marL="0" rtl="0" algn="l">
              <a:spcBef>
                <a:spcPts val="0"/>
              </a:spcBef>
              <a:spcAft>
                <a:spcPts val="0"/>
              </a:spcAft>
              <a:buNone/>
            </a:pPr>
            <a:r>
              <a:rPr lang="en"/>
              <a:t>Decoding: bad</a:t>
            </a:r>
            <a:endParaRPr/>
          </a:p>
          <a:p>
            <a:pPr indent="-342900" lvl="0" marL="457200" rtl="0" algn="l">
              <a:spcBef>
                <a:spcPts val="0"/>
              </a:spcBef>
              <a:spcAft>
                <a:spcPts val="0"/>
              </a:spcAft>
              <a:buClr>
                <a:schemeClr val="dk1"/>
              </a:buClr>
              <a:buSzPts val="1800"/>
              <a:buAutoNum type="alphaLcPeriod"/>
            </a:pPr>
            <a:r>
              <a:rPr lang="en">
                <a:solidFill>
                  <a:schemeClr val="dk1"/>
                </a:solidFill>
              </a:rPr>
              <a:t>Encoding of “face”: 110001001101</a:t>
            </a:r>
            <a:endParaRPr>
              <a:solidFill>
                <a:schemeClr val="dk1"/>
              </a:solidFill>
            </a:endParaRPr>
          </a:p>
          <a:p>
            <a:pPr indent="0" lvl="0" marL="0" rtl="0" algn="l">
              <a:spcBef>
                <a:spcPts val="0"/>
              </a:spcBef>
              <a:spcAft>
                <a:spcPts val="0"/>
              </a:spcAft>
              <a:buNone/>
            </a:pPr>
            <a:r>
              <a:rPr lang="en">
                <a:solidFill>
                  <a:schemeClr val="dk1"/>
                </a:solidFill>
              </a:rPr>
              <a:t>       Decoding: abe</a:t>
            </a:r>
            <a:endParaRPr/>
          </a:p>
        </p:txBody>
      </p:sp>
      <p:pic>
        <p:nvPicPr>
          <p:cNvPr id="145" name="Google Shape;145;p27"/>
          <p:cNvPicPr preferRelativeResize="0"/>
          <p:nvPr/>
        </p:nvPicPr>
        <p:blipFill>
          <a:blip r:embed="rId3">
            <a:alphaModFix/>
          </a:blip>
          <a:stretch>
            <a:fillRect/>
          </a:stretch>
        </p:blipFill>
        <p:spPr>
          <a:xfrm>
            <a:off x="5231189" y="445027"/>
            <a:ext cx="3601112" cy="432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#2</a:t>
            </a:r>
            <a:endParaRPr/>
          </a:p>
        </p:txBody>
      </p:sp>
      <p:sp>
        <p:nvSpPr>
          <p:cNvPr id="151" name="Google Shape;151;p28"/>
          <p:cNvSpPr txBox="1"/>
          <p:nvPr>
            <p:ph idx="1" type="body"/>
          </p:nvPr>
        </p:nvSpPr>
        <p:spPr>
          <a:xfrm>
            <a:off x="311700" y="1152475"/>
            <a:ext cx="449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is the proper encoding of “face” and decoding of “01011101”?</a:t>
            </a:r>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Encoding of “face”: 1</a:t>
            </a:r>
            <a:r>
              <a:rPr lang="en"/>
              <a:t>1</a:t>
            </a:r>
            <a:r>
              <a:rPr lang="en">
                <a:solidFill>
                  <a:srgbClr val="FFFFFF"/>
                </a:solidFill>
              </a:rPr>
              <a:t>00010011</a:t>
            </a:r>
            <a:r>
              <a:rPr lang="en">
                <a:solidFill>
                  <a:srgbClr val="FFFFFF"/>
                </a:solidFill>
              </a:rPr>
              <a:t>1</a:t>
            </a:r>
            <a:r>
              <a:rPr lang="en">
                <a:solidFill>
                  <a:srgbClr val="FFFFFF"/>
                </a:solidFill>
              </a:rPr>
              <a:t>0</a:t>
            </a:r>
            <a:endParaRPr>
              <a:solidFill>
                <a:srgbClr val="FFFFFF"/>
              </a:solidFill>
            </a:endParaRPr>
          </a:p>
          <a:p>
            <a:pPr indent="457200" lvl="0" marL="0" rtl="0" algn="l">
              <a:spcBef>
                <a:spcPts val="0"/>
              </a:spcBef>
              <a:spcAft>
                <a:spcPts val="0"/>
              </a:spcAft>
              <a:buNone/>
            </a:pPr>
            <a:r>
              <a:rPr lang="en">
                <a:solidFill>
                  <a:srgbClr val="FFFFFF"/>
                </a:solidFill>
              </a:rPr>
              <a:t>Decoding: abe</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Encoding of “face”: 011001001101</a:t>
            </a:r>
            <a:endParaRPr>
              <a:solidFill>
                <a:srgbClr val="FFFFFF"/>
              </a:solidFill>
            </a:endParaRPr>
          </a:p>
          <a:p>
            <a:pPr indent="457200" lvl="0" marL="0" rtl="0" algn="l">
              <a:spcBef>
                <a:spcPts val="0"/>
              </a:spcBef>
              <a:spcAft>
                <a:spcPts val="0"/>
              </a:spcAft>
              <a:buNone/>
            </a:pPr>
            <a:r>
              <a:rPr lang="en">
                <a:solidFill>
                  <a:srgbClr val="FFFFFF"/>
                </a:solidFill>
              </a:rPr>
              <a:t>Decoding: be</a:t>
            </a:r>
            <a:endParaRPr>
              <a:solidFill>
                <a:srgbClr val="FFFFFF"/>
              </a:solidFill>
            </a:endParaRPr>
          </a:p>
          <a:p>
            <a:pPr indent="-342900" lvl="0" marL="457200" rtl="0" algn="l">
              <a:spcBef>
                <a:spcPts val="0"/>
              </a:spcBef>
              <a:spcAft>
                <a:spcPts val="0"/>
              </a:spcAft>
              <a:buClr>
                <a:srgbClr val="FFFFFF"/>
              </a:buClr>
              <a:buSzPts val="1800"/>
              <a:buAutoNum type="alphaLcPeriod"/>
            </a:pPr>
            <a:r>
              <a:rPr lang="en">
                <a:solidFill>
                  <a:srgbClr val="FFFFFF"/>
                </a:solidFill>
              </a:rPr>
              <a:t>Encoding of “face”: 1110101</a:t>
            </a:r>
            <a:endParaRPr>
              <a:solidFill>
                <a:srgbClr val="FFFFFF"/>
              </a:solidFill>
            </a:endParaRPr>
          </a:p>
          <a:p>
            <a:pPr indent="457200" lvl="0" marL="0" rtl="0" algn="l">
              <a:spcBef>
                <a:spcPts val="0"/>
              </a:spcBef>
              <a:spcAft>
                <a:spcPts val="0"/>
              </a:spcAft>
              <a:buNone/>
            </a:pPr>
            <a:r>
              <a:rPr lang="en">
                <a:solidFill>
                  <a:srgbClr val="FFFFFF"/>
                </a:solidFill>
              </a:rPr>
              <a:t>Decoding: bad</a:t>
            </a:r>
            <a:endParaRPr>
              <a:solidFill>
                <a:srgbClr val="FFFFFF"/>
              </a:solidFill>
            </a:endParaRPr>
          </a:p>
          <a:p>
            <a:pPr indent="-342900" lvl="0" marL="457200" rtl="0" algn="l">
              <a:spcBef>
                <a:spcPts val="0"/>
              </a:spcBef>
              <a:spcAft>
                <a:spcPts val="0"/>
              </a:spcAft>
              <a:buClr>
                <a:srgbClr val="00FF00"/>
              </a:buClr>
              <a:buSzPts val="1800"/>
              <a:buAutoNum type="alphaLcPeriod"/>
            </a:pPr>
            <a:r>
              <a:rPr lang="en">
                <a:solidFill>
                  <a:srgbClr val="00FF00"/>
                </a:solidFill>
              </a:rPr>
              <a:t>Encoding of “face”: 110001001101</a:t>
            </a:r>
            <a:endParaRPr>
              <a:solidFill>
                <a:srgbClr val="00FF00"/>
              </a:solidFill>
            </a:endParaRPr>
          </a:p>
          <a:p>
            <a:pPr indent="457200" lvl="0" marL="0" rtl="0" algn="l">
              <a:spcBef>
                <a:spcPts val="0"/>
              </a:spcBef>
              <a:spcAft>
                <a:spcPts val="0"/>
              </a:spcAft>
              <a:buNone/>
            </a:pPr>
            <a:r>
              <a:rPr lang="en">
                <a:solidFill>
                  <a:srgbClr val="00FF00"/>
                </a:solidFill>
              </a:rPr>
              <a:t>Decoding: abe</a:t>
            </a:r>
            <a:endParaRPr>
              <a:solidFill>
                <a:srgbClr val="00FF00"/>
              </a:solidFill>
            </a:endParaRPr>
          </a:p>
        </p:txBody>
      </p:sp>
      <p:pic>
        <p:nvPicPr>
          <p:cNvPr id="152" name="Google Shape;152;p28"/>
          <p:cNvPicPr preferRelativeResize="0"/>
          <p:nvPr/>
        </p:nvPicPr>
        <p:blipFill>
          <a:blip r:embed="rId3">
            <a:alphaModFix/>
          </a:blip>
          <a:stretch>
            <a:fillRect/>
          </a:stretch>
        </p:blipFill>
        <p:spPr>
          <a:xfrm>
            <a:off x="5231189" y="445027"/>
            <a:ext cx="3601112" cy="432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#3</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following statements explain how huffman trees are greedy? Pick all that apply:</a:t>
            </a:r>
            <a:endParaRPr/>
          </a:p>
          <a:p>
            <a:pPr indent="-342900" lvl="0" marL="457200" rtl="0" algn="l">
              <a:spcBef>
                <a:spcPts val="1600"/>
              </a:spcBef>
              <a:spcAft>
                <a:spcPts val="0"/>
              </a:spcAft>
              <a:buSzPts val="1800"/>
              <a:buAutoNum type="alphaUcPeriod"/>
            </a:pPr>
            <a:r>
              <a:rPr lang="en"/>
              <a:t>Huffman trees can only contain characters.</a:t>
            </a:r>
            <a:endParaRPr/>
          </a:p>
          <a:p>
            <a:pPr indent="-342900" lvl="0" marL="457200" rtl="0" algn="l">
              <a:spcBef>
                <a:spcPts val="0"/>
              </a:spcBef>
              <a:spcAft>
                <a:spcPts val="0"/>
              </a:spcAft>
              <a:buSzPts val="1800"/>
              <a:buAutoNum type="alphaUcPeriod"/>
            </a:pPr>
            <a:r>
              <a:rPr lang="en"/>
              <a:t>The most frequently used characters get the shortest encoding.</a:t>
            </a:r>
            <a:endParaRPr/>
          </a:p>
          <a:p>
            <a:pPr indent="-342900" lvl="0" marL="457200" rtl="0" algn="l">
              <a:spcBef>
                <a:spcPts val="0"/>
              </a:spcBef>
              <a:spcAft>
                <a:spcPts val="0"/>
              </a:spcAft>
              <a:buSzPts val="1800"/>
              <a:buAutoNum type="alphaUcPeriod"/>
            </a:pPr>
            <a:r>
              <a:rPr lang="en"/>
              <a:t>Huffman trees use a max heap to solve the </a:t>
            </a:r>
            <a:r>
              <a:rPr lang="en"/>
              <a:t>problem.</a:t>
            </a:r>
            <a:endParaRPr/>
          </a:p>
          <a:p>
            <a:pPr indent="-342900" lvl="0" marL="457200" rtl="0" algn="l">
              <a:spcBef>
                <a:spcPts val="0"/>
              </a:spcBef>
              <a:spcAft>
                <a:spcPts val="0"/>
              </a:spcAft>
              <a:buSzPts val="1800"/>
              <a:buAutoNum type="alphaUcPeriod"/>
            </a:pPr>
            <a:r>
              <a:rPr lang="en"/>
              <a:t>The Huffman algorithm is recursive.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#3</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following statements explain how huffman trees are greedy? Pick all that apply:</a:t>
            </a:r>
            <a:endParaRPr/>
          </a:p>
          <a:p>
            <a:pPr indent="-342900" lvl="0" marL="457200" rtl="0" algn="l">
              <a:spcBef>
                <a:spcPts val="1600"/>
              </a:spcBef>
              <a:spcAft>
                <a:spcPts val="0"/>
              </a:spcAft>
              <a:buSzPts val="1800"/>
              <a:buAutoNum type="alphaUcPeriod"/>
            </a:pPr>
            <a:r>
              <a:rPr lang="en"/>
              <a:t>Huffman trees can only contain characters.</a:t>
            </a:r>
            <a:endParaRPr/>
          </a:p>
          <a:p>
            <a:pPr indent="-342900" lvl="0" marL="457200" rtl="0" algn="l">
              <a:spcBef>
                <a:spcPts val="0"/>
              </a:spcBef>
              <a:spcAft>
                <a:spcPts val="0"/>
              </a:spcAft>
              <a:buClr>
                <a:srgbClr val="00FF00"/>
              </a:buClr>
              <a:buSzPts val="1800"/>
              <a:buAutoNum type="alphaUcPeriod"/>
            </a:pPr>
            <a:r>
              <a:rPr lang="en">
                <a:solidFill>
                  <a:srgbClr val="00FF00"/>
                </a:solidFill>
              </a:rPr>
              <a:t>The most frequently used characters get the shortest encoding.</a:t>
            </a:r>
            <a:endParaRPr>
              <a:solidFill>
                <a:srgbClr val="00FF00"/>
              </a:solidFill>
            </a:endParaRPr>
          </a:p>
          <a:p>
            <a:pPr indent="-342900" lvl="0" marL="457200" rtl="0" algn="l">
              <a:spcBef>
                <a:spcPts val="0"/>
              </a:spcBef>
              <a:spcAft>
                <a:spcPts val="0"/>
              </a:spcAft>
              <a:buSzPts val="1800"/>
              <a:buAutoNum type="alphaUcPeriod"/>
            </a:pPr>
            <a:r>
              <a:rPr lang="en"/>
              <a:t>Huffman trees use a max heap to solve the problem.</a:t>
            </a:r>
            <a:endParaRPr/>
          </a:p>
          <a:p>
            <a:pPr indent="-342900" lvl="0" marL="457200" rtl="0" algn="l">
              <a:spcBef>
                <a:spcPts val="0"/>
              </a:spcBef>
              <a:spcAft>
                <a:spcPts val="0"/>
              </a:spcAft>
              <a:buSzPts val="1800"/>
              <a:buAutoNum type="alphaUcPeriod"/>
            </a:pPr>
            <a:r>
              <a:rPr lang="en"/>
              <a:t>The Huffman algorithm is recursive.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coloring problem</a:t>
            </a:r>
            <a:endParaRPr/>
          </a:p>
        </p:txBody>
      </p:sp>
      <p:sp>
        <p:nvSpPr>
          <p:cNvPr id="170" name="Google Shape;170;p31"/>
          <p:cNvSpPr txBox="1"/>
          <p:nvPr>
            <p:ph idx="1" type="body"/>
          </p:nvPr>
        </p:nvSpPr>
        <p:spPr>
          <a:xfrm>
            <a:off x="311700" y="1152475"/>
            <a:ext cx="8520600" cy="13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1600"/>
              </a:spcBef>
              <a:spcAft>
                <a:spcPts val="0"/>
              </a:spcAft>
              <a:buNone/>
            </a:pPr>
            <a:r>
              <a:rPr lang="en">
                <a:solidFill>
                  <a:srgbClr val="FFFFFF"/>
                </a:solidFill>
              </a:rPr>
              <a:t>How can we assign a </a:t>
            </a:r>
            <a:r>
              <a:rPr lang="en">
                <a:solidFill>
                  <a:srgbClr val="00FF00"/>
                </a:solidFill>
              </a:rPr>
              <a:t>color to every node of a graph</a:t>
            </a:r>
            <a:r>
              <a:rPr lang="en">
                <a:solidFill>
                  <a:srgbClr val="FFFFFF"/>
                </a:solidFill>
              </a:rPr>
              <a:t> such that </a:t>
            </a:r>
            <a:r>
              <a:rPr lang="en">
                <a:solidFill>
                  <a:srgbClr val="00FF00"/>
                </a:solidFill>
              </a:rPr>
              <a:t>no two nodes which share an edge also share the same color</a:t>
            </a:r>
            <a:r>
              <a:rPr lang="en">
                <a:solidFill>
                  <a:srgbClr val="FFFFFF"/>
                </a:solidFill>
              </a:rPr>
              <a:t>?</a:t>
            </a:r>
            <a:r>
              <a:rPr lang="en"/>
              <a:t> How do we do this with as few colors as possible?</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71" name="Google Shape;171;p31"/>
          <p:cNvPicPr preferRelativeResize="0"/>
          <p:nvPr/>
        </p:nvPicPr>
        <p:blipFill>
          <a:blip r:embed="rId3">
            <a:alphaModFix/>
          </a:blip>
          <a:stretch>
            <a:fillRect/>
          </a:stretch>
        </p:blipFill>
        <p:spPr>
          <a:xfrm>
            <a:off x="1758750" y="2520925"/>
            <a:ext cx="5626500" cy="251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39925"/>
            <a:ext cx="8520600" cy="35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Optimization problems</a:t>
            </a:r>
            <a:endParaRPr/>
          </a:p>
          <a:p>
            <a:pPr indent="-342900" lvl="0" marL="457200" rtl="0" algn="l">
              <a:spcBef>
                <a:spcPts val="0"/>
              </a:spcBef>
              <a:spcAft>
                <a:spcPts val="0"/>
              </a:spcAft>
              <a:buSzPts val="1800"/>
              <a:buChar char="●"/>
            </a:pPr>
            <a:r>
              <a:rPr lang="en"/>
              <a:t>Greedy strategies</a:t>
            </a:r>
            <a:endParaRPr/>
          </a:p>
          <a:p>
            <a:pPr indent="-342900" lvl="0" marL="457200" rtl="0" algn="l">
              <a:spcBef>
                <a:spcPts val="0"/>
              </a:spcBef>
              <a:spcAft>
                <a:spcPts val="0"/>
              </a:spcAft>
              <a:buSzPts val="1800"/>
              <a:buChar char="●"/>
            </a:pPr>
            <a:r>
              <a:rPr lang="en"/>
              <a:t>When to use greedy algorithms?</a:t>
            </a:r>
            <a:endParaRPr/>
          </a:p>
          <a:p>
            <a:pPr indent="-342900" lvl="0" marL="457200" rtl="0" algn="l">
              <a:spcBef>
                <a:spcPts val="0"/>
              </a:spcBef>
              <a:spcAft>
                <a:spcPts val="0"/>
              </a:spcAft>
              <a:buClr>
                <a:srgbClr val="FFFFFF"/>
              </a:buClr>
              <a:buSzPts val="1800"/>
              <a:buChar char="●"/>
            </a:pPr>
            <a:r>
              <a:rPr lang="en"/>
              <a:t>Huffman’s Algorithm</a:t>
            </a:r>
            <a:endParaRPr/>
          </a:p>
          <a:p>
            <a:pPr indent="-342900" lvl="0" marL="457200" rtl="0" algn="l">
              <a:spcBef>
                <a:spcPts val="0"/>
              </a:spcBef>
              <a:spcAft>
                <a:spcPts val="0"/>
              </a:spcAft>
              <a:buSzPts val="1800"/>
              <a:buChar char="●"/>
            </a:pPr>
            <a:r>
              <a:rPr lang="en"/>
              <a:t>Example - Graph coloring</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information</a:t>
            </a:r>
            <a:endParaRPr/>
          </a:p>
        </p:txBody>
      </p:sp>
      <p:sp>
        <p:nvSpPr>
          <p:cNvPr id="177" name="Google Shape;177;p32"/>
          <p:cNvSpPr txBox="1"/>
          <p:nvPr>
            <p:ph idx="1" type="body"/>
          </p:nvPr>
        </p:nvSpPr>
        <p:spPr>
          <a:xfrm>
            <a:off x="311700" y="1152475"/>
            <a:ext cx="409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you will make will take a </a:t>
            </a:r>
            <a:r>
              <a:rPr lang="en"/>
              <a:t>reference</a:t>
            </a:r>
            <a:r>
              <a:rPr lang="en"/>
              <a:t> to the following graph:</a:t>
            </a:r>
            <a:endParaRPr/>
          </a:p>
          <a:p>
            <a:pPr indent="0" lvl="0" marL="0" rtl="0" algn="l">
              <a:lnSpc>
                <a:spcPct val="100000"/>
              </a:lnSpc>
              <a:spcBef>
                <a:spcPts val="1600"/>
              </a:spcBef>
              <a:spcAft>
                <a:spcPts val="0"/>
              </a:spcAft>
              <a:buNone/>
            </a:pPr>
            <a:r>
              <a:rPr lang="en" sz="1600">
                <a:solidFill>
                  <a:srgbClr val="FF9900"/>
                </a:solidFill>
              </a:rPr>
              <a:t>class </a:t>
            </a:r>
            <a:r>
              <a:rPr lang="en" sz="1600">
                <a:solidFill>
                  <a:srgbClr val="FFFF00"/>
                </a:solidFill>
              </a:rPr>
              <a:t>Graph</a:t>
            </a:r>
            <a:r>
              <a:rPr lang="en" sz="1600">
                <a:solidFill>
                  <a:srgbClr val="FFFFFF"/>
                </a:solidFill>
              </a:rPr>
              <a:t> {</a:t>
            </a:r>
            <a:endParaRPr sz="1600">
              <a:solidFill>
                <a:srgbClr val="FFFFFF"/>
              </a:solidFill>
            </a:endParaRPr>
          </a:p>
          <a:p>
            <a:pPr indent="0" lvl="0" marL="0" rtl="0" algn="l">
              <a:lnSpc>
                <a:spcPct val="100000"/>
              </a:lnSpc>
              <a:spcBef>
                <a:spcPts val="0"/>
              </a:spcBef>
              <a:spcAft>
                <a:spcPts val="0"/>
              </a:spcAft>
              <a:buNone/>
            </a:pPr>
            <a:r>
              <a:rPr lang="en" sz="1600">
                <a:solidFill>
                  <a:srgbClr val="00FFFF"/>
                </a:solidFill>
              </a:rPr>
              <a:t>public</a:t>
            </a:r>
            <a:r>
              <a:rPr lang="en" sz="1600">
                <a:solidFill>
                  <a:srgbClr val="FFFFFF"/>
                </a:solidFill>
              </a:rPr>
              <a:t>:</a:t>
            </a:r>
            <a:endParaRPr sz="1600">
              <a:solidFill>
                <a:srgbClr val="FFFFFF"/>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00FF00"/>
                </a:solidFill>
              </a:rPr>
              <a:t>// The adjacency list</a:t>
            </a:r>
            <a:endParaRPr sz="1600">
              <a:solidFill>
                <a:srgbClr val="00FF00"/>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FF9900"/>
                </a:solidFill>
              </a:rPr>
              <a:t>vector</a:t>
            </a:r>
            <a:r>
              <a:rPr lang="en" sz="1600">
                <a:solidFill>
                  <a:srgbClr val="FFFFFF"/>
                </a:solidFill>
              </a:rPr>
              <a:t>&lt;</a:t>
            </a:r>
            <a:r>
              <a:rPr lang="en" sz="1600">
                <a:solidFill>
                  <a:srgbClr val="FF9900"/>
                </a:solidFill>
              </a:rPr>
              <a:t>vector</a:t>
            </a:r>
            <a:r>
              <a:rPr lang="en" sz="1600">
                <a:solidFill>
                  <a:srgbClr val="FFFFFF"/>
                </a:solidFill>
              </a:rPr>
              <a:t>&lt;</a:t>
            </a:r>
            <a:r>
              <a:rPr lang="en" sz="1600">
                <a:solidFill>
                  <a:srgbClr val="00FFFF"/>
                </a:solidFill>
              </a:rPr>
              <a:t>int</a:t>
            </a:r>
            <a:r>
              <a:rPr lang="en" sz="1600">
                <a:solidFill>
                  <a:srgbClr val="FFFFFF"/>
                </a:solidFill>
              </a:rPr>
              <a:t>&gt;&gt; </a:t>
            </a:r>
            <a:r>
              <a:rPr lang="en" sz="1600">
                <a:solidFill>
                  <a:srgbClr val="FFFF00"/>
                </a:solidFill>
              </a:rPr>
              <a:t>adjList</a:t>
            </a:r>
            <a:r>
              <a:rPr lang="en" sz="1600">
                <a:solidFill>
                  <a:srgbClr val="FFFFFF"/>
                </a:solidFill>
              </a:rPr>
              <a:t>;</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00FF00"/>
                </a:solidFill>
              </a:rPr>
              <a:t>// The number of vertices in the graph</a:t>
            </a:r>
            <a:endParaRPr sz="1600">
              <a:solidFill>
                <a:srgbClr val="00FF00"/>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00FFFF"/>
                </a:solidFill>
              </a:rPr>
              <a:t>int</a:t>
            </a:r>
            <a:r>
              <a:rPr lang="en" sz="1600">
                <a:solidFill>
                  <a:srgbClr val="FFFFFF"/>
                </a:solidFill>
              </a:rPr>
              <a:t> </a:t>
            </a:r>
            <a:r>
              <a:rPr lang="en" sz="1600">
                <a:solidFill>
                  <a:srgbClr val="FFFF00"/>
                </a:solidFill>
              </a:rPr>
              <a:t>V</a:t>
            </a:r>
            <a:r>
              <a:rPr lang="en" sz="1600">
                <a:solidFill>
                  <a:srgbClr val="FFFFFF"/>
                </a:solidFill>
              </a:rPr>
              <a:t>;</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00FF00"/>
                </a:solidFill>
              </a:rPr>
              <a:t>// The constructor</a:t>
            </a:r>
            <a:endParaRPr sz="1600">
              <a:solidFill>
                <a:srgbClr val="00FF00"/>
              </a:solidFill>
            </a:endParaRPr>
          </a:p>
          <a:p>
            <a:pPr indent="0" lvl="0" marL="0" rtl="0" algn="l">
              <a:lnSpc>
                <a:spcPct val="100000"/>
              </a:lnSpc>
              <a:spcBef>
                <a:spcPts val="0"/>
              </a:spcBef>
              <a:spcAft>
                <a:spcPts val="0"/>
              </a:spcAft>
              <a:buNone/>
            </a:pPr>
            <a:r>
              <a:rPr lang="en" sz="1600">
                <a:solidFill>
                  <a:srgbClr val="FFFFFF"/>
                </a:solidFill>
              </a:rPr>
              <a:t>	</a:t>
            </a:r>
            <a:r>
              <a:rPr lang="en" sz="1600">
                <a:solidFill>
                  <a:srgbClr val="FFFF00"/>
                </a:solidFill>
              </a:rPr>
              <a:t>Graph</a:t>
            </a:r>
            <a:r>
              <a:rPr lang="en" sz="1600">
                <a:solidFill>
                  <a:srgbClr val="FFFFFF"/>
                </a:solidFill>
              </a:rPr>
              <a:t>(...) {...}</a:t>
            </a:r>
            <a:endParaRPr sz="2300">
              <a:solidFill>
                <a:srgbClr val="FFFFFF"/>
              </a:solidFill>
            </a:endParaRPr>
          </a:p>
          <a:p>
            <a:pPr indent="0" lvl="0" marL="0" rtl="0" algn="l">
              <a:lnSpc>
                <a:spcPct val="100000"/>
              </a:lnSpc>
              <a:spcBef>
                <a:spcPts val="0"/>
              </a:spcBef>
              <a:spcAft>
                <a:spcPts val="0"/>
              </a:spcAft>
              <a:buNone/>
            </a:pPr>
            <a:r>
              <a:rPr lang="en" sz="1600">
                <a:solidFill>
                  <a:srgbClr val="FFFFFF"/>
                </a:solidFill>
              </a:rPr>
              <a:t>}</a:t>
            </a:r>
            <a:endParaRPr sz="1600">
              <a:solidFill>
                <a:srgbClr val="FFFFFF"/>
              </a:solidFill>
            </a:endParaRPr>
          </a:p>
        </p:txBody>
      </p:sp>
      <p:sp>
        <p:nvSpPr>
          <p:cNvPr id="178" name="Google Shape;178;p32"/>
          <p:cNvSpPr txBox="1"/>
          <p:nvPr>
            <p:ph idx="1" type="body"/>
          </p:nvPr>
        </p:nvSpPr>
        <p:spPr>
          <a:xfrm>
            <a:off x="4799175" y="1017725"/>
            <a:ext cx="37188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FFFFFF"/>
                </a:solidFill>
              </a:rPr>
              <a:t>The colors are ranked as such:</a:t>
            </a:r>
            <a:endParaRPr>
              <a:solidFill>
                <a:srgbClr val="FFFFFF"/>
              </a:solidFill>
            </a:endParaRPr>
          </a:p>
          <a:p>
            <a:pPr indent="0" lvl="0" marL="0" rtl="0" algn="l">
              <a:spcBef>
                <a:spcPts val="1200"/>
              </a:spcBef>
              <a:spcAft>
                <a:spcPts val="0"/>
              </a:spcAft>
              <a:buNone/>
            </a:pPr>
            <a:r>
              <a:rPr lang="en">
                <a:solidFill>
                  <a:srgbClr val="FF0000"/>
                </a:solidFill>
              </a:rPr>
              <a:t>0 - RED</a:t>
            </a:r>
            <a:endParaRPr>
              <a:solidFill>
                <a:srgbClr val="FF0000"/>
              </a:solidFill>
            </a:endParaRPr>
          </a:p>
          <a:p>
            <a:pPr indent="0" lvl="0" marL="0" rtl="0" algn="l">
              <a:spcBef>
                <a:spcPts val="0"/>
              </a:spcBef>
              <a:spcAft>
                <a:spcPts val="0"/>
              </a:spcAft>
              <a:buNone/>
            </a:pPr>
            <a:r>
              <a:rPr lang="en">
                <a:solidFill>
                  <a:srgbClr val="00FFFF"/>
                </a:solidFill>
              </a:rPr>
              <a:t>1 - BLUE</a:t>
            </a:r>
            <a:endParaRPr>
              <a:solidFill>
                <a:srgbClr val="00FFFF"/>
              </a:solidFill>
            </a:endParaRPr>
          </a:p>
          <a:p>
            <a:pPr indent="0" lvl="0" marL="0" rtl="0" algn="l">
              <a:spcBef>
                <a:spcPts val="0"/>
              </a:spcBef>
              <a:spcAft>
                <a:spcPts val="0"/>
              </a:spcAft>
              <a:buNone/>
            </a:pPr>
            <a:r>
              <a:rPr lang="en">
                <a:solidFill>
                  <a:srgbClr val="00FF00"/>
                </a:solidFill>
              </a:rPr>
              <a:t>2 - GREEN</a:t>
            </a:r>
            <a:endParaRPr>
              <a:solidFill>
                <a:srgbClr val="00FF00"/>
              </a:solidFill>
            </a:endParaRPr>
          </a:p>
          <a:p>
            <a:pPr indent="0" lvl="0" marL="0" rtl="0" algn="l">
              <a:spcBef>
                <a:spcPts val="0"/>
              </a:spcBef>
              <a:spcAft>
                <a:spcPts val="0"/>
              </a:spcAft>
              <a:buNone/>
            </a:pPr>
            <a:r>
              <a:rPr lang="en">
                <a:solidFill>
                  <a:srgbClr val="FFFF00"/>
                </a:solidFill>
              </a:rPr>
              <a:t>3 - YELLOW</a:t>
            </a:r>
            <a:endParaRPr>
              <a:solidFill>
                <a:srgbClr val="FFFF00"/>
              </a:solidFill>
            </a:endParaRPr>
          </a:p>
          <a:p>
            <a:pPr indent="0" lvl="0" marL="0" rtl="0" algn="l">
              <a:spcBef>
                <a:spcPts val="0"/>
              </a:spcBef>
              <a:spcAft>
                <a:spcPts val="0"/>
              </a:spcAft>
              <a:buNone/>
            </a:pPr>
            <a:r>
              <a:rPr lang="en">
                <a:solidFill>
                  <a:srgbClr val="FF9900"/>
                </a:solidFill>
              </a:rPr>
              <a:t>4 - ORANGE</a:t>
            </a:r>
            <a:endParaRPr>
              <a:solidFill>
                <a:srgbClr val="FF9900"/>
              </a:solidFill>
            </a:endParaRPr>
          </a:p>
          <a:p>
            <a:pPr indent="0" lvl="0" marL="0" rtl="0" algn="l">
              <a:spcBef>
                <a:spcPts val="0"/>
              </a:spcBef>
              <a:spcAft>
                <a:spcPts val="0"/>
              </a:spcAft>
              <a:buNone/>
            </a:pPr>
            <a:r>
              <a:rPr lang="en">
                <a:solidFill>
                  <a:srgbClr val="9900FF"/>
                </a:solidFill>
              </a:rPr>
              <a:t>5 - PURPLE</a:t>
            </a:r>
            <a:endParaRPr>
              <a:solidFill>
                <a:srgbClr val="9900FF"/>
              </a:solidFill>
            </a:endParaRPr>
          </a:p>
          <a:p>
            <a:pPr indent="0" lvl="0" marL="0" rtl="0" algn="l">
              <a:spcBef>
                <a:spcPts val="0"/>
              </a:spcBef>
              <a:spcAft>
                <a:spcPts val="0"/>
              </a:spcAft>
              <a:buNone/>
            </a:pPr>
            <a:r>
              <a:t/>
            </a:r>
            <a:endParaRPr>
              <a:solidFill>
                <a:srgbClr val="9900FF"/>
              </a:solidFill>
            </a:endParaRPr>
          </a:p>
          <a:p>
            <a:pPr indent="0" lvl="0" marL="0" rtl="0" algn="l">
              <a:spcBef>
                <a:spcPts val="0"/>
              </a:spcBef>
              <a:spcAft>
                <a:spcPts val="0"/>
              </a:spcAft>
              <a:buNone/>
            </a:pPr>
            <a:r>
              <a:rPr lang="en">
                <a:solidFill>
                  <a:srgbClr val="FFFFFF"/>
                </a:solidFill>
              </a:rPr>
              <a:t>The first node should be assigned red, next blue and so on.</a:t>
            </a:r>
            <a:endParaRPr>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information</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 signature: </a:t>
            </a:r>
            <a:r>
              <a:rPr lang="en">
                <a:solidFill>
                  <a:srgbClr val="FF9900"/>
                </a:solidFill>
              </a:rPr>
              <a:t>std::</a:t>
            </a:r>
            <a:r>
              <a:rPr lang="en">
                <a:solidFill>
                  <a:srgbClr val="FF9900"/>
                </a:solidFill>
              </a:rPr>
              <a:t>vector</a:t>
            </a:r>
            <a:r>
              <a:rPr lang="en">
                <a:solidFill>
                  <a:schemeClr val="dk1"/>
                </a:solidFill>
              </a:rPr>
              <a:t>&lt;</a:t>
            </a:r>
            <a:r>
              <a:rPr lang="en">
                <a:solidFill>
                  <a:srgbClr val="00FFFF"/>
                </a:solidFill>
              </a:rPr>
              <a:t>string</a:t>
            </a:r>
            <a:r>
              <a:rPr lang="en">
                <a:solidFill>
                  <a:schemeClr val="dk1"/>
                </a:solidFill>
              </a:rPr>
              <a:t>&gt; </a:t>
            </a:r>
            <a:r>
              <a:rPr lang="en">
                <a:solidFill>
                  <a:srgbClr val="FFFF00"/>
                </a:solidFill>
              </a:rPr>
              <a:t>color</a:t>
            </a:r>
            <a:r>
              <a:rPr lang="en"/>
              <a:t>(</a:t>
            </a:r>
            <a:r>
              <a:rPr lang="en">
                <a:solidFill>
                  <a:srgbClr val="FF9900"/>
                </a:solidFill>
              </a:rPr>
              <a:t>Graph</a:t>
            </a:r>
            <a:r>
              <a:rPr lang="en"/>
              <a:t> </a:t>
            </a:r>
            <a:r>
              <a:rPr lang="en">
                <a:solidFill>
                  <a:srgbClr val="00FFFF"/>
                </a:solidFill>
              </a:rPr>
              <a:t>&amp;</a:t>
            </a:r>
            <a:r>
              <a:rPr lang="en">
                <a:solidFill>
                  <a:srgbClr val="FFFF00"/>
                </a:solidFill>
              </a:rPr>
              <a:t>graph</a:t>
            </a:r>
            <a:r>
              <a:rPr lang="en"/>
              <a:t>) {}</a:t>
            </a:r>
            <a:endParaRPr/>
          </a:p>
          <a:p>
            <a:pPr indent="-342900" lvl="0" marL="457200" rtl="0" algn="l">
              <a:spcBef>
                <a:spcPts val="1000"/>
              </a:spcBef>
              <a:spcAft>
                <a:spcPts val="0"/>
              </a:spcAft>
              <a:buSzPts val="1800"/>
              <a:buChar char="●"/>
            </a:pPr>
            <a:r>
              <a:rPr lang="en"/>
              <a:t>The method takes in a reference to the graph object.</a:t>
            </a:r>
            <a:endParaRPr/>
          </a:p>
          <a:p>
            <a:pPr indent="-342900" lvl="0" marL="457200" rtl="0" algn="l">
              <a:spcBef>
                <a:spcPts val="1000"/>
              </a:spcBef>
              <a:spcAft>
                <a:spcPts val="0"/>
              </a:spcAft>
              <a:buSzPts val="1800"/>
              <a:buChar char="●"/>
            </a:pPr>
            <a:r>
              <a:rPr lang="en"/>
              <a:t>The method will return a vector of strings, in upper case, denoting the colors of the nodes in the order that was given in the Graph class’s adjList member.</a:t>
            </a:r>
            <a:endParaRPr/>
          </a:p>
          <a:p>
            <a:pPr indent="-342900" lvl="0" marL="457200" rtl="0" algn="l">
              <a:spcBef>
                <a:spcPts val="1000"/>
              </a:spcBef>
              <a:spcAft>
                <a:spcPts val="0"/>
              </a:spcAft>
              <a:buSzPts val="1800"/>
              <a:buChar char="●"/>
            </a:pPr>
            <a:r>
              <a:rPr lang="en"/>
              <a:t>Constraints</a:t>
            </a:r>
            <a:endParaRPr/>
          </a:p>
          <a:p>
            <a:pPr indent="-317500" lvl="1" marL="914400" rtl="0" algn="l">
              <a:spcBef>
                <a:spcPts val="1000"/>
              </a:spcBef>
              <a:spcAft>
                <a:spcPts val="0"/>
              </a:spcAft>
              <a:buSzPts val="1400"/>
              <a:buChar char="○"/>
            </a:pPr>
            <a:r>
              <a:rPr lang="en"/>
              <a:t>The graph is undirected and will always be connected</a:t>
            </a:r>
            <a:endParaRPr/>
          </a:p>
          <a:p>
            <a:pPr indent="-317500" lvl="1" marL="914400" rtl="0" algn="l">
              <a:spcBef>
                <a:spcPts val="1000"/>
              </a:spcBef>
              <a:spcAft>
                <a:spcPts val="0"/>
              </a:spcAft>
              <a:buSzPts val="1400"/>
              <a:buChar char="○"/>
            </a:pPr>
            <a:r>
              <a:rPr lang="en"/>
              <a:t>1 &lt;= V &lt;= floor(sqrt(INT_MAX))</a:t>
            </a:r>
            <a:endParaRPr/>
          </a:p>
          <a:p>
            <a:pPr indent="-317500" lvl="1" marL="914400" rtl="0" algn="l">
              <a:spcBef>
                <a:spcPts val="1000"/>
              </a:spcBef>
              <a:spcAft>
                <a:spcPts val="1000"/>
              </a:spcAft>
              <a:buSzPts val="1400"/>
              <a:buChar char="○"/>
            </a:pPr>
            <a:r>
              <a:rPr lang="en"/>
              <a:t>1 &lt;= E &lt;= V(V-1)/2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let’s tackle the problem, </a:t>
            </a:r>
            <a:r>
              <a:rPr lang="en"/>
              <a:t>coding interview style</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95" name="Google Shape;195;p35"/>
          <p:cNvSpPr txBox="1"/>
          <p:nvPr>
            <p:ph idx="1" type="body"/>
          </p:nvPr>
        </p:nvSpPr>
        <p:spPr>
          <a:xfrm>
            <a:off x="311700" y="1017725"/>
            <a:ext cx="8520600" cy="220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State brute force, </a:t>
            </a:r>
            <a:r>
              <a:rPr lang="en"/>
              <a:t>brief</a:t>
            </a:r>
            <a:r>
              <a:rPr lang="en"/>
              <a:t> explanation</a:t>
            </a:r>
            <a:endParaRPr/>
          </a:p>
          <a:p>
            <a:pPr indent="-342900" lvl="0" marL="457200" rtl="0" algn="l">
              <a:spcBef>
                <a:spcPts val="0"/>
              </a:spcBef>
              <a:spcAft>
                <a:spcPts val="0"/>
              </a:spcAft>
              <a:buSzPts val="1800"/>
              <a:buAutoNum type="arabicPeriod"/>
            </a:pPr>
            <a:r>
              <a:rPr lang="en"/>
              <a:t>State faster greedy approach</a:t>
            </a:r>
            <a:endParaRPr/>
          </a:p>
          <a:p>
            <a:pPr indent="-342900" lvl="0" marL="457200" rtl="0" algn="l">
              <a:spcBef>
                <a:spcPts val="0"/>
              </a:spcBef>
              <a:spcAft>
                <a:spcPts val="0"/>
              </a:spcAft>
              <a:buSzPts val="1800"/>
              <a:buAutoNum type="arabicPeriod"/>
            </a:pPr>
            <a:r>
              <a:rPr lang="en"/>
              <a:t>Work through example</a:t>
            </a:r>
            <a:endParaRPr/>
          </a:p>
          <a:p>
            <a:pPr indent="-342900" lvl="0" marL="457200" rtl="0" algn="l">
              <a:spcBef>
                <a:spcPts val="0"/>
              </a:spcBef>
              <a:spcAft>
                <a:spcPts val="0"/>
              </a:spcAft>
              <a:buSzPts val="1800"/>
              <a:buAutoNum type="arabicPeriod"/>
            </a:pPr>
            <a:r>
              <a:rPr lang="en"/>
              <a:t>State pseudo code, explanation</a:t>
            </a:r>
            <a:endParaRPr/>
          </a:p>
          <a:p>
            <a:pPr indent="-342900" lvl="0" marL="457200" rtl="0" algn="l">
              <a:spcBef>
                <a:spcPts val="0"/>
              </a:spcBef>
              <a:spcAft>
                <a:spcPts val="0"/>
              </a:spcAft>
              <a:buSzPts val="1800"/>
              <a:buAutoNum type="arabicPeriod"/>
            </a:pPr>
            <a:r>
              <a:rPr lang="en"/>
              <a:t>Build C++ code</a:t>
            </a:r>
            <a:endParaRPr/>
          </a:p>
          <a:p>
            <a:pPr indent="-342900" lvl="0" marL="457200" rtl="0" algn="l">
              <a:spcBef>
                <a:spcPts val="0"/>
              </a:spcBef>
              <a:spcAft>
                <a:spcPts val="0"/>
              </a:spcAft>
              <a:buSzPts val="1800"/>
              <a:buAutoNum type="arabicPeriod"/>
            </a:pPr>
            <a:r>
              <a:rPr lang="en"/>
              <a:t>Discussion, </a:t>
            </a:r>
            <a:r>
              <a:rPr lang="en">
                <a:solidFill>
                  <a:schemeClr val="dk1"/>
                </a:solidFill>
              </a:rPr>
              <a:t>list runtime and explanation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Brute force</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go through all combinations of k colors for the graph where k = 1,2,3,.., |V|-1. </a:t>
            </a:r>
            <a:endParaRPr/>
          </a:p>
          <a:p>
            <a:pPr indent="-342900" lvl="0" marL="457200" rtl="0" algn="l">
              <a:spcBef>
                <a:spcPts val="0"/>
              </a:spcBef>
              <a:spcAft>
                <a:spcPts val="0"/>
              </a:spcAft>
              <a:buSzPts val="1800"/>
              <a:buChar char="●"/>
            </a:pPr>
            <a:r>
              <a:rPr lang="en"/>
              <a:t>We can check each combination until we find the </a:t>
            </a:r>
            <a:r>
              <a:rPr lang="en">
                <a:solidFill>
                  <a:srgbClr val="00FF00"/>
                </a:solidFill>
              </a:rPr>
              <a:t>first valid solution</a:t>
            </a:r>
            <a:r>
              <a:rPr lang="en"/>
              <a:t>.</a:t>
            </a:r>
            <a:endParaRPr/>
          </a:p>
          <a:p>
            <a:pPr indent="-342900" lvl="0" marL="457200" rtl="0" algn="l">
              <a:spcBef>
                <a:spcPts val="0"/>
              </a:spcBef>
              <a:spcAft>
                <a:spcPts val="0"/>
              </a:spcAft>
              <a:buSzPts val="1800"/>
              <a:buChar char="●"/>
            </a:pPr>
            <a:r>
              <a:rPr lang="en"/>
              <a:t>This solution’s runtime will increase exponentially: </a:t>
            </a:r>
            <a:r>
              <a:rPr lang="en">
                <a:solidFill>
                  <a:srgbClr val="FF9900"/>
                </a:solidFill>
              </a:rPr>
              <a:t>O(n*2^n)</a:t>
            </a:r>
            <a:endParaRPr>
              <a:solidFill>
                <a:srgbClr val="FF9900"/>
              </a:solidFill>
            </a:endParaRPr>
          </a:p>
          <a:p>
            <a:pPr indent="-342900" lvl="0" marL="457200" rtl="0" algn="l">
              <a:spcBef>
                <a:spcPts val="0"/>
              </a:spcBef>
              <a:spcAft>
                <a:spcPts val="0"/>
              </a:spcAft>
              <a:buSzPts val="1800"/>
              <a:buChar char="●"/>
            </a:pPr>
            <a:r>
              <a:rPr lang="en"/>
              <a:t>As the graph size increases, after a certain point, getting the </a:t>
            </a:r>
            <a:r>
              <a:rPr lang="en"/>
              <a:t>most</a:t>
            </a:r>
            <a:r>
              <a:rPr lang="en"/>
              <a:t> optimal solution is impractically slow.</a:t>
            </a:r>
            <a:endParaRPr/>
          </a:p>
          <a:p>
            <a:pPr indent="-342900" lvl="0" marL="457200" rtl="0" algn="l">
              <a:spcBef>
                <a:spcPts val="0"/>
              </a:spcBef>
              <a:spcAft>
                <a:spcPts val="0"/>
              </a:spcAft>
              <a:buSzPts val="1800"/>
              <a:buChar char="●"/>
            </a:pPr>
            <a:r>
              <a:rPr lang="en"/>
              <a:t>This calls for a </a:t>
            </a:r>
            <a:r>
              <a:rPr lang="en">
                <a:solidFill>
                  <a:srgbClr val="00FF00"/>
                </a:solidFill>
              </a:rPr>
              <a:t>greedy strategy</a:t>
            </a:r>
            <a:r>
              <a:rPr lang="en"/>
              <a:t>: we can sacrifice having the optimal solution for one that is “good enough” and findable in polynomial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 approach</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at first vertex and one by one assign a color by checking for the </a:t>
            </a:r>
            <a:r>
              <a:rPr lang="en">
                <a:solidFill>
                  <a:srgbClr val="00FF00"/>
                </a:solidFill>
              </a:rPr>
              <a:t>first color in the list not assigned to a neighboring vertex.</a:t>
            </a:r>
            <a:endParaRPr>
              <a:solidFill>
                <a:srgbClr val="00FF00"/>
              </a:solidFill>
            </a:endParaRPr>
          </a:p>
          <a:p>
            <a:pPr indent="-342900" lvl="0" marL="457200" rtl="0" algn="l">
              <a:spcBef>
                <a:spcPts val="0"/>
              </a:spcBef>
              <a:spcAft>
                <a:spcPts val="0"/>
              </a:spcAft>
              <a:buSzPts val="1800"/>
              <a:buChar char="●"/>
            </a:pPr>
            <a:r>
              <a:rPr lang="en"/>
              <a:t>By doing this, we are finding the locally </a:t>
            </a:r>
            <a:r>
              <a:rPr lang="en"/>
              <a:t>optimal</a:t>
            </a:r>
            <a:r>
              <a:rPr lang="en"/>
              <a:t> path for each step.</a:t>
            </a:r>
            <a:endParaRPr/>
          </a:p>
          <a:p>
            <a:pPr indent="-342900" lvl="0" marL="457200" rtl="0" algn="l">
              <a:spcBef>
                <a:spcPts val="0"/>
              </a:spcBef>
              <a:spcAft>
                <a:spcPts val="0"/>
              </a:spcAft>
              <a:buSzPts val="1800"/>
              <a:buChar char="●"/>
            </a:pPr>
            <a:r>
              <a:rPr lang="en"/>
              <a:t>This should solve our problem way quicker!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Graphs will be </a:t>
            </a:r>
            <a:r>
              <a:rPr lang="en">
                <a:solidFill>
                  <a:srgbClr val="FFFFFF"/>
                </a:solidFill>
              </a:rPr>
              <a:t>inputted</a:t>
            </a:r>
            <a:r>
              <a:rPr lang="en">
                <a:solidFill>
                  <a:srgbClr val="FFFFFF"/>
                </a:solidFill>
              </a:rPr>
              <a:t> as a vector of edges.</a:t>
            </a:r>
            <a:endParaRPr>
              <a:solidFill>
                <a:srgbClr val="FFFFFF"/>
              </a:solidFill>
            </a:endParaRPr>
          </a:p>
          <a:p>
            <a:pPr indent="-342900" lvl="1" marL="914400" rtl="0" algn="l">
              <a:spcBef>
                <a:spcPts val="1000"/>
              </a:spcBef>
              <a:spcAft>
                <a:spcPts val="0"/>
              </a:spcAft>
              <a:buClr>
                <a:srgbClr val="FFFFFF"/>
              </a:buClr>
              <a:buSzPts val="1800"/>
              <a:buChar char="○"/>
            </a:pPr>
            <a:r>
              <a:rPr lang="en" sz="1800"/>
              <a:t>Ex:</a:t>
            </a:r>
            <a:r>
              <a:rPr lang="en" sz="1800">
                <a:solidFill>
                  <a:srgbClr val="FFFFFF"/>
                </a:solidFill>
              </a:rPr>
              <a:t> [[0,1], [0,4], [0,5], [4,5], [1,4], [1,3], [2,3], [2,4]]</a:t>
            </a:r>
            <a:endParaRPr sz="1800">
              <a:solidFill>
                <a:srgbClr val="FFFFFF"/>
              </a:solidFill>
            </a:endParaRPr>
          </a:p>
          <a:p>
            <a:pPr indent="-342900" lvl="0" marL="457200" rtl="0" algn="l">
              <a:spcBef>
                <a:spcPts val="1000"/>
              </a:spcBef>
              <a:spcAft>
                <a:spcPts val="0"/>
              </a:spcAft>
              <a:buClr>
                <a:srgbClr val="FFFFFF"/>
              </a:buClr>
              <a:buSzPts val="1800"/>
              <a:buChar char="●"/>
            </a:pPr>
            <a:r>
              <a:rPr lang="en">
                <a:solidFill>
                  <a:srgbClr val="FFFFFF"/>
                </a:solidFill>
              </a:rPr>
              <a:t>Output:</a:t>
            </a:r>
            <a:endParaRPr>
              <a:solidFill>
                <a:srgbClr val="FFFFFF"/>
              </a:solidFill>
            </a:endParaRPr>
          </a:p>
          <a:p>
            <a:pPr indent="457200" lvl="0" marL="0" rtl="0" algn="l">
              <a:spcBef>
                <a:spcPts val="1600"/>
              </a:spcBef>
              <a:spcAft>
                <a:spcPts val="0"/>
              </a:spcAft>
              <a:buNone/>
            </a:pPr>
            <a:r>
              <a:rPr lang="en">
                <a:solidFill>
                  <a:srgbClr val="FFFFFF"/>
                </a:solidFill>
              </a:rPr>
              <a:t>Vertex 0: </a:t>
            </a:r>
            <a:r>
              <a:rPr lang="en">
                <a:solidFill>
                  <a:srgbClr val="FF0000"/>
                </a:solidFill>
              </a:rPr>
              <a:t>RED</a:t>
            </a:r>
            <a:endParaRPr>
              <a:solidFill>
                <a:srgbClr val="FF0000"/>
              </a:solidFill>
            </a:endParaRPr>
          </a:p>
          <a:p>
            <a:pPr indent="457200" lvl="0" marL="0" rtl="0" algn="l">
              <a:spcBef>
                <a:spcPts val="0"/>
              </a:spcBef>
              <a:spcAft>
                <a:spcPts val="0"/>
              </a:spcAft>
              <a:buNone/>
            </a:pPr>
            <a:r>
              <a:rPr lang="en">
                <a:solidFill>
                  <a:srgbClr val="FFFFFF"/>
                </a:solidFill>
              </a:rPr>
              <a:t>Vertex 1: </a:t>
            </a:r>
            <a:r>
              <a:rPr lang="en">
                <a:solidFill>
                  <a:srgbClr val="00FFFF"/>
                </a:solidFill>
              </a:rPr>
              <a:t>BLUE</a:t>
            </a:r>
            <a:endParaRPr>
              <a:solidFill>
                <a:srgbClr val="00FFFF"/>
              </a:solidFill>
            </a:endParaRPr>
          </a:p>
          <a:p>
            <a:pPr indent="457200" lvl="0" marL="0" rtl="0" algn="l">
              <a:spcBef>
                <a:spcPts val="0"/>
              </a:spcBef>
              <a:spcAft>
                <a:spcPts val="0"/>
              </a:spcAft>
              <a:buNone/>
            </a:pPr>
            <a:r>
              <a:rPr lang="en">
                <a:solidFill>
                  <a:srgbClr val="FFFFFF"/>
                </a:solidFill>
              </a:rPr>
              <a:t>Vertex 2: </a:t>
            </a:r>
            <a:r>
              <a:rPr lang="en">
                <a:solidFill>
                  <a:srgbClr val="FF0000"/>
                </a:solidFill>
              </a:rPr>
              <a:t>RED</a:t>
            </a:r>
            <a:endParaRPr>
              <a:solidFill>
                <a:srgbClr val="FF0000"/>
              </a:solidFill>
            </a:endParaRPr>
          </a:p>
          <a:p>
            <a:pPr indent="457200" lvl="0" marL="0" rtl="0" algn="l">
              <a:spcBef>
                <a:spcPts val="0"/>
              </a:spcBef>
              <a:spcAft>
                <a:spcPts val="0"/>
              </a:spcAft>
              <a:buNone/>
            </a:pPr>
            <a:r>
              <a:rPr lang="en">
                <a:solidFill>
                  <a:srgbClr val="FFFFFF"/>
                </a:solidFill>
              </a:rPr>
              <a:t>Vertex 3: </a:t>
            </a:r>
            <a:r>
              <a:rPr lang="en">
                <a:solidFill>
                  <a:srgbClr val="00FF00"/>
                </a:solidFill>
              </a:rPr>
              <a:t>GREEN</a:t>
            </a:r>
            <a:endParaRPr>
              <a:solidFill>
                <a:srgbClr val="00FF00"/>
              </a:solidFill>
            </a:endParaRPr>
          </a:p>
          <a:p>
            <a:pPr indent="457200" lvl="0" marL="0" rtl="0" algn="l">
              <a:spcBef>
                <a:spcPts val="0"/>
              </a:spcBef>
              <a:spcAft>
                <a:spcPts val="0"/>
              </a:spcAft>
              <a:buNone/>
            </a:pPr>
            <a:r>
              <a:rPr lang="en">
                <a:solidFill>
                  <a:srgbClr val="FFFFFF"/>
                </a:solidFill>
              </a:rPr>
              <a:t>Vertex 4: </a:t>
            </a:r>
            <a:r>
              <a:rPr lang="en">
                <a:solidFill>
                  <a:srgbClr val="00FF00"/>
                </a:solidFill>
              </a:rPr>
              <a:t>GREEN</a:t>
            </a:r>
            <a:endParaRPr>
              <a:solidFill>
                <a:srgbClr val="00FF00"/>
              </a:solidFill>
            </a:endParaRPr>
          </a:p>
          <a:p>
            <a:pPr indent="457200" lvl="0" marL="0" rtl="0" algn="l">
              <a:spcBef>
                <a:spcPts val="0"/>
              </a:spcBef>
              <a:spcAft>
                <a:spcPts val="0"/>
              </a:spcAft>
              <a:buNone/>
            </a:pPr>
            <a:r>
              <a:rPr lang="en">
                <a:solidFill>
                  <a:srgbClr val="FFFFFF"/>
                </a:solidFill>
              </a:rPr>
              <a:t>Vertex 5: </a:t>
            </a:r>
            <a:r>
              <a:rPr lang="en">
                <a:solidFill>
                  <a:srgbClr val="00FFFF"/>
                </a:solidFill>
              </a:rPr>
              <a:t>BLUE</a:t>
            </a:r>
            <a:endParaRPr>
              <a:solidFill>
                <a:srgbClr val="00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19" name="Google Shape;219;p3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confident our result has no two adjacent nodes that share the same color: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3000"/>
              <a:t>=&gt;</a:t>
            </a:r>
            <a:endParaRPr sz="3000"/>
          </a:p>
        </p:txBody>
      </p:sp>
      <p:pic>
        <p:nvPicPr>
          <p:cNvPr id="220" name="Google Shape;220;p39"/>
          <p:cNvPicPr preferRelativeResize="0"/>
          <p:nvPr/>
        </p:nvPicPr>
        <p:blipFill>
          <a:blip r:embed="rId3">
            <a:alphaModFix/>
          </a:blip>
          <a:stretch>
            <a:fillRect/>
          </a:stretch>
        </p:blipFill>
        <p:spPr>
          <a:xfrm>
            <a:off x="536075" y="1844448"/>
            <a:ext cx="2921000" cy="2994850"/>
          </a:xfrm>
          <a:prstGeom prst="rect">
            <a:avLst/>
          </a:prstGeom>
          <a:noFill/>
          <a:ln>
            <a:noFill/>
          </a:ln>
        </p:spPr>
      </p:pic>
      <p:pic>
        <p:nvPicPr>
          <p:cNvPr id="221" name="Google Shape;221;p39"/>
          <p:cNvPicPr preferRelativeResize="0"/>
          <p:nvPr/>
        </p:nvPicPr>
        <p:blipFill>
          <a:blip r:embed="rId4">
            <a:alphaModFix/>
          </a:blip>
          <a:stretch>
            <a:fillRect/>
          </a:stretch>
        </p:blipFill>
        <p:spPr>
          <a:xfrm>
            <a:off x="5095375" y="1844450"/>
            <a:ext cx="2921000" cy="29948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p:nvPr/>
        </p:nvSpPr>
        <p:spPr>
          <a:xfrm>
            <a:off x="5572600" y="5752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227" name="Google Shape;227;p40"/>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228" name="Google Shape;228;p40"/>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229" name="Google Shape;229;p40"/>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230" name="Google Shape;230;p40"/>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231" name="Google Shape;231;p40"/>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232" name="Google Shape;232;p40"/>
          <p:cNvCxnSpPr>
            <a:stCxn id="226" idx="3"/>
            <a:endCxn id="227"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233" name="Google Shape;233;p40"/>
          <p:cNvCxnSpPr>
            <a:stCxn id="227" idx="5"/>
            <a:endCxn id="230"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234" name="Google Shape;234;p40"/>
          <p:cNvCxnSpPr>
            <a:stCxn id="227" idx="6"/>
            <a:endCxn id="229"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235" name="Google Shape;235;p40"/>
          <p:cNvCxnSpPr>
            <a:stCxn id="226" idx="5"/>
            <a:endCxn id="229"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236" name="Google Shape;236;p40"/>
          <p:cNvCxnSpPr>
            <a:stCxn id="226" idx="6"/>
            <a:endCxn id="228"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237" name="Google Shape;237;p40"/>
          <p:cNvCxnSpPr>
            <a:stCxn id="228" idx="4"/>
            <a:endCxn id="229"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238" name="Google Shape;238;p40"/>
          <p:cNvCxnSpPr>
            <a:stCxn id="229" idx="5"/>
            <a:endCxn id="231"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239" name="Google Shape;239;p40"/>
          <p:cNvCxnSpPr>
            <a:stCxn id="231" idx="2"/>
            <a:endCxn id="230"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240" name="Google Shape;240;p40"/>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a:t>
            </a:r>
            <a:r>
              <a:rPr lang="en" sz="1800">
                <a:solidFill>
                  <a:schemeClr val="dk1"/>
                </a:solidFill>
              </a:rPr>
              <a:t>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241" name="Google Shape;241;p40"/>
          <p:cNvSpPr txBox="1"/>
          <p:nvPr/>
        </p:nvSpPr>
        <p:spPr>
          <a:xfrm>
            <a:off x="267750" y="2938800"/>
            <a:ext cx="3188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0</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Node 0 has no marked neighbors, so we color it red.</a:t>
            </a:r>
            <a:endParaRPr sz="1800">
              <a:solidFill>
                <a:srgbClr val="FFFFFF"/>
              </a:solidFill>
            </a:endParaRPr>
          </a:p>
        </p:txBody>
      </p:sp>
      <p:sp>
        <p:nvSpPr>
          <p:cNvPr id="242" name="Google Shape;242;p40"/>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248" name="Google Shape;248;p41"/>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249" name="Google Shape;249;p41"/>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250" name="Google Shape;250;p41"/>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251" name="Google Shape;251;p41"/>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252" name="Google Shape;252;p41"/>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253" name="Google Shape;253;p41"/>
          <p:cNvCxnSpPr>
            <a:stCxn id="247" idx="3"/>
            <a:endCxn id="248"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254" name="Google Shape;254;p41"/>
          <p:cNvCxnSpPr>
            <a:stCxn id="248" idx="5"/>
            <a:endCxn id="251"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255" name="Google Shape;255;p41"/>
          <p:cNvCxnSpPr>
            <a:stCxn id="248" idx="6"/>
            <a:endCxn id="250"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256" name="Google Shape;256;p41"/>
          <p:cNvCxnSpPr>
            <a:stCxn id="247" idx="5"/>
            <a:endCxn id="250"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257" name="Google Shape;257;p41"/>
          <p:cNvCxnSpPr>
            <a:stCxn id="247" idx="6"/>
            <a:endCxn id="249"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258" name="Google Shape;258;p41"/>
          <p:cNvCxnSpPr>
            <a:stCxn id="249" idx="4"/>
            <a:endCxn id="250"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259" name="Google Shape;259;p41"/>
          <p:cNvCxnSpPr>
            <a:stCxn id="250" idx="5"/>
            <a:endCxn id="252"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260" name="Google Shape;260;p41"/>
          <p:cNvCxnSpPr>
            <a:stCxn id="252" idx="2"/>
            <a:endCxn id="251"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261" name="Google Shape;261;p41"/>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262" name="Google Shape;262;p41"/>
          <p:cNvSpPr txBox="1"/>
          <p:nvPr/>
        </p:nvSpPr>
        <p:spPr>
          <a:xfrm>
            <a:off x="267750" y="2938800"/>
            <a:ext cx="318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1</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Node 1 has a marked neighbor.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Color it the next available color from ranks.</a:t>
            </a:r>
            <a:endParaRPr sz="1800">
              <a:solidFill>
                <a:srgbClr val="FFFFFF"/>
              </a:solidFill>
            </a:endParaRPr>
          </a:p>
        </p:txBody>
      </p:sp>
      <p:sp>
        <p:nvSpPr>
          <p:cNvPr id="263" name="Google Shape;263;p41"/>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 Evaluations </a:t>
            </a:r>
            <a:endParaRPr/>
          </a:p>
        </p:txBody>
      </p:sp>
      <p:sp>
        <p:nvSpPr>
          <p:cNvPr id="67" name="Google Shape;67;p15"/>
          <p:cNvSpPr txBox="1"/>
          <p:nvPr>
            <p:ph idx="1" type="body"/>
          </p:nvPr>
        </p:nvSpPr>
        <p:spPr>
          <a:xfrm>
            <a:off x="311700" y="1658400"/>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Please fill out the TA Evaluation Google Form so we can improve the </a:t>
            </a:r>
            <a:r>
              <a:rPr lang="en"/>
              <a:t>course!</a:t>
            </a:r>
            <a:endParaRPr/>
          </a:p>
          <a:p>
            <a:pPr indent="0" lvl="0" marL="0" rtl="0" algn="ctr">
              <a:spcBef>
                <a:spcPts val="1600"/>
              </a:spcBef>
              <a:spcAft>
                <a:spcPts val="0"/>
              </a:spcAft>
              <a:buNone/>
            </a:pPr>
            <a:r>
              <a:rPr lang="en" sz="2300" u="sng">
                <a:solidFill>
                  <a:schemeClr val="hlink"/>
                </a:solidFill>
                <a:hlinkClick r:id="rId3"/>
              </a:rPr>
              <a:t>https://forms.gle/C16UVAZWv8ELoqSa6</a:t>
            </a:r>
            <a:endParaRPr sz="2300"/>
          </a:p>
          <a:p>
            <a:pPr indent="0" lvl="0" marL="0" rtl="0" algn="ctr">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269" name="Google Shape;269;p42"/>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270" name="Google Shape;270;p42"/>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271" name="Google Shape;271;p42"/>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272" name="Google Shape;272;p42"/>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273" name="Google Shape;273;p42"/>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274" name="Google Shape;274;p42"/>
          <p:cNvCxnSpPr>
            <a:stCxn id="268" idx="3"/>
            <a:endCxn id="269"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275" name="Google Shape;275;p42"/>
          <p:cNvCxnSpPr>
            <a:stCxn id="269" idx="5"/>
            <a:endCxn id="272"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276" name="Google Shape;276;p42"/>
          <p:cNvCxnSpPr>
            <a:stCxn id="269" idx="6"/>
            <a:endCxn id="271"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277" name="Google Shape;277;p42"/>
          <p:cNvCxnSpPr>
            <a:stCxn id="268" idx="5"/>
            <a:endCxn id="271"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278" name="Google Shape;278;p42"/>
          <p:cNvCxnSpPr>
            <a:stCxn id="268" idx="6"/>
            <a:endCxn id="270"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279" name="Google Shape;279;p42"/>
          <p:cNvCxnSpPr>
            <a:stCxn id="270" idx="4"/>
            <a:endCxn id="271"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280" name="Google Shape;280;p42"/>
          <p:cNvCxnSpPr>
            <a:stCxn id="271" idx="5"/>
            <a:endCxn id="273"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281" name="Google Shape;281;p42"/>
          <p:cNvCxnSpPr>
            <a:stCxn id="273" idx="2"/>
            <a:endCxn id="272"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282" name="Google Shape;282;p42"/>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283" name="Google Shape;283;p42"/>
          <p:cNvSpPr txBox="1"/>
          <p:nvPr/>
        </p:nvSpPr>
        <p:spPr>
          <a:xfrm>
            <a:off x="267750" y="2938800"/>
            <a:ext cx="3188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2</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chemeClr val="dk1"/>
                </a:solidFill>
              </a:rPr>
              <a:t>Node 2 has no marked neighbors, so we color it red</a:t>
            </a:r>
            <a:endParaRPr sz="1800">
              <a:solidFill>
                <a:srgbClr val="FFFFFF"/>
              </a:solidFill>
            </a:endParaRPr>
          </a:p>
        </p:txBody>
      </p:sp>
      <p:sp>
        <p:nvSpPr>
          <p:cNvPr id="284" name="Google Shape;284;p42"/>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285" name="Google Shape;285;p42"/>
          <p:cNvSpPr/>
          <p:nvPr/>
        </p:nvSpPr>
        <p:spPr>
          <a:xfrm>
            <a:off x="8240525" y="3726175"/>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xit" presetID="10" presetSubtype="0">
                                  <p:stCondLst>
                                    <p:cond delay="0"/>
                                  </p:stCondLst>
                                  <p:childTnLst>
                                    <p:animEffect filter="fade" transition="out">
                                      <p:cBhvr>
                                        <p:cTn dur="1000"/>
                                        <p:tgtEl>
                                          <p:spTgt spid="273"/>
                                        </p:tgtEl>
                                      </p:cBhvr>
                                    </p:animEffect>
                                    <p:set>
                                      <p:cBhvr>
                                        <p:cTn dur="1" fill="hold">
                                          <p:stCondLst>
                                            <p:cond delay="1000"/>
                                          </p:stCondLst>
                                        </p:cTn>
                                        <p:tgtEl>
                                          <p:spTgt spid="2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291" name="Google Shape;291;p43"/>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292" name="Google Shape;292;p43"/>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293" name="Google Shape;293;p43"/>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294" name="Google Shape;294;p43"/>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295" name="Google Shape;295;p43"/>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296" name="Google Shape;296;p43"/>
          <p:cNvCxnSpPr>
            <a:stCxn id="290" idx="3"/>
            <a:endCxn id="291"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297" name="Google Shape;297;p43"/>
          <p:cNvCxnSpPr>
            <a:stCxn id="291" idx="5"/>
            <a:endCxn id="294"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298" name="Google Shape;298;p43"/>
          <p:cNvCxnSpPr>
            <a:stCxn id="291" idx="6"/>
            <a:endCxn id="293"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299" name="Google Shape;299;p43"/>
          <p:cNvCxnSpPr>
            <a:stCxn id="290" idx="5"/>
            <a:endCxn id="293"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300" name="Google Shape;300;p43"/>
          <p:cNvCxnSpPr>
            <a:stCxn id="290" idx="6"/>
            <a:endCxn id="292"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301" name="Google Shape;301;p43"/>
          <p:cNvCxnSpPr>
            <a:stCxn id="292" idx="4"/>
            <a:endCxn id="293"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302" name="Google Shape;302;p43"/>
          <p:cNvCxnSpPr>
            <a:stCxn id="293" idx="5"/>
            <a:endCxn id="295"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303" name="Google Shape;303;p43"/>
          <p:cNvCxnSpPr>
            <a:stCxn id="295" idx="2"/>
            <a:endCxn id="294"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304" name="Google Shape;304;p43"/>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305" name="Google Shape;305;p43"/>
          <p:cNvSpPr txBox="1"/>
          <p:nvPr/>
        </p:nvSpPr>
        <p:spPr>
          <a:xfrm>
            <a:off x="267750" y="2938800"/>
            <a:ext cx="318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3</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chemeClr val="dk1"/>
                </a:solidFill>
              </a:rPr>
              <a:t>Node 3 has two marked neighbors.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Color it the next available color from ranks. </a:t>
            </a:r>
            <a:endParaRPr sz="1800">
              <a:solidFill>
                <a:srgbClr val="FFFFFF"/>
              </a:solidFill>
            </a:endParaRPr>
          </a:p>
        </p:txBody>
      </p:sp>
      <p:sp>
        <p:nvSpPr>
          <p:cNvPr id="306" name="Google Shape;306;p43"/>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07" name="Google Shape;307;p43"/>
          <p:cNvSpPr/>
          <p:nvPr/>
        </p:nvSpPr>
        <p:spPr>
          <a:xfrm>
            <a:off x="8240525" y="3726175"/>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sp>
        <p:nvSpPr>
          <p:cNvPr id="308" name="Google Shape;308;p43"/>
          <p:cNvSpPr/>
          <p:nvPr/>
        </p:nvSpPr>
        <p:spPr>
          <a:xfrm>
            <a:off x="6152875" y="4060150"/>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314" name="Google Shape;314;p44"/>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15" name="Google Shape;315;p44"/>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316" name="Google Shape;316;p44"/>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317" name="Google Shape;317;p44"/>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18" name="Google Shape;318;p44"/>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319" name="Google Shape;319;p44"/>
          <p:cNvCxnSpPr>
            <a:stCxn id="313" idx="3"/>
            <a:endCxn id="314"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320" name="Google Shape;320;p44"/>
          <p:cNvCxnSpPr>
            <a:stCxn id="314" idx="5"/>
            <a:endCxn id="317"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321" name="Google Shape;321;p44"/>
          <p:cNvCxnSpPr>
            <a:stCxn id="314" idx="6"/>
            <a:endCxn id="316"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322" name="Google Shape;322;p44"/>
          <p:cNvCxnSpPr>
            <a:stCxn id="313" idx="5"/>
            <a:endCxn id="316"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323" name="Google Shape;323;p44"/>
          <p:cNvCxnSpPr>
            <a:stCxn id="313" idx="6"/>
            <a:endCxn id="315"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324" name="Google Shape;324;p44"/>
          <p:cNvCxnSpPr>
            <a:stCxn id="315" idx="4"/>
            <a:endCxn id="316"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325" name="Google Shape;325;p44"/>
          <p:cNvCxnSpPr>
            <a:stCxn id="316" idx="5"/>
            <a:endCxn id="318"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326" name="Google Shape;326;p44"/>
          <p:cNvCxnSpPr>
            <a:stCxn id="318" idx="2"/>
            <a:endCxn id="317"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327" name="Google Shape;327;p44"/>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328" name="Google Shape;328;p44"/>
          <p:cNvSpPr txBox="1"/>
          <p:nvPr/>
        </p:nvSpPr>
        <p:spPr>
          <a:xfrm>
            <a:off x="267750" y="2938800"/>
            <a:ext cx="318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4</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chemeClr val="dk1"/>
                </a:solidFill>
              </a:rPr>
              <a:t>Node 4 has three marked neighbors.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Color it the next available color from ranks.</a:t>
            </a:r>
            <a:endParaRPr sz="1800">
              <a:solidFill>
                <a:srgbClr val="FFFFFF"/>
              </a:solidFill>
            </a:endParaRPr>
          </a:p>
        </p:txBody>
      </p:sp>
      <p:sp>
        <p:nvSpPr>
          <p:cNvPr id="329" name="Google Shape;329;p44"/>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30" name="Google Shape;330;p44"/>
          <p:cNvSpPr/>
          <p:nvPr/>
        </p:nvSpPr>
        <p:spPr>
          <a:xfrm>
            <a:off x="8240525" y="3726175"/>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sp>
        <p:nvSpPr>
          <p:cNvPr id="331" name="Google Shape;331;p44"/>
          <p:cNvSpPr/>
          <p:nvPr/>
        </p:nvSpPr>
        <p:spPr>
          <a:xfrm>
            <a:off x="6152875" y="4060150"/>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32" name="Google Shape;332;p44"/>
          <p:cNvSpPr/>
          <p:nvPr/>
        </p:nvSpPr>
        <p:spPr>
          <a:xfrm>
            <a:off x="6804775" y="2246325"/>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338" name="Google Shape;338;p45"/>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39" name="Google Shape;339;p45"/>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340" name="Google Shape;340;p45"/>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341" name="Google Shape;341;p45"/>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42" name="Google Shape;342;p45"/>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343" name="Google Shape;343;p45"/>
          <p:cNvCxnSpPr>
            <a:stCxn id="337" idx="3"/>
            <a:endCxn id="338"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344" name="Google Shape;344;p45"/>
          <p:cNvCxnSpPr>
            <a:stCxn id="338" idx="5"/>
            <a:endCxn id="341"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345" name="Google Shape;345;p45"/>
          <p:cNvCxnSpPr>
            <a:stCxn id="338" idx="6"/>
            <a:endCxn id="340"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346" name="Google Shape;346;p45"/>
          <p:cNvCxnSpPr>
            <a:stCxn id="337" idx="5"/>
            <a:endCxn id="340"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347" name="Google Shape;347;p45"/>
          <p:cNvCxnSpPr>
            <a:stCxn id="337" idx="6"/>
            <a:endCxn id="339"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348" name="Google Shape;348;p45"/>
          <p:cNvCxnSpPr>
            <a:stCxn id="339" idx="4"/>
            <a:endCxn id="340"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349" name="Google Shape;349;p45"/>
          <p:cNvCxnSpPr>
            <a:stCxn id="340" idx="5"/>
            <a:endCxn id="342"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350" name="Google Shape;350;p45"/>
          <p:cNvCxnSpPr>
            <a:stCxn id="342" idx="2"/>
            <a:endCxn id="341"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351" name="Google Shape;351;p45"/>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352" name="Google Shape;352;p45"/>
          <p:cNvSpPr txBox="1"/>
          <p:nvPr/>
        </p:nvSpPr>
        <p:spPr>
          <a:xfrm>
            <a:off x="267750" y="2938800"/>
            <a:ext cx="318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Current node: 5</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chemeClr val="dk1"/>
                </a:solidFill>
              </a:rPr>
              <a:t>Node 5 has two marked neighbors.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Color it the next available color from ranks.</a:t>
            </a:r>
            <a:endParaRPr sz="1800">
              <a:solidFill>
                <a:srgbClr val="FFFFFF"/>
              </a:solidFill>
            </a:endParaRPr>
          </a:p>
        </p:txBody>
      </p:sp>
      <p:sp>
        <p:nvSpPr>
          <p:cNvPr id="353" name="Google Shape;353;p45"/>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54" name="Google Shape;354;p45"/>
          <p:cNvSpPr/>
          <p:nvPr/>
        </p:nvSpPr>
        <p:spPr>
          <a:xfrm>
            <a:off x="8240525" y="3726175"/>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sp>
        <p:nvSpPr>
          <p:cNvPr id="355" name="Google Shape;355;p45"/>
          <p:cNvSpPr/>
          <p:nvPr/>
        </p:nvSpPr>
        <p:spPr>
          <a:xfrm>
            <a:off x="6152875" y="4060150"/>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56" name="Google Shape;356;p45"/>
          <p:cNvSpPr/>
          <p:nvPr/>
        </p:nvSpPr>
        <p:spPr>
          <a:xfrm>
            <a:off x="6804775" y="2246325"/>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357" name="Google Shape;357;p45"/>
          <p:cNvSpPr/>
          <p:nvPr/>
        </p:nvSpPr>
        <p:spPr>
          <a:xfrm>
            <a:off x="7628225" y="37805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xit" presetID="10" presetSubtype="0">
                                  <p:stCondLst>
                                    <p:cond delay="0"/>
                                  </p:stCondLst>
                                  <p:childTnLst>
                                    <p:animEffect filter="fade" transition="out">
                                      <p:cBhvr>
                                        <p:cTn dur="1000"/>
                                        <p:tgtEl>
                                          <p:spTgt spid="339"/>
                                        </p:tgtEl>
                                      </p:cBhvr>
                                    </p:animEffect>
                                    <p:set>
                                      <p:cBhvr>
                                        <p:cTn dur="1" fill="hold">
                                          <p:stCondLst>
                                            <p:cond delay="1000"/>
                                          </p:stCondLst>
                                        </p:cTn>
                                        <p:tgtEl>
                                          <p:spTgt spid="3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p:nvPr/>
        </p:nvSpPr>
        <p:spPr>
          <a:xfrm>
            <a:off x="5572600" y="57520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363" name="Google Shape;363;p46"/>
          <p:cNvSpPr/>
          <p:nvPr/>
        </p:nvSpPr>
        <p:spPr>
          <a:xfrm>
            <a:off x="4704025" y="247210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64" name="Google Shape;364;p46"/>
          <p:cNvSpPr/>
          <p:nvPr/>
        </p:nvSpPr>
        <p:spPr>
          <a:xfrm>
            <a:off x="7625150" y="3780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
        <p:nvSpPr>
          <p:cNvPr id="365" name="Google Shape;365;p46"/>
          <p:cNvSpPr/>
          <p:nvPr/>
        </p:nvSpPr>
        <p:spPr>
          <a:xfrm>
            <a:off x="6804775" y="224632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366" name="Google Shape;366;p46"/>
          <p:cNvSpPr/>
          <p:nvPr/>
        </p:nvSpPr>
        <p:spPr>
          <a:xfrm>
            <a:off x="6152875" y="4060150"/>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67" name="Google Shape;367;p46"/>
          <p:cNvSpPr/>
          <p:nvPr/>
        </p:nvSpPr>
        <p:spPr>
          <a:xfrm>
            <a:off x="8240400" y="3726175"/>
            <a:ext cx="717300" cy="705300"/>
          </a:xfrm>
          <a:prstGeom prst="ellipse">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368" name="Google Shape;368;p46"/>
          <p:cNvCxnSpPr>
            <a:stCxn id="362" idx="3"/>
            <a:endCxn id="363" idx="0"/>
          </p:cNvCxnSpPr>
          <p:nvPr/>
        </p:nvCxnSpPr>
        <p:spPr>
          <a:xfrm flipH="1">
            <a:off x="5062646" y="1177211"/>
            <a:ext cx="615000" cy="1294800"/>
          </a:xfrm>
          <a:prstGeom prst="straightConnector1">
            <a:avLst/>
          </a:prstGeom>
          <a:noFill/>
          <a:ln cap="flat" cmpd="sng" w="38100">
            <a:solidFill>
              <a:srgbClr val="FFFFFF"/>
            </a:solidFill>
            <a:prstDash val="solid"/>
            <a:round/>
            <a:headEnd len="med" w="med" type="none"/>
            <a:tailEnd len="med" w="med" type="none"/>
          </a:ln>
        </p:spPr>
      </p:cxnSp>
      <p:cxnSp>
        <p:nvCxnSpPr>
          <p:cNvPr id="369" name="Google Shape;369;p46"/>
          <p:cNvCxnSpPr>
            <a:stCxn id="363" idx="5"/>
            <a:endCxn id="366" idx="1"/>
          </p:cNvCxnSpPr>
          <p:nvPr/>
        </p:nvCxnSpPr>
        <p:spPr>
          <a:xfrm>
            <a:off x="5316279" y="3074111"/>
            <a:ext cx="941700" cy="1089300"/>
          </a:xfrm>
          <a:prstGeom prst="straightConnector1">
            <a:avLst/>
          </a:prstGeom>
          <a:noFill/>
          <a:ln cap="flat" cmpd="sng" w="38100">
            <a:solidFill>
              <a:srgbClr val="FFFFFF"/>
            </a:solidFill>
            <a:prstDash val="solid"/>
            <a:round/>
            <a:headEnd len="med" w="med" type="none"/>
            <a:tailEnd len="med" w="med" type="none"/>
          </a:ln>
        </p:spPr>
      </p:cxnSp>
      <p:cxnSp>
        <p:nvCxnSpPr>
          <p:cNvPr id="370" name="Google Shape;370;p46"/>
          <p:cNvCxnSpPr>
            <a:stCxn id="363" idx="6"/>
            <a:endCxn id="365" idx="2"/>
          </p:cNvCxnSpPr>
          <p:nvPr/>
        </p:nvCxnSpPr>
        <p:spPr>
          <a:xfrm flipH="1" rot="10800000">
            <a:off x="5421325" y="2598850"/>
            <a:ext cx="1383600" cy="225900"/>
          </a:xfrm>
          <a:prstGeom prst="straightConnector1">
            <a:avLst/>
          </a:prstGeom>
          <a:noFill/>
          <a:ln cap="flat" cmpd="sng" w="38100">
            <a:solidFill>
              <a:srgbClr val="FFFFFF"/>
            </a:solidFill>
            <a:prstDash val="solid"/>
            <a:round/>
            <a:headEnd len="med" w="med" type="none"/>
            <a:tailEnd len="med" w="med" type="none"/>
          </a:ln>
        </p:spPr>
      </p:cxnSp>
      <p:cxnSp>
        <p:nvCxnSpPr>
          <p:cNvPr id="371" name="Google Shape;371;p46"/>
          <p:cNvCxnSpPr>
            <a:stCxn id="362" idx="5"/>
            <a:endCxn id="365" idx="1"/>
          </p:cNvCxnSpPr>
          <p:nvPr/>
        </p:nvCxnSpPr>
        <p:spPr>
          <a:xfrm>
            <a:off x="6184854" y="1177211"/>
            <a:ext cx="725100" cy="1172400"/>
          </a:xfrm>
          <a:prstGeom prst="straightConnector1">
            <a:avLst/>
          </a:prstGeom>
          <a:noFill/>
          <a:ln cap="flat" cmpd="sng" w="38100">
            <a:solidFill>
              <a:srgbClr val="FFFFFF"/>
            </a:solidFill>
            <a:prstDash val="solid"/>
            <a:round/>
            <a:headEnd len="med" w="med" type="none"/>
            <a:tailEnd len="med" w="med" type="none"/>
          </a:ln>
        </p:spPr>
      </p:cxnSp>
      <p:cxnSp>
        <p:nvCxnSpPr>
          <p:cNvPr id="372" name="Google Shape;372;p46"/>
          <p:cNvCxnSpPr>
            <a:stCxn id="362" idx="6"/>
            <a:endCxn id="364" idx="2"/>
          </p:cNvCxnSpPr>
          <p:nvPr/>
        </p:nvCxnSpPr>
        <p:spPr>
          <a:xfrm flipH="1" rot="10800000">
            <a:off x="6289900" y="730750"/>
            <a:ext cx="1335300" cy="197100"/>
          </a:xfrm>
          <a:prstGeom prst="straightConnector1">
            <a:avLst/>
          </a:prstGeom>
          <a:noFill/>
          <a:ln cap="flat" cmpd="sng" w="38100">
            <a:solidFill>
              <a:srgbClr val="FFFFFF"/>
            </a:solidFill>
            <a:prstDash val="solid"/>
            <a:round/>
            <a:headEnd len="med" w="med" type="none"/>
            <a:tailEnd len="med" w="med" type="none"/>
          </a:ln>
        </p:spPr>
      </p:cxnSp>
      <p:cxnSp>
        <p:nvCxnSpPr>
          <p:cNvPr id="373" name="Google Shape;373;p46"/>
          <p:cNvCxnSpPr>
            <a:stCxn id="364" idx="4"/>
            <a:endCxn id="365" idx="7"/>
          </p:cNvCxnSpPr>
          <p:nvPr/>
        </p:nvCxnSpPr>
        <p:spPr>
          <a:xfrm flipH="1">
            <a:off x="7417100" y="1083350"/>
            <a:ext cx="566700" cy="1266300"/>
          </a:xfrm>
          <a:prstGeom prst="straightConnector1">
            <a:avLst/>
          </a:prstGeom>
          <a:noFill/>
          <a:ln cap="flat" cmpd="sng" w="38100">
            <a:solidFill>
              <a:srgbClr val="FFFFFF"/>
            </a:solidFill>
            <a:prstDash val="solid"/>
            <a:round/>
            <a:headEnd len="med" w="med" type="none"/>
            <a:tailEnd len="med" w="med" type="none"/>
          </a:ln>
        </p:spPr>
      </p:cxnSp>
      <p:cxnSp>
        <p:nvCxnSpPr>
          <p:cNvPr id="374" name="Google Shape;374;p46"/>
          <p:cNvCxnSpPr>
            <a:stCxn id="365" idx="5"/>
            <a:endCxn id="367" idx="1"/>
          </p:cNvCxnSpPr>
          <p:nvPr/>
        </p:nvCxnSpPr>
        <p:spPr>
          <a:xfrm>
            <a:off x="7417029" y="2848336"/>
            <a:ext cx="928500" cy="981000"/>
          </a:xfrm>
          <a:prstGeom prst="straightConnector1">
            <a:avLst/>
          </a:prstGeom>
          <a:noFill/>
          <a:ln cap="flat" cmpd="sng" w="38100">
            <a:solidFill>
              <a:srgbClr val="FFFFFF"/>
            </a:solidFill>
            <a:prstDash val="solid"/>
            <a:round/>
            <a:headEnd len="med" w="med" type="none"/>
            <a:tailEnd len="med" w="med" type="none"/>
          </a:ln>
        </p:spPr>
      </p:cxnSp>
      <p:cxnSp>
        <p:nvCxnSpPr>
          <p:cNvPr id="375" name="Google Shape;375;p46"/>
          <p:cNvCxnSpPr>
            <a:stCxn id="367" idx="2"/>
            <a:endCxn id="366" idx="6"/>
          </p:cNvCxnSpPr>
          <p:nvPr/>
        </p:nvCxnSpPr>
        <p:spPr>
          <a:xfrm flipH="1">
            <a:off x="6870300" y="4078825"/>
            <a:ext cx="1370100" cy="333900"/>
          </a:xfrm>
          <a:prstGeom prst="straightConnector1">
            <a:avLst/>
          </a:prstGeom>
          <a:noFill/>
          <a:ln cap="flat" cmpd="sng" w="38100">
            <a:solidFill>
              <a:srgbClr val="FFFFFF"/>
            </a:solidFill>
            <a:prstDash val="solid"/>
            <a:round/>
            <a:headEnd len="med" w="med" type="none"/>
            <a:tailEnd len="med" w="med" type="none"/>
          </a:ln>
        </p:spPr>
      </p:cxnSp>
      <p:sp>
        <p:nvSpPr>
          <p:cNvPr id="376" name="Google Shape;376;p46"/>
          <p:cNvSpPr txBox="1"/>
          <p:nvPr/>
        </p:nvSpPr>
        <p:spPr>
          <a:xfrm>
            <a:off x="267750" y="304775"/>
            <a:ext cx="4097700" cy="25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rPr>
              <a:t>Color ranks:</a:t>
            </a:r>
            <a:endParaRPr sz="1800">
              <a:solidFill>
                <a:schemeClr val="dk1"/>
              </a:solidFill>
            </a:endParaRPr>
          </a:p>
          <a:p>
            <a:pPr indent="0" lvl="0" marL="0" rtl="0" algn="l">
              <a:lnSpc>
                <a:spcPct val="115000"/>
              </a:lnSpc>
              <a:spcBef>
                <a:spcPts val="1200"/>
              </a:spcBef>
              <a:spcAft>
                <a:spcPts val="0"/>
              </a:spcAft>
              <a:buNone/>
            </a:pPr>
            <a:r>
              <a:rPr lang="en" sz="1800">
                <a:solidFill>
                  <a:srgbClr val="FF0000"/>
                </a:solidFill>
              </a:rPr>
              <a:t>0 - RED</a:t>
            </a:r>
            <a:endParaRPr sz="1800">
              <a:solidFill>
                <a:srgbClr val="FF0000"/>
              </a:solidFill>
            </a:endParaRPr>
          </a:p>
          <a:p>
            <a:pPr indent="0" lvl="0" marL="0" rtl="0" algn="l">
              <a:lnSpc>
                <a:spcPct val="115000"/>
              </a:lnSpc>
              <a:spcBef>
                <a:spcPts val="0"/>
              </a:spcBef>
              <a:spcAft>
                <a:spcPts val="0"/>
              </a:spcAft>
              <a:buNone/>
            </a:pPr>
            <a:r>
              <a:rPr lang="en" sz="1800">
                <a:solidFill>
                  <a:srgbClr val="00FFFF"/>
                </a:solidFill>
              </a:rPr>
              <a:t>1 - BLUE</a:t>
            </a:r>
            <a:endParaRPr sz="1800">
              <a:solidFill>
                <a:srgbClr val="00FFFF"/>
              </a:solidFill>
            </a:endParaRPr>
          </a:p>
          <a:p>
            <a:pPr indent="0" lvl="0" marL="0" rtl="0" algn="l">
              <a:lnSpc>
                <a:spcPct val="115000"/>
              </a:lnSpc>
              <a:spcBef>
                <a:spcPts val="0"/>
              </a:spcBef>
              <a:spcAft>
                <a:spcPts val="0"/>
              </a:spcAft>
              <a:buNone/>
            </a:pPr>
            <a:r>
              <a:rPr lang="en" sz="1800">
                <a:solidFill>
                  <a:srgbClr val="00FF00"/>
                </a:solidFill>
              </a:rPr>
              <a:t>2 - GREEN</a:t>
            </a:r>
            <a:endParaRPr sz="1800">
              <a:solidFill>
                <a:srgbClr val="00FF00"/>
              </a:solidFill>
            </a:endParaRPr>
          </a:p>
          <a:p>
            <a:pPr indent="0" lvl="0" marL="0" rtl="0" algn="l">
              <a:lnSpc>
                <a:spcPct val="115000"/>
              </a:lnSpc>
              <a:spcBef>
                <a:spcPts val="0"/>
              </a:spcBef>
              <a:spcAft>
                <a:spcPts val="0"/>
              </a:spcAft>
              <a:buNone/>
            </a:pPr>
            <a:r>
              <a:rPr lang="en" sz="1800">
                <a:solidFill>
                  <a:srgbClr val="FFFF00"/>
                </a:solidFill>
              </a:rPr>
              <a:t>3 - YELLOW</a:t>
            </a:r>
            <a:endParaRPr sz="1800">
              <a:solidFill>
                <a:srgbClr val="FFFF00"/>
              </a:solidFill>
            </a:endParaRPr>
          </a:p>
          <a:p>
            <a:pPr indent="0" lvl="0" marL="0" rtl="0" algn="l">
              <a:lnSpc>
                <a:spcPct val="115000"/>
              </a:lnSpc>
              <a:spcBef>
                <a:spcPts val="0"/>
              </a:spcBef>
              <a:spcAft>
                <a:spcPts val="0"/>
              </a:spcAft>
              <a:buNone/>
            </a:pPr>
            <a:r>
              <a:rPr lang="en" sz="1800">
                <a:solidFill>
                  <a:srgbClr val="FF9900"/>
                </a:solidFill>
              </a:rPr>
              <a:t>4 - ORANGE</a:t>
            </a:r>
            <a:endParaRPr sz="1800">
              <a:solidFill>
                <a:srgbClr val="FF9900"/>
              </a:solidFill>
            </a:endParaRPr>
          </a:p>
          <a:p>
            <a:pPr indent="0" lvl="0" marL="0" rtl="0" algn="l">
              <a:lnSpc>
                <a:spcPct val="115000"/>
              </a:lnSpc>
              <a:spcBef>
                <a:spcPts val="0"/>
              </a:spcBef>
              <a:spcAft>
                <a:spcPts val="0"/>
              </a:spcAft>
              <a:buNone/>
            </a:pPr>
            <a:r>
              <a:rPr lang="en" sz="1800">
                <a:solidFill>
                  <a:srgbClr val="9900FF"/>
                </a:solidFill>
              </a:rPr>
              <a:t>5 - PURPLE</a:t>
            </a:r>
            <a:endParaRPr/>
          </a:p>
        </p:txBody>
      </p:sp>
      <p:sp>
        <p:nvSpPr>
          <p:cNvPr id="377" name="Google Shape;377;p46"/>
          <p:cNvSpPr txBox="1"/>
          <p:nvPr/>
        </p:nvSpPr>
        <p:spPr>
          <a:xfrm>
            <a:off x="267750" y="2692325"/>
            <a:ext cx="3188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Done, we have colored all nodes accordingly!</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378" name="Google Shape;378;p46"/>
          <p:cNvSpPr/>
          <p:nvPr/>
        </p:nvSpPr>
        <p:spPr>
          <a:xfrm>
            <a:off x="4704025" y="247210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79" name="Google Shape;379;p46"/>
          <p:cNvSpPr/>
          <p:nvPr/>
        </p:nvSpPr>
        <p:spPr>
          <a:xfrm>
            <a:off x="8240525" y="3726175"/>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sp>
        <p:nvSpPr>
          <p:cNvPr id="380" name="Google Shape;380;p46"/>
          <p:cNvSpPr/>
          <p:nvPr/>
        </p:nvSpPr>
        <p:spPr>
          <a:xfrm>
            <a:off x="6152875" y="4060150"/>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81" name="Google Shape;381;p46"/>
          <p:cNvSpPr/>
          <p:nvPr/>
        </p:nvSpPr>
        <p:spPr>
          <a:xfrm>
            <a:off x="6804775" y="2246325"/>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4</a:t>
            </a:r>
            <a:endParaRPr sz="2200"/>
          </a:p>
        </p:txBody>
      </p:sp>
      <p:sp>
        <p:nvSpPr>
          <p:cNvPr id="382" name="Google Shape;382;p46"/>
          <p:cNvSpPr txBox="1"/>
          <p:nvPr/>
        </p:nvSpPr>
        <p:spPr>
          <a:xfrm>
            <a:off x="267750" y="3316550"/>
            <a:ext cx="6717900" cy="195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Output:</a:t>
            </a:r>
            <a:endParaRPr sz="1800">
              <a:solidFill>
                <a:schemeClr val="dk1"/>
              </a:solidFill>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0: RED</a:t>
            </a:r>
            <a:endParaRPr sz="1200">
              <a:solidFill>
                <a:srgbClr val="FFFFFF"/>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1: BLUE</a:t>
            </a:r>
            <a:endParaRPr sz="1200">
              <a:solidFill>
                <a:srgbClr val="FFFFFF"/>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2: RED</a:t>
            </a:r>
            <a:endParaRPr sz="1200">
              <a:solidFill>
                <a:srgbClr val="FFFFFF"/>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3: GREEN</a:t>
            </a:r>
            <a:endParaRPr sz="1200">
              <a:solidFill>
                <a:srgbClr val="FFFFFF"/>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4: GREEN</a:t>
            </a:r>
            <a:endParaRPr sz="1200">
              <a:solidFill>
                <a:srgbClr val="FFFFFF"/>
              </a:solidFill>
              <a:latin typeface="Courier New"/>
              <a:ea typeface="Courier New"/>
              <a:cs typeface="Courier New"/>
              <a:sym typeface="Courier New"/>
            </a:endParaRPr>
          </a:p>
          <a:p>
            <a:pPr indent="0" lvl="0" marL="0" marR="114300" rtl="0" algn="l">
              <a:lnSpc>
                <a:spcPct val="115000"/>
              </a:lnSpc>
              <a:spcBef>
                <a:spcPts val="0"/>
              </a:spcBef>
              <a:spcAft>
                <a:spcPts val="0"/>
              </a:spcAft>
              <a:buNone/>
            </a:pPr>
            <a:r>
              <a:rPr lang="en" sz="1200">
                <a:solidFill>
                  <a:srgbClr val="FFFFFF"/>
                </a:solidFill>
                <a:latin typeface="Courier New"/>
                <a:ea typeface="Courier New"/>
                <a:cs typeface="Courier New"/>
                <a:sym typeface="Courier New"/>
              </a:rPr>
              <a:t>Vertex 5: BLUE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83" name="Google Shape;383;p46"/>
          <p:cNvSpPr/>
          <p:nvPr/>
        </p:nvSpPr>
        <p:spPr>
          <a:xfrm>
            <a:off x="7625150" y="37805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5</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311700" y="445025"/>
            <a:ext cx="360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#4</a:t>
            </a:r>
            <a:endParaRPr/>
          </a:p>
        </p:txBody>
      </p:sp>
      <p:sp>
        <p:nvSpPr>
          <p:cNvPr id="389" name="Google Shape;389;p47"/>
          <p:cNvSpPr txBox="1"/>
          <p:nvPr>
            <p:ph idx="1" type="body"/>
          </p:nvPr>
        </p:nvSpPr>
        <p:spPr>
          <a:xfrm>
            <a:off x="311700" y="1152475"/>
            <a:ext cx="6255600" cy="36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statements are true about the graphs?</a:t>
            </a:r>
            <a:endParaRPr/>
          </a:p>
          <a:p>
            <a:pPr indent="-342900" lvl="0" marL="457200" rtl="0" algn="l">
              <a:spcBef>
                <a:spcPts val="1600"/>
              </a:spcBef>
              <a:spcAft>
                <a:spcPts val="0"/>
              </a:spcAft>
              <a:buSzPts val="1800"/>
              <a:buAutoNum type="alphaUcPeriod"/>
            </a:pPr>
            <a:r>
              <a:rPr lang="en"/>
              <a:t>Graph A and B have valid graph colorings.</a:t>
            </a:r>
            <a:endParaRPr/>
          </a:p>
          <a:p>
            <a:pPr indent="-342900" lvl="0" marL="457200" rtl="0" algn="l">
              <a:spcBef>
                <a:spcPts val="0"/>
              </a:spcBef>
              <a:spcAft>
                <a:spcPts val="0"/>
              </a:spcAft>
              <a:buSzPts val="1800"/>
              <a:buAutoNum type="alphaUcPeriod"/>
            </a:pPr>
            <a:r>
              <a:rPr lang="en"/>
              <a:t>Neither graphs have valid graph colorings.</a:t>
            </a:r>
            <a:endParaRPr/>
          </a:p>
          <a:p>
            <a:pPr indent="-342900" lvl="0" marL="457200" rtl="0" algn="l">
              <a:spcBef>
                <a:spcPts val="0"/>
              </a:spcBef>
              <a:spcAft>
                <a:spcPts val="0"/>
              </a:spcAft>
              <a:buSzPts val="1800"/>
              <a:buAutoNum type="alphaUcPeriod"/>
            </a:pPr>
            <a:r>
              <a:rPr lang="en"/>
              <a:t>Graph A does not have a valid graph coloring while Graph B does.</a:t>
            </a:r>
            <a:endParaRPr/>
          </a:p>
          <a:p>
            <a:pPr indent="-342900" lvl="0" marL="457200" rtl="0" algn="l">
              <a:spcBef>
                <a:spcPts val="0"/>
              </a:spcBef>
              <a:spcAft>
                <a:spcPts val="0"/>
              </a:spcAft>
              <a:buSzPts val="1800"/>
              <a:buAutoNum type="alphaUcPeriod"/>
            </a:pPr>
            <a:r>
              <a:rPr lang="en"/>
              <a:t>Graph A has a valid graph coloring while Graph B does not.</a:t>
            </a:r>
            <a:endParaRPr/>
          </a:p>
          <a:p>
            <a:pPr indent="0" lvl="0" marL="0" rtl="0" algn="l">
              <a:spcBef>
                <a:spcPts val="1600"/>
              </a:spcBef>
              <a:spcAft>
                <a:spcPts val="1600"/>
              </a:spcAft>
              <a:buNone/>
            </a:pPr>
            <a:r>
              <a:t/>
            </a:r>
            <a:endParaRPr/>
          </a:p>
        </p:txBody>
      </p:sp>
      <p:sp>
        <p:nvSpPr>
          <p:cNvPr id="390" name="Google Shape;390;p47"/>
          <p:cNvSpPr/>
          <p:nvPr/>
        </p:nvSpPr>
        <p:spPr>
          <a:xfrm>
            <a:off x="6881673" y="2658900"/>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391" name="Google Shape;391;p47"/>
          <p:cNvSpPr/>
          <p:nvPr/>
        </p:nvSpPr>
        <p:spPr>
          <a:xfrm>
            <a:off x="8320016" y="2658916"/>
            <a:ext cx="480900" cy="4581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392" name="Google Shape;392;p47"/>
          <p:cNvSpPr/>
          <p:nvPr/>
        </p:nvSpPr>
        <p:spPr>
          <a:xfrm>
            <a:off x="8320016" y="4144192"/>
            <a:ext cx="480900" cy="4581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393" name="Google Shape;393;p47"/>
          <p:cNvSpPr/>
          <p:nvPr/>
        </p:nvSpPr>
        <p:spPr>
          <a:xfrm>
            <a:off x="7578701" y="3428775"/>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394" name="Google Shape;394;p47"/>
          <p:cNvCxnSpPr>
            <a:stCxn id="390" idx="6"/>
            <a:endCxn id="391" idx="2"/>
          </p:cNvCxnSpPr>
          <p:nvPr/>
        </p:nvCxnSpPr>
        <p:spPr>
          <a:xfrm>
            <a:off x="7362573" y="2887950"/>
            <a:ext cx="957300" cy="0"/>
          </a:xfrm>
          <a:prstGeom prst="straightConnector1">
            <a:avLst/>
          </a:prstGeom>
          <a:noFill/>
          <a:ln cap="flat" cmpd="sng" w="38100">
            <a:solidFill>
              <a:srgbClr val="FFFFFF"/>
            </a:solidFill>
            <a:prstDash val="solid"/>
            <a:round/>
            <a:headEnd len="med" w="med" type="none"/>
            <a:tailEnd len="med" w="med" type="none"/>
          </a:ln>
        </p:spPr>
      </p:cxnSp>
      <p:cxnSp>
        <p:nvCxnSpPr>
          <p:cNvPr id="395" name="Google Shape;395;p47"/>
          <p:cNvCxnSpPr>
            <a:stCxn id="390" idx="5"/>
            <a:endCxn id="393" idx="1"/>
          </p:cNvCxnSpPr>
          <p:nvPr/>
        </p:nvCxnSpPr>
        <p:spPr>
          <a:xfrm>
            <a:off x="7292147" y="3049913"/>
            <a:ext cx="357000" cy="445800"/>
          </a:xfrm>
          <a:prstGeom prst="straightConnector1">
            <a:avLst/>
          </a:prstGeom>
          <a:noFill/>
          <a:ln cap="flat" cmpd="sng" w="38100">
            <a:solidFill>
              <a:srgbClr val="FFFFFF"/>
            </a:solidFill>
            <a:prstDash val="solid"/>
            <a:round/>
            <a:headEnd len="med" w="med" type="none"/>
            <a:tailEnd len="med" w="med" type="none"/>
          </a:ln>
        </p:spPr>
      </p:cxnSp>
      <p:cxnSp>
        <p:nvCxnSpPr>
          <p:cNvPr id="396" name="Google Shape;396;p47"/>
          <p:cNvCxnSpPr>
            <a:stCxn id="393" idx="5"/>
            <a:endCxn id="392" idx="1"/>
          </p:cNvCxnSpPr>
          <p:nvPr/>
        </p:nvCxnSpPr>
        <p:spPr>
          <a:xfrm>
            <a:off x="7989175" y="3819788"/>
            <a:ext cx="401400" cy="391500"/>
          </a:xfrm>
          <a:prstGeom prst="straightConnector1">
            <a:avLst/>
          </a:prstGeom>
          <a:noFill/>
          <a:ln cap="flat" cmpd="sng" w="38100">
            <a:solidFill>
              <a:srgbClr val="FFFFFF"/>
            </a:solidFill>
            <a:prstDash val="solid"/>
            <a:round/>
            <a:headEnd len="med" w="med" type="none"/>
            <a:tailEnd len="med" w="med" type="none"/>
          </a:ln>
        </p:spPr>
      </p:cxnSp>
      <p:cxnSp>
        <p:nvCxnSpPr>
          <p:cNvPr id="397" name="Google Shape;397;p47"/>
          <p:cNvCxnSpPr>
            <a:stCxn id="393" idx="7"/>
            <a:endCxn id="391" idx="3"/>
          </p:cNvCxnSpPr>
          <p:nvPr/>
        </p:nvCxnSpPr>
        <p:spPr>
          <a:xfrm flipH="1" rot="10800000">
            <a:off x="7989175" y="3050063"/>
            <a:ext cx="401400" cy="445800"/>
          </a:xfrm>
          <a:prstGeom prst="straightConnector1">
            <a:avLst/>
          </a:prstGeom>
          <a:noFill/>
          <a:ln cap="flat" cmpd="sng" w="38100">
            <a:solidFill>
              <a:srgbClr val="FFFFFF"/>
            </a:solidFill>
            <a:prstDash val="solid"/>
            <a:round/>
            <a:headEnd len="med" w="med" type="none"/>
            <a:tailEnd len="med" w="med" type="none"/>
          </a:ln>
        </p:spPr>
      </p:cxnSp>
      <p:cxnSp>
        <p:nvCxnSpPr>
          <p:cNvPr id="398" name="Google Shape;398;p47"/>
          <p:cNvCxnSpPr>
            <a:stCxn id="391" idx="4"/>
            <a:endCxn id="392" idx="0"/>
          </p:cNvCxnSpPr>
          <p:nvPr/>
        </p:nvCxnSpPr>
        <p:spPr>
          <a:xfrm>
            <a:off x="8560466" y="3117016"/>
            <a:ext cx="0" cy="1027200"/>
          </a:xfrm>
          <a:prstGeom prst="straightConnector1">
            <a:avLst/>
          </a:prstGeom>
          <a:noFill/>
          <a:ln cap="flat" cmpd="sng" w="38100">
            <a:solidFill>
              <a:srgbClr val="FFFFFF"/>
            </a:solidFill>
            <a:prstDash val="solid"/>
            <a:round/>
            <a:headEnd len="med" w="med" type="none"/>
            <a:tailEnd len="med" w="med" type="none"/>
          </a:ln>
        </p:spPr>
      </p:cxnSp>
      <p:sp>
        <p:nvSpPr>
          <p:cNvPr id="399" name="Google Shape;399;p47"/>
          <p:cNvSpPr/>
          <p:nvPr/>
        </p:nvSpPr>
        <p:spPr>
          <a:xfrm>
            <a:off x="6877876" y="268654"/>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400" name="Google Shape;400;p47"/>
          <p:cNvSpPr/>
          <p:nvPr/>
        </p:nvSpPr>
        <p:spPr>
          <a:xfrm>
            <a:off x="8279503" y="268638"/>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401" name="Google Shape;401;p47"/>
          <p:cNvSpPr/>
          <p:nvPr/>
        </p:nvSpPr>
        <p:spPr>
          <a:xfrm>
            <a:off x="8279503" y="1753913"/>
            <a:ext cx="480900" cy="4581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402" name="Google Shape;402;p47"/>
          <p:cNvSpPr/>
          <p:nvPr/>
        </p:nvSpPr>
        <p:spPr>
          <a:xfrm>
            <a:off x="7538188" y="1038497"/>
            <a:ext cx="480900" cy="4581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403" name="Google Shape;403;p47"/>
          <p:cNvCxnSpPr>
            <a:stCxn id="399" idx="5"/>
            <a:endCxn id="402" idx="1"/>
          </p:cNvCxnSpPr>
          <p:nvPr/>
        </p:nvCxnSpPr>
        <p:spPr>
          <a:xfrm>
            <a:off x="7288350" y="659667"/>
            <a:ext cx="320400" cy="445800"/>
          </a:xfrm>
          <a:prstGeom prst="straightConnector1">
            <a:avLst/>
          </a:prstGeom>
          <a:noFill/>
          <a:ln cap="flat" cmpd="sng" w="38100">
            <a:solidFill>
              <a:srgbClr val="FFFFFF"/>
            </a:solidFill>
            <a:prstDash val="solid"/>
            <a:round/>
            <a:headEnd len="med" w="med" type="none"/>
            <a:tailEnd len="med" w="med" type="none"/>
          </a:ln>
        </p:spPr>
      </p:cxnSp>
      <p:cxnSp>
        <p:nvCxnSpPr>
          <p:cNvPr id="404" name="Google Shape;404;p47"/>
          <p:cNvCxnSpPr>
            <a:stCxn id="402" idx="5"/>
            <a:endCxn id="401" idx="1"/>
          </p:cNvCxnSpPr>
          <p:nvPr/>
        </p:nvCxnSpPr>
        <p:spPr>
          <a:xfrm>
            <a:off x="7948662" y="1429509"/>
            <a:ext cx="401400" cy="391500"/>
          </a:xfrm>
          <a:prstGeom prst="straightConnector1">
            <a:avLst/>
          </a:prstGeom>
          <a:noFill/>
          <a:ln cap="flat" cmpd="sng" w="38100">
            <a:solidFill>
              <a:srgbClr val="FFFFFF"/>
            </a:solidFill>
            <a:prstDash val="solid"/>
            <a:round/>
            <a:headEnd len="med" w="med" type="none"/>
            <a:tailEnd len="med" w="med" type="none"/>
          </a:ln>
        </p:spPr>
      </p:cxnSp>
      <p:cxnSp>
        <p:nvCxnSpPr>
          <p:cNvPr id="405" name="Google Shape;405;p47"/>
          <p:cNvCxnSpPr>
            <a:stCxn id="402" idx="7"/>
            <a:endCxn id="400" idx="3"/>
          </p:cNvCxnSpPr>
          <p:nvPr/>
        </p:nvCxnSpPr>
        <p:spPr>
          <a:xfrm flipH="1" rot="10800000">
            <a:off x="7948662" y="659784"/>
            <a:ext cx="401400" cy="445800"/>
          </a:xfrm>
          <a:prstGeom prst="straightConnector1">
            <a:avLst/>
          </a:prstGeom>
          <a:noFill/>
          <a:ln cap="flat" cmpd="sng" w="38100">
            <a:solidFill>
              <a:srgbClr val="FFFFFF"/>
            </a:solidFill>
            <a:prstDash val="solid"/>
            <a:round/>
            <a:headEnd len="med" w="med" type="none"/>
            <a:tailEnd len="med" w="med" type="none"/>
          </a:ln>
        </p:spPr>
      </p:cxnSp>
      <p:cxnSp>
        <p:nvCxnSpPr>
          <p:cNvPr id="406" name="Google Shape;406;p47"/>
          <p:cNvCxnSpPr>
            <a:stCxn id="400" idx="4"/>
            <a:endCxn id="401" idx="0"/>
          </p:cNvCxnSpPr>
          <p:nvPr/>
        </p:nvCxnSpPr>
        <p:spPr>
          <a:xfrm>
            <a:off x="8519953" y="726738"/>
            <a:ext cx="0" cy="1027200"/>
          </a:xfrm>
          <a:prstGeom prst="straightConnector1">
            <a:avLst/>
          </a:prstGeom>
          <a:noFill/>
          <a:ln cap="flat" cmpd="sng" w="38100">
            <a:solidFill>
              <a:srgbClr val="FFFFFF"/>
            </a:solidFill>
            <a:prstDash val="solid"/>
            <a:round/>
            <a:headEnd len="med" w="med" type="none"/>
            <a:tailEnd len="med" w="med" type="none"/>
          </a:ln>
        </p:spPr>
      </p:cxnSp>
      <p:sp>
        <p:nvSpPr>
          <p:cNvPr id="407" name="Google Shape;407;p47"/>
          <p:cNvSpPr txBox="1"/>
          <p:nvPr/>
        </p:nvSpPr>
        <p:spPr>
          <a:xfrm>
            <a:off x="6982298" y="2204477"/>
            <a:ext cx="171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Graph A</a:t>
            </a:r>
            <a:endParaRPr sz="1800">
              <a:solidFill>
                <a:srgbClr val="FFFFFF"/>
              </a:solidFill>
            </a:endParaRPr>
          </a:p>
        </p:txBody>
      </p:sp>
      <p:sp>
        <p:nvSpPr>
          <p:cNvPr id="408" name="Google Shape;408;p47"/>
          <p:cNvSpPr txBox="1"/>
          <p:nvPr/>
        </p:nvSpPr>
        <p:spPr>
          <a:xfrm>
            <a:off x="7083109" y="4681789"/>
            <a:ext cx="171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Graph B</a:t>
            </a:r>
            <a:endParaRPr sz="18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311700" y="445025"/>
            <a:ext cx="360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#4</a:t>
            </a:r>
            <a:endParaRPr/>
          </a:p>
        </p:txBody>
      </p:sp>
      <p:sp>
        <p:nvSpPr>
          <p:cNvPr id="414" name="Google Shape;414;p48"/>
          <p:cNvSpPr txBox="1"/>
          <p:nvPr>
            <p:ph idx="1" type="body"/>
          </p:nvPr>
        </p:nvSpPr>
        <p:spPr>
          <a:xfrm>
            <a:off x="311700" y="1152475"/>
            <a:ext cx="6255600" cy="36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statements are true about the graphs?</a:t>
            </a:r>
            <a:endParaRPr/>
          </a:p>
          <a:p>
            <a:pPr indent="-342900" lvl="0" marL="457200" rtl="0" algn="l">
              <a:spcBef>
                <a:spcPts val="1600"/>
              </a:spcBef>
              <a:spcAft>
                <a:spcPts val="0"/>
              </a:spcAft>
              <a:buSzPts val="1800"/>
              <a:buAutoNum type="alphaUcPeriod"/>
            </a:pPr>
            <a:r>
              <a:rPr lang="en"/>
              <a:t>Graph A and B have valid graph colorings.</a:t>
            </a:r>
            <a:endParaRPr/>
          </a:p>
          <a:p>
            <a:pPr indent="-342900" lvl="0" marL="457200" rtl="0" algn="l">
              <a:spcBef>
                <a:spcPts val="0"/>
              </a:spcBef>
              <a:spcAft>
                <a:spcPts val="0"/>
              </a:spcAft>
              <a:buSzPts val="1800"/>
              <a:buAutoNum type="alphaUcPeriod"/>
            </a:pPr>
            <a:r>
              <a:rPr lang="en"/>
              <a:t>Neither graphs have valid graph colorings.</a:t>
            </a:r>
            <a:endParaRPr/>
          </a:p>
          <a:p>
            <a:pPr indent="-342900" lvl="0" marL="457200" rtl="0" algn="l">
              <a:spcBef>
                <a:spcPts val="0"/>
              </a:spcBef>
              <a:spcAft>
                <a:spcPts val="0"/>
              </a:spcAft>
              <a:buSzPts val="1800"/>
              <a:buAutoNum type="alphaUcPeriod"/>
            </a:pPr>
            <a:r>
              <a:rPr lang="en"/>
              <a:t>Graph A does not have a valid graph coloring while Graph B does.</a:t>
            </a:r>
            <a:endParaRPr/>
          </a:p>
          <a:p>
            <a:pPr indent="-342900" lvl="0" marL="457200" rtl="0" algn="l">
              <a:spcBef>
                <a:spcPts val="0"/>
              </a:spcBef>
              <a:spcAft>
                <a:spcPts val="0"/>
              </a:spcAft>
              <a:buClr>
                <a:srgbClr val="00FF00"/>
              </a:buClr>
              <a:buSzPts val="1800"/>
              <a:buAutoNum type="alphaUcPeriod"/>
            </a:pPr>
            <a:r>
              <a:rPr lang="en">
                <a:solidFill>
                  <a:srgbClr val="00FF00"/>
                </a:solidFill>
              </a:rPr>
              <a:t>Graph A has a valid graph coloring while Graph B does not.</a:t>
            </a:r>
            <a:endParaRPr>
              <a:solidFill>
                <a:srgbClr val="00FF00"/>
              </a:solidFill>
            </a:endParaRPr>
          </a:p>
          <a:p>
            <a:pPr indent="0" lvl="0" marL="0" rtl="0" algn="l">
              <a:spcBef>
                <a:spcPts val="1600"/>
              </a:spcBef>
              <a:spcAft>
                <a:spcPts val="1600"/>
              </a:spcAft>
              <a:buNone/>
            </a:pPr>
            <a:r>
              <a:t/>
            </a:r>
            <a:endParaRPr/>
          </a:p>
        </p:txBody>
      </p:sp>
      <p:sp>
        <p:nvSpPr>
          <p:cNvPr id="415" name="Google Shape;415;p48"/>
          <p:cNvSpPr/>
          <p:nvPr/>
        </p:nvSpPr>
        <p:spPr>
          <a:xfrm>
            <a:off x="6881673" y="2658900"/>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416" name="Google Shape;416;p48"/>
          <p:cNvSpPr/>
          <p:nvPr/>
        </p:nvSpPr>
        <p:spPr>
          <a:xfrm>
            <a:off x="8320016" y="2658916"/>
            <a:ext cx="480900" cy="4581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417" name="Google Shape;417;p48"/>
          <p:cNvSpPr/>
          <p:nvPr/>
        </p:nvSpPr>
        <p:spPr>
          <a:xfrm>
            <a:off x="8320016" y="4144192"/>
            <a:ext cx="480900" cy="4581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418" name="Google Shape;418;p48"/>
          <p:cNvSpPr/>
          <p:nvPr/>
        </p:nvSpPr>
        <p:spPr>
          <a:xfrm>
            <a:off x="7578701" y="3428775"/>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419" name="Google Shape;419;p48"/>
          <p:cNvCxnSpPr>
            <a:stCxn id="415" idx="6"/>
            <a:endCxn id="416" idx="2"/>
          </p:cNvCxnSpPr>
          <p:nvPr/>
        </p:nvCxnSpPr>
        <p:spPr>
          <a:xfrm>
            <a:off x="7362573" y="2887950"/>
            <a:ext cx="957300" cy="0"/>
          </a:xfrm>
          <a:prstGeom prst="straightConnector1">
            <a:avLst/>
          </a:prstGeom>
          <a:noFill/>
          <a:ln cap="flat" cmpd="sng" w="38100">
            <a:solidFill>
              <a:srgbClr val="FFFFFF"/>
            </a:solidFill>
            <a:prstDash val="solid"/>
            <a:round/>
            <a:headEnd len="med" w="med" type="none"/>
            <a:tailEnd len="med" w="med" type="none"/>
          </a:ln>
        </p:spPr>
      </p:cxnSp>
      <p:cxnSp>
        <p:nvCxnSpPr>
          <p:cNvPr id="420" name="Google Shape;420;p48"/>
          <p:cNvCxnSpPr>
            <a:stCxn id="415" idx="5"/>
            <a:endCxn id="418" idx="1"/>
          </p:cNvCxnSpPr>
          <p:nvPr/>
        </p:nvCxnSpPr>
        <p:spPr>
          <a:xfrm>
            <a:off x="7292147" y="3049913"/>
            <a:ext cx="357000" cy="445800"/>
          </a:xfrm>
          <a:prstGeom prst="straightConnector1">
            <a:avLst/>
          </a:prstGeom>
          <a:noFill/>
          <a:ln cap="flat" cmpd="sng" w="38100">
            <a:solidFill>
              <a:srgbClr val="FFFFFF"/>
            </a:solidFill>
            <a:prstDash val="solid"/>
            <a:round/>
            <a:headEnd len="med" w="med" type="none"/>
            <a:tailEnd len="med" w="med" type="none"/>
          </a:ln>
        </p:spPr>
      </p:cxnSp>
      <p:cxnSp>
        <p:nvCxnSpPr>
          <p:cNvPr id="421" name="Google Shape;421;p48"/>
          <p:cNvCxnSpPr>
            <a:stCxn id="418" idx="5"/>
            <a:endCxn id="417" idx="1"/>
          </p:cNvCxnSpPr>
          <p:nvPr/>
        </p:nvCxnSpPr>
        <p:spPr>
          <a:xfrm>
            <a:off x="7989175" y="3819788"/>
            <a:ext cx="401400" cy="391500"/>
          </a:xfrm>
          <a:prstGeom prst="straightConnector1">
            <a:avLst/>
          </a:prstGeom>
          <a:noFill/>
          <a:ln cap="flat" cmpd="sng" w="38100">
            <a:solidFill>
              <a:srgbClr val="FFFFFF"/>
            </a:solidFill>
            <a:prstDash val="solid"/>
            <a:round/>
            <a:headEnd len="med" w="med" type="none"/>
            <a:tailEnd len="med" w="med" type="none"/>
          </a:ln>
        </p:spPr>
      </p:cxnSp>
      <p:cxnSp>
        <p:nvCxnSpPr>
          <p:cNvPr id="422" name="Google Shape;422;p48"/>
          <p:cNvCxnSpPr>
            <a:stCxn id="418" idx="7"/>
            <a:endCxn id="416" idx="3"/>
          </p:cNvCxnSpPr>
          <p:nvPr/>
        </p:nvCxnSpPr>
        <p:spPr>
          <a:xfrm flipH="1" rot="10800000">
            <a:off x="7989175" y="3050063"/>
            <a:ext cx="401400" cy="445800"/>
          </a:xfrm>
          <a:prstGeom prst="straightConnector1">
            <a:avLst/>
          </a:prstGeom>
          <a:noFill/>
          <a:ln cap="flat" cmpd="sng" w="38100">
            <a:solidFill>
              <a:srgbClr val="FFFFFF"/>
            </a:solidFill>
            <a:prstDash val="solid"/>
            <a:round/>
            <a:headEnd len="med" w="med" type="none"/>
            <a:tailEnd len="med" w="med" type="none"/>
          </a:ln>
        </p:spPr>
      </p:cxnSp>
      <p:cxnSp>
        <p:nvCxnSpPr>
          <p:cNvPr id="423" name="Google Shape;423;p48"/>
          <p:cNvCxnSpPr>
            <a:stCxn id="416" idx="4"/>
            <a:endCxn id="417" idx="0"/>
          </p:cNvCxnSpPr>
          <p:nvPr/>
        </p:nvCxnSpPr>
        <p:spPr>
          <a:xfrm>
            <a:off x="8560466" y="3117016"/>
            <a:ext cx="0" cy="1027200"/>
          </a:xfrm>
          <a:prstGeom prst="straightConnector1">
            <a:avLst/>
          </a:prstGeom>
          <a:noFill/>
          <a:ln cap="flat" cmpd="sng" w="38100">
            <a:solidFill>
              <a:srgbClr val="FFFFFF"/>
            </a:solidFill>
            <a:prstDash val="solid"/>
            <a:round/>
            <a:headEnd len="med" w="med" type="none"/>
            <a:tailEnd len="med" w="med" type="none"/>
          </a:ln>
        </p:spPr>
      </p:cxnSp>
      <p:sp>
        <p:nvSpPr>
          <p:cNvPr id="424" name="Google Shape;424;p48"/>
          <p:cNvSpPr/>
          <p:nvPr/>
        </p:nvSpPr>
        <p:spPr>
          <a:xfrm>
            <a:off x="6877876" y="268654"/>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425" name="Google Shape;425;p48"/>
          <p:cNvSpPr/>
          <p:nvPr/>
        </p:nvSpPr>
        <p:spPr>
          <a:xfrm>
            <a:off x="8279503" y="268638"/>
            <a:ext cx="480900" cy="4581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426" name="Google Shape;426;p48"/>
          <p:cNvSpPr/>
          <p:nvPr/>
        </p:nvSpPr>
        <p:spPr>
          <a:xfrm>
            <a:off x="8279503" y="1753913"/>
            <a:ext cx="480900" cy="4581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427" name="Google Shape;427;p48"/>
          <p:cNvSpPr/>
          <p:nvPr/>
        </p:nvSpPr>
        <p:spPr>
          <a:xfrm>
            <a:off x="7538188" y="1038497"/>
            <a:ext cx="480900" cy="4581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428" name="Google Shape;428;p48"/>
          <p:cNvCxnSpPr>
            <a:stCxn id="424" idx="5"/>
            <a:endCxn id="427" idx="1"/>
          </p:cNvCxnSpPr>
          <p:nvPr/>
        </p:nvCxnSpPr>
        <p:spPr>
          <a:xfrm>
            <a:off x="7288350" y="659667"/>
            <a:ext cx="320400" cy="445800"/>
          </a:xfrm>
          <a:prstGeom prst="straightConnector1">
            <a:avLst/>
          </a:prstGeom>
          <a:noFill/>
          <a:ln cap="flat" cmpd="sng" w="38100">
            <a:solidFill>
              <a:srgbClr val="FFFFFF"/>
            </a:solidFill>
            <a:prstDash val="solid"/>
            <a:round/>
            <a:headEnd len="med" w="med" type="none"/>
            <a:tailEnd len="med" w="med" type="none"/>
          </a:ln>
        </p:spPr>
      </p:cxnSp>
      <p:cxnSp>
        <p:nvCxnSpPr>
          <p:cNvPr id="429" name="Google Shape;429;p48"/>
          <p:cNvCxnSpPr>
            <a:stCxn id="427" idx="5"/>
            <a:endCxn id="426" idx="1"/>
          </p:cNvCxnSpPr>
          <p:nvPr/>
        </p:nvCxnSpPr>
        <p:spPr>
          <a:xfrm>
            <a:off x="7948662" y="1429509"/>
            <a:ext cx="401400" cy="391500"/>
          </a:xfrm>
          <a:prstGeom prst="straightConnector1">
            <a:avLst/>
          </a:prstGeom>
          <a:noFill/>
          <a:ln cap="flat" cmpd="sng" w="38100">
            <a:solidFill>
              <a:srgbClr val="FFFFFF"/>
            </a:solidFill>
            <a:prstDash val="solid"/>
            <a:round/>
            <a:headEnd len="med" w="med" type="none"/>
            <a:tailEnd len="med" w="med" type="none"/>
          </a:ln>
        </p:spPr>
      </p:cxnSp>
      <p:cxnSp>
        <p:nvCxnSpPr>
          <p:cNvPr id="430" name="Google Shape;430;p48"/>
          <p:cNvCxnSpPr>
            <a:stCxn id="427" idx="7"/>
            <a:endCxn id="425" idx="3"/>
          </p:cNvCxnSpPr>
          <p:nvPr/>
        </p:nvCxnSpPr>
        <p:spPr>
          <a:xfrm flipH="1" rot="10800000">
            <a:off x="7948662" y="659784"/>
            <a:ext cx="401400" cy="445800"/>
          </a:xfrm>
          <a:prstGeom prst="straightConnector1">
            <a:avLst/>
          </a:prstGeom>
          <a:noFill/>
          <a:ln cap="flat" cmpd="sng" w="38100">
            <a:solidFill>
              <a:srgbClr val="FFFFFF"/>
            </a:solidFill>
            <a:prstDash val="solid"/>
            <a:round/>
            <a:headEnd len="med" w="med" type="none"/>
            <a:tailEnd len="med" w="med" type="none"/>
          </a:ln>
        </p:spPr>
      </p:cxnSp>
      <p:cxnSp>
        <p:nvCxnSpPr>
          <p:cNvPr id="431" name="Google Shape;431;p48"/>
          <p:cNvCxnSpPr>
            <a:stCxn id="425" idx="4"/>
            <a:endCxn id="426" idx="0"/>
          </p:cNvCxnSpPr>
          <p:nvPr/>
        </p:nvCxnSpPr>
        <p:spPr>
          <a:xfrm>
            <a:off x="8519953" y="726738"/>
            <a:ext cx="0" cy="1027200"/>
          </a:xfrm>
          <a:prstGeom prst="straightConnector1">
            <a:avLst/>
          </a:prstGeom>
          <a:noFill/>
          <a:ln cap="flat" cmpd="sng" w="38100">
            <a:solidFill>
              <a:srgbClr val="FFFFFF"/>
            </a:solidFill>
            <a:prstDash val="solid"/>
            <a:round/>
            <a:headEnd len="med" w="med" type="none"/>
            <a:tailEnd len="med" w="med" type="none"/>
          </a:ln>
        </p:spPr>
      </p:cxnSp>
      <p:sp>
        <p:nvSpPr>
          <p:cNvPr id="432" name="Google Shape;432;p48"/>
          <p:cNvSpPr txBox="1"/>
          <p:nvPr/>
        </p:nvSpPr>
        <p:spPr>
          <a:xfrm>
            <a:off x="6982298" y="2204477"/>
            <a:ext cx="171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Graph A</a:t>
            </a:r>
            <a:endParaRPr sz="1800">
              <a:solidFill>
                <a:srgbClr val="FFFFFF"/>
              </a:solidFill>
            </a:endParaRPr>
          </a:p>
        </p:txBody>
      </p:sp>
      <p:sp>
        <p:nvSpPr>
          <p:cNvPr id="433" name="Google Shape;433;p48"/>
          <p:cNvSpPr txBox="1"/>
          <p:nvPr/>
        </p:nvSpPr>
        <p:spPr>
          <a:xfrm>
            <a:off x="7083109" y="4681789"/>
            <a:ext cx="171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Graph B</a:t>
            </a:r>
            <a:endParaRPr sz="1800">
              <a:solidFill>
                <a:srgbClr val="FFFFFF"/>
              </a:solidFill>
            </a:endParaRPr>
          </a:p>
        </p:txBody>
      </p:sp>
      <p:sp>
        <p:nvSpPr>
          <p:cNvPr id="434" name="Google Shape;434;p48"/>
          <p:cNvSpPr txBox="1"/>
          <p:nvPr/>
        </p:nvSpPr>
        <p:spPr>
          <a:xfrm>
            <a:off x="311700" y="3788400"/>
            <a:ext cx="5788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rPr>
              <a:t>Explanation</a:t>
            </a:r>
            <a:r>
              <a:rPr lang="en" sz="1600">
                <a:solidFill>
                  <a:srgbClr val="00FF00"/>
                </a:solidFill>
              </a:rPr>
              <a:t>: No adjacent vertices can </a:t>
            </a:r>
            <a:r>
              <a:rPr lang="en" sz="1600">
                <a:solidFill>
                  <a:srgbClr val="00FF00"/>
                </a:solidFill>
              </a:rPr>
              <a:t>share</a:t>
            </a:r>
            <a:r>
              <a:rPr lang="en" sz="1600">
                <a:solidFill>
                  <a:srgbClr val="00FF00"/>
                </a:solidFill>
              </a:rPr>
              <a:t> the same color for a graph to have a valid graph coloring. Graph A satisfies this condition while Graph B does not. We can repeat colors so long as those vertices do not touch.</a:t>
            </a:r>
            <a:endParaRPr sz="1600">
              <a:solidFill>
                <a:srgbClr val="00FF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coloring - greedy pseudocode</a:t>
            </a:r>
            <a:endParaRPr/>
          </a:p>
        </p:txBody>
      </p:sp>
      <p:sp>
        <p:nvSpPr>
          <p:cNvPr id="440" name="Google Shape;440;p49"/>
          <p:cNvSpPr txBox="1"/>
          <p:nvPr/>
        </p:nvSpPr>
        <p:spPr>
          <a:xfrm>
            <a:off x="311700" y="1165950"/>
            <a:ext cx="8520600" cy="37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rgbClr val="FFFFFF"/>
                </a:solidFill>
              </a:rPr>
              <a:t>The greedy algorithm for graph coloring is as follows:</a:t>
            </a:r>
            <a:endParaRPr sz="1800">
              <a:solidFill>
                <a:srgbClr val="FFFFFF"/>
              </a:solidFill>
            </a:endParaRPr>
          </a:p>
          <a:p>
            <a:pPr indent="-342900" lvl="0" marL="457200" rtl="0" algn="l">
              <a:lnSpc>
                <a:spcPct val="160000"/>
              </a:lnSpc>
              <a:spcBef>
                <a:spcPts val="2300"/>
              </a:spcBef>
              <a:spcAft>
                <a:spcPts val="0"/>
              </a:spcAft>
              <a:buClr>
                <a:srgbClr val="FFFFFF"/>
              </a:buClr>
              <a:buSzPts val="1800"/>
              <a:buFont typeface="Arial"/>
              <a:buChar char="●"/>
            </a:pPr>
            <a:r>
              <a:rPr lang="en" sz="1800">
                <a:solidFill>
                  <a:srgbClr val="FFFFFF"/>
                </a:solidFill>
              </a:rPr>
              <a:t>Color the starting vertex with the first color.</a:t>
            </a:r>
            <a:endParaRPr sz="1800">
              <a:solidFill>
                <a:srgbClr val="FFFFFF"/>
              </a:solidFill>
            </a:endParaRPr>
          </a:p>
          <a:p>
            <a:pPr indent="-342900" lvl="0" marL="457200" rtl="0" algn="l">
              <a:lnSpc>
                <a:spcPct val="160000"/>
              </a:lnSpc>
              <a:spcBef>
                <a:spcPts val="0"/>
              </a:spcBef>
              <a:spcAft>
                <a:spcPts val="0"/>
              </a:spcAft>
              <a:buClr>
                <a:srgbClr val="FFFFFF"/>
              </a:buClr>
              <a:buSzPts val="1800"/>
              <a:buFont typeface="Arial"/>
              <a:buChar char="●"/>
            </a:pPr>
            <a:r>
              <a:rPr lang="en" sz="1800">
                <a:solidFill>
                  <a:srgbClr val="FFFFFF"/>
                </a:solidFill>
              </a:rPr>
              <a:t>For all remaining vertices: </a:t>
            </a:r>
            <a:endParaRPr sz="1800">
              <a:solidFill>
                <a:srgbClr val="FFFFFF"/>
              </a:solidFill>
            </a:endParaRPr>
          </a:p>
          <a:p>
            <a:pPr indent="-342900" lvl="1" marL="914400" rtl="0" algn="l">
              <a:lnSpc>
                <a:spcPct val="160000"/>
              </a:lnSpc>
              <a:spcBef>
                <a:spcPts val="0"/>
              </a:spcBef>
              <a:spcAft>
                <a:spcPts val="0"/>
              </a:spcAft>
              <a:buClr>
                <a:srgbClr val="FFFFFF"/>
              </a:buClr>
              <a:buSzPts val="1800"/>
              <a:buFont typeface="Arial"/>
              <a:buChar char="○"/>
            </a:pPr>
            <a:r>
              <a:rPr lang="en" sz="1800">
                <a:solidFill>
                  <a:srgbClr val="FFFFFF"/>
                </a:solidFill>
              </a:rPr>
              <a:t>If all the colors used before are present in the adjacent vertices:</a:t>
            </a:r>
            <a:endParaRPr sz="1800">
              <a:solidFill>
                <a:srgbClr val="FFFFFF"/>
              </a:solidFill>
            </a:endParaRPr>
          </a:p>
          <a:p>
            <a:pPr indent="-342900" lvl="2" marL="1371600" rtl="0" algn="l">
              <a:lnSpc>
                <a:spcPct val="160000"/>
              </a:lnSpc>
              <a:spcBef>
                <a:spcPts val="0"/>
              </a:spcBef>
              <a:spcAft>
                <a:spcPts val="0"/>
              </a:spcAft>
              <a:buClr>
                <a:srgbClr val="FFFFFF"/>
              </a:buClr>
              <a:buSzPts val="1800"/>
              <a:buFont typeface="Arial"/>
              <a:buChar char="■"/>
            </a:pPr>
            <a:r>
              <a:rPr lang="en" sz="1800">
                <a:solidFill>
                  <a:srgbClr val="FFFFFF"/>
                </a:solidFill>
              </a:rPr>
              <a:t>Make a new color and assign it to that vertex.</a:t>
            </a:r>
            <a:endParaRPr sz="1800">
              <a:solidFill>
                <a:srgbClr val="FFFFFF"/>
              </a:solidFill>
            </a:endParaRPr>
          </a:p>
          <a:p>
            <a:pPr indent="-342900" lvl="1" marL="914400" rtl="0" algn="l">
              <a:lnSpc>
                <a:spcPct val="160000"/>
              </a:lnSpc>
              <a:spcBef>
                <a:spcPts val="0"/>
              </a:spcBef>
              <a:spcAft>
                <a:spcPts val="0"/>
              </a:spcAft>
              <a:buClr>
                <a:srgbClr val="FFFFFF"/>
              </a:buClr>
              <a:buSzPts val="1800"/>
              <a:buChar char="○"/>
            </a:pPr>
            <a:r>
              <a:rPr lang="en" sz="1800">
                <a:solidFill>
                  <a:srgbClr val="FFFFFF"/>
                </a:solidFill>
              </a:rPr>
              <a:t>Else:</a:t>
            </a:r>
            <a:endParaRPr sz="1800">
              <a:solidFill>
                <a:srgbClr val="FFFFFF"/>
              </a:solidFill>
            </a:endParaRPr>
          </a:p>
          <a:p>
            <a:pPr indent="-342900" lvl="2" marL="1371600" rtl="0" algn="l">
              <a:lnSpc>
                <a:spcPct val="160000"/>
              </a:lnSpc>
              <a:spcBef>
                <a:spcPts val="0"/>
              </a:spcBef>
              <a:spcAft>
                <a:spcPts val="0"/>
              </a:spcAft>
              <a:buClr>
                <a:srgbClr val="FFFFFF"/>
              </a:buClr>
              <a:buSzPts val="1800"/>
              <a:buChar char="■"/>
            </a:pPr>
            <a:r>
              <a:rPr lang="en" sz="1800">
                <a:solidFill>
                  <a:schemeClr val="dk1"/>
                </a:solidFill>
              </a:rPr>
              <a:t>Color it with a color that has been used before but is not the color of any adjacent vertex. </a:t>
            </a:r>
            <a:endParaRPr sz="1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idea to solve graph coloring</a:t>
            </a:r>
            <a:endParaRPr/>
          </a:p>
        </p:txBody>
      </p:sp>
      <p:sp>
        <p:nvSpPr>
          <p:cNvPr id="446" name="Google Shape;446;p50"/>
          <p:cNvSpPr txBox="1"/>
          <p:nvPr>
            <p:ph idx="1" type="body"/>
          </p:nvPr>
        </p:nvSpPr>
        <p:spPr>
          <a:xfrm>
            <a:off x="429227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INITIALIZATION</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make variables/containers we will use</a:t>
            </a:r>
            <a:endParaRPr sz="1500">
              <a:solidFill>
                <a:srgbClr val="00FF00"/>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rgbClr val="00FF00"/>
                </a:solidFill>
              </a:rPr>
              <a:t>	// CO</a:t>
            </a:r>
            <a:r>
              <a:rPr lang="en" sz="1500">
                <a:solidFill>
                  <a:srgbClr val="00FF00"/>
                </a:solidFill>
              </a:rPr>
              <a:t>L</a:t>
            </a:r>
            <a:r>
              <a:rPr lang="en" sz="1500">
                <a:solidFill>
                  <a:srgbClr val="00FF00"/>
                </a:solidFill>
              </a:rPr>
              <a:t>OR GRAPH</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loop through vertices</a:t>
            </a:r>
            <a:endParaRPr sz="1500">
              <a:solidFill>
                <a:srgbClr val="00FF00"/>
              </a:solidFill>
            </a:endParaRPr>
          </a:p>
          <a:p>
            <a:pPr indent="0" lvl="0" marL="0" rtl="0" algn="l">
              <a:spcBef>
                <a:spcPts val="0"/>
              </a:spcBef>
              <a:spcAft>
                <a:spcPts val="0"/>
              </a:spcAft>
              <a:buNone/>
            </a:pPr>
            <a:r>
              <a:rPr lang="en" sz="1500">
                <a:solidFill>
                  <a:srgbClr val="00FF00"/>
                </a:solidFill>
              </a:rPr>
              <a:t>	// for each vertex assign next available color</a:t>
            </a:r>
            <a:endParaRPr sz="1500">
              <a:solidFill>
                <a:srgbClr val="00FF00"/>
              </a:solidFill>
            </a:endParaRPr>
          </a:p>
          <a:p>
            <a:pPr indent="0" lvl="0" marL="0" rtl="0" algn="l">
              <a:spcBef>
                <a:spcPts val="0"/>
              </a:spcBef>
              <a:spcAft>
                <a:spcPts val="0"/>
              </a:spcAft>
              <a:buNone/>
            </a:pPr>
            <a:r>
              <a:rPr lang="en" sz="1500">
                <a:solidFill>
                  <a:srgbClr val="00FF00"/>
                </a:solidFill>
              </a:rPr>
              <a:t>	// update containers/ keep track of colors</a:t>
            </a:r>
            <a:endParaRPr sz="1500">
              <a:solidFill>
                <a:srgbClr val="00FF00"/>
              </a:solidFill>
            </a:endParaRPr>
          </a:p>
          <a:p>
            <a:pPr indent="0" lvl="0" marL="0" rtl="0" algn="l">
              <a:spcBef>
                <a:spcPts val="0"/>
              </a:spcBef>
              <a:spcAft>
                <a:spcPts val="0"/>
              </a:spcAft>
              <a:buNone/>
            </a:pPr>
            <a:r>
              <a:t/>
            </a:r>
            <a:endParaRPr sz="1500">
              <a:solidFill>
                <a:srgbClr val="00FF00"/>
              </a:solidFill>
            </a:endParaRPr>
          </a:p>
          <a:p>
            <a:pPr indent="0" lvl="0" marL="0" rtl="0" algn="l">
              <a:spcBef>
                <a:spcPts val="0"/>
              </a:spcBef>
              <a:spcAft>
                <a:spcPts val="0"/>
              </a:spcAft>
              <a:buNone/>
            </a:pPr>
            <a:r>
              <a:rPr lang="en" sz="1500">
                <a:solidFill>
                  <a:srgbClr val="00FF00"/>
                </a:solidFill>
              </a:rPr>
              <a:t>	// RETURN VECTOR  OF GRAPH COLORINGS</a:t>
            </a:r>
            <a:endParaRPr sz="1500">
              <a:solidFill>
                <a:srgbClr val="00FF00"/>
              </a:solidFill>
            </a:endParaRPr>
          </a:p>
          <a:p>
            <a:pPr indent="0" lvl="0" marL="0" rtl="0" algn="l">
              <a:spcBef>
                <a:spcPts val="0"/>
              </a:spcBef>
              <a:spcAft>
                <a:spcPts val="0"/>
              </a:spcAft>
              <a:buNone/>
            </a:pPr>
            <a:r>
              <a:rPr lang="en" sz="1500">
                <a:solidFill>
                  <a:srgbClr val="00FF00"/>
                </a:solidFill>
              </a:rPr>
              <a:t>	// create vector </a:t>
            </a:r>
            <a:endParaRPr sz="1500">
              <a:solidFill>
                <a:srgbClr val="00FF00"/>
              </a:solidFill>
            </a:endParaRPr>
          </a:p>
          <a:p>
            <a:pPr indent="457200" lvl="0" marL="0" rtl="0" algn="l">
              <a:spcBef>
                <a:spcPts val="0"/>
              </a:spcBef>
              <a:spcAft>
                <a:spcPts val="0"/>
              </a:spcAft>
              <a:buNone/>
            </a:pPr>
            <a:r>
              <a:rPr lang="en" sz="1500">
                <a:solidFill>
                  <a:srgbClr val="00FF00"/>
                </a:solidFill>
              </a:rPr>
              <a:t>// add assigned color for each vertex as string</a:t>
            </a:r>
            <a:endParaRPr sz="1500">
              <a:solidFill>
                <a:srgbClr val="00FF00"/>
              </a:solidFill>
            </a:endParaRPr>
          </a:p>
          <a:p>
            <a:pPr indent="0" lvl="0" marL="0" rtl="0" algn="l">
              <a:spcBef>
                <a:spcPts val="0"/>
              </a:spcBef>
              <a:spcAft>
                <a:spcPts val="0"/>
              </a:spcAft>
              <a:buNone/>
            </a:pPr>
            <a:r>
              <a:rPr lang="en" sz="1500">
                <a:solidFill>
                  <a:srgbClr val="00FF00"/>
                </a:solidFill>
              </a:rPr>
              <a:t>	// return vector</a:t>
            </a:r>
            <a:endParaRPr sz="1500">
              <a:solidFill>
                <a:srgbClr val="00FF00"/>
              </a:solidFill>
            </a:endParaRPr>
          </a:p>
          <a:p>
            <a:pPr indent="0" lvl="0" marL="0" rtl="0" algn="l">
              <a:spcBef>
                <a:spcPts val="0"/>
              </a:spcBef>
              <a:spcAft>
                <a:spcPts val="0"/>
              </a:spcAft>
              <a:buNone/>
            </a:pPr>
            <a:r>
              <a:rPr lang="en" sz="1500">
                <a:solidFill>
                  <a:schemeClr val="dk1"/>
                </a:solidFill>
              </a:rPr>
              <a:t>}</a:t>
            </a:r>
            <a:endParaRPr sz="1500">
              <a:solidFill>
                <a:schemeClr val="dk1"/>
              </a:solidFill>
            </a:endParaRPr>
          </a:p>
          <a:p>
            <a:pPr indent="0" lvl="0" marL="0" rtl="0" algn="l">
              <a:spcBef>
                <a:spcPts val="0"/>
              </a:spcBef>
              <a:spcAft>
                <a:spcPts val="0"/>
              </a:spcAft>
              <a:buNone/>
            </a:pPr>
            <a:r>
              <a:t/>
            </a:r>
            <a:endParaRPr sz="1500"/>
          </a:p>
        </p:txBody>
      </p:sp>
      <p:sp>
        <p:nvSpPr>
          <p:cNvPr id="447" name="Google Shape;447;p50"/>
          <p:cNvSpPr txBox="1"/>
          <p:nvPr/>
        </p:nvSpPr>
        <p:spPr>
          <a:xfrm>
            <a:off x="311700" y="1117500"/>
            <a:ext cx="3864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will solve this problem in 3 basic steps: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Initialization</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Color the graph</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Return vertex colors as vector</a:t>
            </a:r>
            <a:endParaRPr sz="18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Initialization</a:t>
            </a:r>
            <a:endParaRPr/>
          </a:p>
        </p:txBody>
      </p:sp>
      <p:sp>
        <p:nvSpPr>
          <p:cNvPr id="453" name="Google Shape;453;p51"/>
          <p:cNvSpPr txBox="1"/>
          <p:nvPr>
            <p:ph idx="1" type="body"/>
          </p:nvPr>
        </p:nvSpPr>
        <p:spPr>
          <a:xfrm>
            <a:off x="402402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INITIALIZATION</a:t>
            </a:r>
            <a:endParaRPr sz="1500">
              <a:solidFill>
                <a:srgbClr val="00FF00"/>
              </a:solidFill>
            </a:endParaRPr>
          </a:p>
          <a:p>
            <a:pPr indent="0" lvl="0" marL="0" rtl="0" algn="l">
              <a:spcBef>
                <a:spcPts val="1000"/>
              </a:spcBef>
              <a:spcAft>
                <a:spcPts val="0"/>
              </a:spcAft>
              <a:buNone/>
            </a:pPr>
            <a:r>
              <a:rPr lang="en" sz="1500">
                <a:solidFill>
                  <a:srgbClr val="00FF00"/>
                </a:solidFill>
              </a:rPr>
              <a:t>	// hold color strings</a:t>
            </a:r>
            <a:endParaRPr sz="1500">
              <a:solidFill>
                <a:srgbClr val="00FF00"/>
              </a:solidFill>
            </a:endParaRPr>
          </a:p>
          <a:p>
            <a:pPr indent="0" lvl="0" marL="0" rtl="0" algn="l">
              <a:spcBef>
                <a:spcPts val="1000"/>
              </a:spcBef>
              <a:spcAft>
                <a:spcPts val="0"/>
              </a:spcAft>
              <a:buNone/>
            </a:pPr>
            <a:r>
              <a:rPr lang="en" sz="1500">
                <a:solidFill>
                  <a:srgbClr val="00FF00"/>
                </a:solidFill>
              </a:rPr>
              <a:t>	// make container to collect node colors</a:t>
            </a:r>
            <a:endParaRPr sz="1500">
              <a:solidFill>
                <a:srgbClr val="00FF00"/>
              </a:solidFill>
            </a:endParaRPr>
          </a:p>
          <a:p>
            <a:pPr indent="0" lvl="0" marL="0" rtl="0" algn="l">
              <a:spcBef>
                <a:spcPts val="1000"/>
              </a:spcBef>
              <a:spcAft>
                <a:spcPts val="0"/>
              </a:spcAft>
              <a:buNone/>
            </a:pPr>
            <a:r>
              <a:rPr lang="en" sz="1500">
                <a:solidFill>
                  <a:srgbClr val="00FF00"/>
                </a:solidFill>
              </a:rPr>
              <a:t>	// make container to keep track of colored neighbors</a:t>
            </a:r>
            <a:endParaRPr sz="1500">
              <a:solidFill>
                <a:srgbClr val="00FF00"/>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spcBef>
                <a:spcPts val="1000"/>
              </a:spcBef>
              <a:spcAft>
                <a:spcPts val="0"/>
              </a:spcAft>
              <a:buNone/>
            </a:pPr>
            <a:r>
              <a:rPr lang="en" sz="1500">
                <a:solidFill>
                  <a:schemeClr val="dk1"/>
                </a:solidFill>
              </a:rPr>
              <a:t>}</a:t>
            </a:r>
            <a:endParaRPr sz="1500">
              <a:solidFill>
                <a:schemeClr val="dk1"/>
              </a:solidFill>
            </a:endParaRPr>
          </a:p>
          <a:p>
            <a:pPr indent="0" lvl="0" marL="0" rtl="0" algn="l">
              <a:spcBef>
                <a:spcPts val="1000"/>
              </a:spcBef>
              <a:spcAft>
                <a:spcPts val="1600"/>
              </a:spcAft>
              <a:buNone/>
            </a:pPr>
            <a:r>
              <a:t/>
            </a:r>
            <a:endParaRPr sz="1500"/>
          </a:p>
        </p:txBody>
      </p:sp>
      <p:sp>
        <p:nvSpPr>
          <p:cNvPr id="454" name="Google Shape;454;p51"/>
          <p:cNvSpPr txBox="1"/>
          <p:nvPr/>
        </p:nvSpPr>
        <p:spPr>
          <a:xfrm>
            <a:off x="311700" y="887975"/>
            <a:ext cx="3304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will first tackle initialization.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use an array to hold the color strings.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first vector </a:t>
            </a:r>
            <a:r>
              <a:rPr lang="en" sz="1800">
                <a:solidFill>
                  <a:srgbClr val="FFFFFF"/>
                </a:solidFill>
                <a:latin typeface="Courier New"/>
                <a:ea typeface="Courier New"/>
                <a:cs typeface="Courier New"/>
                <a:sym typeface="Courier New"/>
              </a:rPr>
              <a:t>cIndex</a:t>
            </a:r>
            <a:r>
              <a:rPr lang="en" sz="1800">
                <a:solidFill>
                  <a:srgbClr val="FFFFFF"/>
                </a:solidFill>
              </a:rPr>
              <a:t> will hold the associated color index for each vertex</a:t>
            </a:r>
            <a:r>
              <a:rPr lang="en" sz="1800">
                <a:solidFill>
                  <a:schemeClr val="dk1"/>
                </a:solidFill>
              </a:rPr>
              <a:t>, initialized to -1 because no colors are assigned yet</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second vector will keep track of neighboring vertices’ colors.</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problems</a:t>
            </a:r>
            <a:endParaRPr/>
          </a:p>
        </p:txBody>
      </p:sp>
      <p:sp>
        <p:nvSpPr>
          <p:cNvPr id="73" name="Google Shape;73;p16"/>
          <p:cNvSpPr txBox="1"/>
          <p:nvPr>
            <p:ph idx="1" type="body"/>
          </p:nvPr>
        </p:nvSpPr>
        <p:spPr>
          <a:xfrm>
            <a:off x="170775" y="1017725"/>
            <a:ext cx="50028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 </a:t>
            </a:r>
            <a:r>
              <a:rPr lang="en" u="sng"/>
              <a:t>optimization problems,</a:t>
            </a:r>
            <a:r>
              <a:rPr lang="en"/>
              <a:t> we want to find the </a:t>
            </a:r>
            <a:r>
              <a:rPr lang="en">
                <a:solidFill>
                  <a:srgbClr val="00FF00"/>
                </a:solidFill>
              </a:rPr>
              <a:t>best solution</a:t>
            </a:r>
            <a:r>
              <a:rPr lang="en"/>
              <a:t>.</a:t>
            </a:r>
            <a:endParaRPr/>
          </a:p>
          <a:p>
            <a:pPr indent="-317500" lvl="1" marL="914400" rtl="0" algn="l">
              <a:lnSpc>
                <a:spcPct val="115000"/>
              </a:lnSpc>
              <a:spcBef>
                <a:spcPts val="1000"/>
              </a:spcBef>
              <a:spcAft>
                <a:spcPts val="0"/>
              </a:spcAft>
              <a:buSzPts val="1400"/>
              <a:buChar char="○"/>
            </a:pPr>
            <a:r>
              <a:rPr lang="en" u="sng"/>
              <a:t>Ex:</a:t>
            </a:r>
            <a:r>
              <a:rPr lang="en"/>
              <a:t> Image classification algorithms want to minimize the percentage of images they classify incorrectly.</a:t>
            </a:r>
            <a:endParaRPr/>
          </a:p>
          <a:p>
            <a:pPr indent="-342900" lvl="0" marL="457200" rtl="0" algn="l">
              <a:lnSpc>
                <a:spcPct val="115000"/>
              </a:lnSpc>
              <a:spcBef>
                <a:spcPts val="1000"/>
              </a:spcBef>
              <a:spcAft>
                <a:spcPts val="0"/>
              </a:spcAft>
              <a:buSzPts val="1800"/>
              <a:buChar char="●"/>
            </a:pPr>
            <a:r>
              <a:rPr lang="en"/>
              <a:t>Algorithms that solve optimization problems typically go through a series of steps, trying to produce an optimal solution at the end.</a:t>
            </a:r>
            <a:endParaRPr/>
          </a:p>
          <a:p>
            <a:pPr indent="-342900" lvl="0" marL="457200" rtl="0" algn="l">
              <a:lnSpc>
                <a:spcPct val="115000"/>
              </a:lnSpc>
              <a:spcBef>
                <a:spcPts val="1000"/>
              </a:spcBef>
              <a:spcAft>
                <a:spcPts val="1000"/>
              </a:spcAft>
              <a:buSzPts val="1800"/>
              <a:buChar char="●"/>
            </a:pPr>
            <a:r>
              <a:rPr lang="en"/>
              <a:t>Q: </a:t>
            </a:r>
            <a:r>
              <a:rPr lang="en">
                <a:solidFill>
                  <a:srgbClr val="00FF00"/>
                </a:solidFill>
              </a:rPr>
              <a:t>How should my algorithm make decisions</a:t>
            </a:r>
            <a:r>
              <a:rPr lang="en"/>
              <a:t> to produce an optimal solution?</a:t>
            </a:r>
            <a:endParaRPr/>
          </a:p>
        </p:txBody>
      </p:sp>
      <p:pic>
        <p:nvPicPr>
          <p:cNvPr id="74" name="Google Shape;74;p16"/>
          <p:cNvPicPr preferRelativeResize="0"/>
          <p:nvPr/>
        </p:nvPicPr>
        <p:blipFill>
          <a:blip r:embed="rId3">
            <a:alphaModFix/>
          </a:blip>
          <a:stretch>
            <a:fillRect/>
          </a:stretch>
        </p:blipFill>
        <p:spPr>
          <a:xfrm>
            <a:off x="5173575" y="1618225"/>
            <a:ext cx="3888274" cy="2215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a:t>
            </a:r>
            <a:r>
              <a:rPr lang="en"/>
              <a:t>- Initialization</a:t>
            </a:r>
            <a:endParaRPr/>
          </a:p>
        </p:txBody>
      </p:sp>
      <p:sp>
        <p:nvSpPr>
          <p:cNvPr id="460" name="Google Shape;460;p52"/>
          <p:cNvSpPr txBox="1"/>
          <p:nvPr>
            <p:ph idx="1" type="body"/>
          </p:nvPr>
        </p:nvSpPr>
        <p:spPr>
          <a:xfrm>
            <a:off x="402402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spcBef>
                <a:spcPts val="0"/>
              </a:spcBef>
              <a:spcAft>
                <a:spcPts val="0"/>
              </a:spcAft>
              <a:buNone/>
            </a:pPr>
            <a:r>
              <a:rPr lang="en" sz="1500">
                <a:solidFill>
                  <a:srgbClr val="00FF00"/>
                </a:solidFill>
              </a:rPr>
              <a:t>// INITIALIZATION</a:t>
            </a:r>
            <a:endParaRPr sz="1500">
              <a:solidFill>
                <a:srgbClr val="00FF00"/>
              </a:solidFill>
            </a:endParaRPr>
          </a:p>
          <a:p>
            <a:pPr indent="457200" lvl="0" marL="0" rtl="0" algn="l">
              <a:spcBef>
                <a:spcPts val="0"/>
              </a:spcBef>
              <a:spcAft>
                <a:spcPts val="0"/>
              </a:spcAft>
              <a:buNone/>
            </a:pPr>
            <a:r>
              <a:rPr lang="en" sz="1500">
                <a:solidFill>
                  <a:srgbClr val="00FFFF"/>
                </a:solidFill>
              </a:rPr>
              <a:t>int</a:t>
            </a:r>
            <a:r>
              <a:rPr lang="en" sz="1500">
                <a:solidFill>
                  <a:srgbClr val="00FF00"/>
                </a:solidFill>
              </a:rPr>
              <a:t> </a:t>
            </a:r>
            <a:r>
              <a:rPr lang="en" sz="1500">
                <a:solidFill>
                  <a:srgbClr val="FFFF00"/>
                </a:solidFill>
              </a:rPr>
              <a:t>c</a:t>
            </a:r>
            <a:r>
              <a:rPr lang="en" sz="1500">
                <a:solidFill>
                  <a:srgbClr val="00FF00"/>
                </a:solidFill>
              </a:rPr>
              <a:t> </a:t>
            </a:r>
            <a:r>
              <a:rPr lang="en" sz="1500">
                <a:solidFill>
                  <a:srgbClr val="FFFFFF"/>
                </a:solidFill>
              </a:rPr>
              <a:t>=</a:t>
            </a:r>
            <a:r>
              <a:rPr lang="en" sz="1500">
                <a:solidFill>
                  <a:srgbClr val="00FF00"/>
                </a:solidFill>
              </a:rPr>
              <a:t> </a:t>
            </a:r>
            <a:r>
              <a:rPr lang="en" sz="1500">
                <a:solidFill>
                  <a:srgbClr val="FF9900"/>
                </a:solidFill>
              </a:rPr>
              <a:t>6</a:t>
            </a:r>
            <a:r>
              <a:rPr lang="en" sz="1500">
                <a:solidFill>
                  <a:srgbClr val="FFFFFF"/>
                </a:solidFill>
              </a:rPr>
              <a:t>;</a:t>
            </a:r>
            <a:r>
              <a:rPr lang="en" sz="1500">
                <a:solidFill>
                  <a:srgbClr val="00FF00"/>
                </a:solidFill>
              </a:rPr>
              <a:t> // number of colors</a:t>
            </a:r>
            <a:endParaRPr sz="1500">
              <a:solidFill>
                <a:srgbClr val="00FF00"/>
              </a:solidFill>
            </a:endParaRPr>
          </a:p>
          <a:p>
            <a:pPr indent="457200" lvl="0" marL="0" rtl="0" algn="l">
              <a:spcBef>
                <a:spcPts val="0"/>
              </a:spcBef>
              <a:spcAft>
                <a:spcPts val="0"/>
              </a:spcAft>
              <a:buNone/>
            </a:pPr>
            <a:r>
              <a:rPr lang="en" sz="1500">
                <a:solidFill>
                  <a:srgbClr val="00FFFF"/>
                </a:solidFill>
              </a:rPr>
              <a:t>int</a:t>
            </a:r>
            <a:r>
              <a:rPr lang="en" sz="1500">
                <a:solidFill>
                  <a:schemeClr val="dk1"/>
                </a:solidFill>
              </a:rPr>
              <a:t> </a:t>
            </a:r>
            <a:r>
              <a:rPr lang="en" sz="1500">
                <a:solidFill>
                  <a:srgbClr val="FFFF00"/>
                </a:solidFill>
              </a:rPr>
              <a:t>n</a:t>
            </a:r>
            <a:r>
              <a:rPr lang="en" sz="1500">
                <a:solidFill>
                  <a:schemeClr val="dk1"/>
                </a:solidFill>
              </a:rPr>
              <a:t> = </a:t>
            </a:r>
            <a:r>
              <a:rPr lang="en" sz="1500">
                <a:solidFill>
                  <a:srgbClr val="00FFFF"/>
                </a:solidFill>
              </a:rPr>
              <a:t>graph</a:t>
            </a:r>
            <a:r>
              <a:rPr lang="en" sz="1500">
                <a:solidFill>
                  <a:schemeClr val="dk1"/>
                </a:solidFill>
              </a:rPr>
              <a:t>.</a:t>
            </a:r>
            <a:r>
              <a:rPr lang="en" sz="1500">
                <a:solidFill>
                  <a:srgbClr val="00FFFF"/>
                </a:solidFill>
              </a:rPr>
              <a:t>V</a:t>
            </a:r>
            <a:r>
              <a:rPr lang="en" sz="1500">
                <a:solidFill>
                  <a:schemeClr val="dk1"/>
                </a:solidFill>
              </a:rPr>
              <a:t>;  </a:t>
            </a:r>
            <a:r>
              <a:rPr lang="en" sz="1500">
                <a:solidFill>
                  <a:srgbClr val="00FF00"/>
                </a:solidFill>
              </a:rPr>
              <a:t>// number of vertices</a:t>
            </a:r>
            <a:endParaRPr sz="1500">
              <a:solidFill>
                <a:srgbClr val="00FF00"/>
              </a:solidFill>
            </a:endParaRPr>
          </a:p>
          <a:p>
            <a:pPr indent="457200" lvl="0" marL="0" rtl="0" algn="l">
              <a:spcBef>
                <a:spcPts val="0"/>
              </a:spcBef>
              <a:spcAft>
                <a:spcPts val="0"/>
              </a:spcAft>
              <a:buNone/>
            </a:pPr>
            <a:r>
              <a:rPr lang="en" sz="1500">
                <a:solidFill>
                  <a:srgbClr val="00FFFF"/>
                </a:solidFill>
              </a:rPr>
              <a:t>string</a:t>
            </a:r>
            <a:r>
              <a:rPr lang="en" sz="1500">
                <a:solidFill>
                  <a:schemeClr val="dk1"/>
                </a:solidFill>
              </a:rPr>
              <a:t> </a:t>
            </a:r>
            <a:r>
              <a:rPr lang="en" sz="1500">
                <a:solidFill>
                  <a:srgbClr val="FFFF00"/>
                </a:solidFill>
              </a:rPr>
              <a:t>map</a:t>
            </a:r>
            <a:r>
              <a:rPr lang="en" sz="1500">
                <a:solidFill>
                  <a:schemeClr val="dk1"/>
                </a:solidFill>
              </a:rPr>
              <a:t>[</a:t>
            </a:r>
            <a:r>
              <a:rPr lang="en" sz="1500">
                <a:solidFill>
                  <a:srgbClr val="FFFF00"/>
                </a:solidFill>
              </a:rPr>
              <a:t>c</a:t>
            </a:r>
            <a:r>
              <a:rPr lang="en" sz="1500">
                <a:solidFill>
                  <a:schemeClr val="dk1"/>
                </a:solidFill>
              </a:rPr>
              <a:t>] = {“</a:t>
            </a:r>
            <a:r>
              <a:rPr lang="en" sz="1500">
                <a:solidFill>
                  <a:srgbClr val="FF0000"/>
                </a:solidFill>
              </a:rPr>
              <a:t>RED</a:t>
            </a:r>
            <a:r>
              <a:rPr lang="en" sz="1500">
                <a:solidFill>
                  <a:schemeClr val="dk1"/>
                </a:solidFill>
              </a:rPr>
              <a:t>”, “</a:t>
            </a:r>
            <a:r>
              <a:rPr lang="en" sz="1500">
                <a:solidFill>
                  <a:srgbClr val="00FFFF"/>
                </a:solidFill>
              </a:rPr>
              <a:t>BLUE</a:t>
            </a:r>
            <a:r>
              <a:rPr lang="en" sz="1500">
                <a:solidFill>
                  <a:schemeClr val="dk1"/>
                </a:solidFill>
              </a:rPr>
              <a:t>”, etc};</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457200" lvl="0" marL="0" rtl="0" algn="l">
              <a:spcBef>
                <a:spcPts val="0"/>
              </a:spcBef>
              <a:spcAft>
                <a:spcPts val="0"/>
              </a:spcAft>
              <a:buNone/>
            </a:pPr>
            <a:r>
              <a:rPr lang="en" sz="1500">
                <a:solidFill>
                  <a:srgbClr val="00FF00"/>
                </a:solidFill>
              </a:rPr>
              <a:t>// size = n, each = -1</a:t>
            </a:r>
            <a:endParaRPr sz="1500">
              <a:solidFill>
                <a:srgbClr val="00FF00"/>
              </a:solidFill>
            </a:endParaRPr>
          </a:p>
          <a:p>
            <a:pPr indent="457200" lvl="0" marL="0" rtl="0" algn="l">
              <a:spcBef>
                <a:spcPts val="0"/>
              </a:spcBef>
              <a:spcAft>
                <a:spcPts val="0"/>
              </a:spcAft>
              <a:buNone/>
            </a:pPr>
            <a:r>
              <a:rPr lang="en" sz="1500">
                <a:solidFill>
                  <a:srgbClr val="FF9900"/>
                </a:solidFill>
              </a:rPr>
              <a:t>vector</a:t>
            </a:r>
            <a:r>
              <a:rPr lang="en" sz="1500">
                <a:solidFill>
                  <a:schemeClr val="dk1"/>
                </a:solidFill>
              </a:rPr>
              <a:t>&lt;</a:t>
            </a:r>
            <a:r>
              <a:rPr lang="en" sz="1500">
                <a:solidFill>
                  <a:srgbClr val="00FFFF"/>
                </a:solidFill>
              </a:rPr>
              <a:t>int</a:t>
            </a:r>
            <a:r>
              <a:rPr lang="en" sz="1500">
                <a:solidFill>
                  <a:schemeClr val="dk1"/>
                </a:solidFill>
              </a:rPr>
              <a:t>&gt; </a:t>
            </a:r>
            <a:r>
              <a:rPr lang="en" sz="1500">
                <a:solidFill>
                  <a:srgbClr val="FFFF00"/>
                </a:solidFill>
              </a:rPr>
              <a:t>cIndex</a:t>
            </a:r>
            <a:r>
              <a:rPr lang="en" sz="1500">
                <a:solidFill>
                  <a:schemeClr val="dk1"/>
                </a:solidFill>
              </a:rPr>
              <a:t>(</a:t>
            </a:r>
            <a:r>
              <a:rPr lang="en" sz="1500">
                <a:solidFill>
                  <a:srgbClr val="FF9900"/>
                </a:solidFill>
              </a:rPr>
              <a:t>n</a:t>
            </a:r>
            <a:r>
              <a:rPr lang="en" sz="1500">
                <a:solidFill>
                  <a:schemeClr val="dk1"/>
                </a:solidFill>
              </a:rPr>
              <a:t>, </a:t>
            </a:r>
            <a:r>
              <a:rPr lang="en" sz="1500">
                <a:solidFill>
                  <a:srgbClr val="FF9900"/>
                </a:solidFill>
              </a:rPr>
              <a:t>-1</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457200" lvl="0" marL="0" rtl="0" algn="l">
              <a:spcBef>
                <a:spcPts val="0"/>
              </a:spcBef>
              <a:spcAft>
                <a:spcPts val="0"/>
              </a:spcAft>
              <a:buNone/>
            </a:pPr>
            <a:r>
              <a:rPr lang="en" sz="1500">
                <a:solidFill>
                  <a:srgbClr val="00FF00"/>
                </a:solidFill>
              </a:rPr>
              <a:t>// size = 6, each = false</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FF9900"/>
                </a:solidFill>
              </a:rPr>
              <a:t>vector</a:t>
            </a:r>
            <a:r>
              <a:rPr lang="en" sz="1500">
                <a:solidFill>
                  <a:schemeClr val="dk1"/>
                </a:solidFill>
              </a:rPr>
              <a:t>&lt;</a:t>
            </a:r>
            <a:r>
              <a:rPr lang="en" sz="1500">
                <a:solidFill>
                  <a:srgbClr val="00FFFF"/>
                </a:solidFill>
              </a:rPr>
              <a:t>bool</a:t>
            </a:r>
            <a:r>
              <a:rPr lang="en" sz="1500">
                <a:solidFill>
                  <a:schemeClr val="dk1"/>
                </a:solidFill>
              </a:rPr>
              <a:t>&gt; </a:t>
            </a:r>
            <a:r>
              <a:rPr lang="en" sz="1500">
                <a:solidFill>
                  <a:srgbClr val="FFFF00"/>
                </a:solidFill>
              </a:rPr>
              <a:t>taken</a:t>
            </a:r>
            <a:r>
              <a:rPr lang="en" sz="1500">
                <a:solidFill>
                  <a:schemeClr val="dk1"/>
                </a:solidFill>
              </a:rPr>
              <a:t>(</a:t>
            </a:r>
            <a:r>
              <a:rPr lang="en" sz="1500">
                <a:solidFill>
                  <a:srgbClr val="FF9900"/>
                </a:solidFill>
              </a:rPr>
              <a:t>c</a:t>
            </a:r>
            <a:r>
              <a:rPr lang="en" sz="1500">
                <a:solidFill>
                  <a:schemeClr val="dk1"/>
                </a:solidFill>
              </a:rPr>
              <a:t>, </a:t>
            </a:r>
            <a:r>
              <a:rPr lang="en" sz="1500">
                <a:solidFill>
                  <a:srgbClr val="FF9900"/>
                </a:solidFill>
              </a:rPr>
              <a:t>false</a:t>
            </a:r>
            <a:r>
              <a:rPr lang="en" sz="1500">
                <a:solidFill>
                  <a:schemeClr val="dk1"/>
                </a:solidFill>
              </a:rPr>
              <a:t>);</a:t>
            </a:r>
            <a:endParaRPr sz="1500">
              <a:solidFill>
                <a:schemeClr val="dk1"/>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spcBef>
                <a:spcPts val="0"/>
              </a:spcBef>
              <a:spcAft>
                <a:spcPts val="0"/>
              </a:spcAft>
              <a:buNone/>
            </a:pPr>
            <a:r>
              <a:rPr lang="en" sz="1500">
                <a:solidFill>
                  <a:schemeClr val="dk1"/>
                </a:solidFill>
              </a:rPr>
              <a:t>}</a:t>
            </a:r>
            <a:endParaRPr sz="1500">
              <a:solidFill>
                <a:schemeClr val="dk1"/>
              </a:solidFill>
            </a:endParaRPr>
          </a:p>
          <a:p>
            <a:pPr indent="0" lvl="0" marL="0" rtl="0" algn="l">
              <a:spcBef>
                <a:spcPts val="0"/>
              </a:spcBef>
              <a:spcAft>
                <a:spcPts val="1600"/>
              </a:spcAft>
              <a:buNone/>
            </a:pPr>
            <a:r>
              <a:t/>
            </a:r>
            <a:endParaRPr sz="1500"/>
          </a:p>
        </p:txBody>
      </p:sp>
      <p:sp>
        <p:nvSpPr>
          <p:cNvPr id="461" name="Google Shape;461;p52"/>
          <p:cNvSpPr txBox="1"/>
          <p:nvPr/>
        </p:nvSpPr>
        <p:spPr>
          <a:xfrm>
            <a:off x="311700" y="948575"/>
            <a:ext cx="3304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will first tackle initialization.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use an array to hold the color strings.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first vector </a:t>
            </a:r>
            <a:r>
              <a:rPr lang="en" sz="1800">
                <a:solidFill>
                  <a:srgbClr val="FFFFFF"/>
                </a:solidFill>
                <a:latin typeface="Courier New"/>
                <a:ea typeface="Courier New"/>
                <a:cs typeface="Courier New"/>
                <a:sym typeface="Courier New"/>
              </a:rPr>
              <a:t>cIndex </a:t>
            </a:r>
            <a:r>
              <a:rPr lang="en" sz="1800">
                <a:solidFill>
                  <a:srgbClr val="FFFFFF"/>
                </a:solidFill>
              </a:rPr>
              <a:t>will hold the associated color index for each vertex, initialized to -1 because no colors are assigned yet.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second vector will keep track of neighboring vertices’ colors.</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Color graph</a:t>
            </a:r>
            <a:endParaRPr/>
          </a:p>
        </p:txBody>
      </p:sp>
      <p:sp>
        <p:nvSpPr>
          <p:cNvPr id="467" name="Google Shape;467;p53"/>
          <p:cNvSpPr txBox="1"/>
          <p:nvPr>
            <p:ph idx="1" type="body"/>
          </p:nvPr>
        </p:nvSpPr>
        <p:spPr>
          <a:xfrm>
            <a:off x="402402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spcBef>
                <a:spcPts val="0"/>
              </a:spcBef>
              <a:spcAft>
                <a:spcPts val="0"/>
              </a:spcAft>
              <a:buNone/>
            </a:pPr>
            <a:r>
              <a:rPr lang="en" sz="1500">
                <a:solidFill>
                  <a:srgbClr val="00FF00"/>
                </a:solidFill>
              </a:rPr>
              <a:t>// INITIALIZATION</a:t>
            </a:r>
            <a:endParaRPr sz="1500">
              <a:solidFill>
                <a:srgbClr val="00FF00"/>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loop through vertices</a:t>
            </a:r>
            <a:endParaRPr sz="1500">
              <a:solidFill>
                <a:srgbClr val="00FF00"/>
              </a:solidFill>
            </a:endParaRPr>
          </a:p>
          <a:p>
            <a:pPr indent="0" lvl="0" marL="0" rtl="0" algn="l">
              <a:spcBef>
                <a:spcPts val="1000"/>
              </a:spcBef>
              <a:spcAft>
                <a:spcPts val="0"/>
              </a:spcAft>
              <a:buNone/>
            </a:pPr>
            <a:r>
              <a:rPr lang="en" sz="1500">
                <a:solidFill>
                  <a:srgbClr val="00FF00"/>
                </a:solidFill>
              </a:rPr>
              <a:t>		// mark vertex’s neighbors’ colors as taken</a:t>
            </a:r>
            <a:endParaRPr sz="1500">
              <a:solidFill>
                <a:srgbClr val="00FF00"/>
              </a:solidFill>
            </a:endParaRPr>
          </a:p>
          <a:p>
            <a:pPr indent="0" lvl="0" marL="0" rtl="0" algn="l">
              <a:spcBef>
                <a:spcPts val="1000"/>
              </a:spcBef>
              <a:spcAft>
                <a:spcPts val="0"/>
              </a:spcAft>
              <a:buNone/>
            </a:pPr>
            <a:r>
              <a:rPr lang="en" sz="1500">
                <a:solidFill>
                  <a:srgbClr val="00FF00"/>
                </a:solidFill>
              </a:rPr>
              <a:t>		// find first </a:t>
            </a:r>
            <a:r>
              <a:rPr lang="en" sz="1500">
                <a:solidFill>
                  <a:srgbClr val="00FF00"/>
                </a:solidFill>
              </a:rPr>
              <a:t>available</a:t>
            </a:r>
            <a:r>
              <a:rPr lang="en" sz="1500">
                <a:solidFill>
                  <a:srgbClr val="00FF00"/>
                </a:solidFill>
              </a:rPr>
              <a:t> color and assign to vertex</a:t>
            </a:r>
            <a:endParaRPr sz="1500">
              <a:solidFill>
                <a:srgbClr val="00FF00"/>
              </a:solidFill>
            </a:endParaRPr>
          </a:p>
          <a:p>
            <a:pPr indent="0" lvl="0" marL="0" rtl="0" algn="l">
              <a:spcBef>
                <a:spcPts val="1000"/>
              </a:spcBef>
              <a:spcAft>
                <a:spcPts val="0"/>
              </a:spcAft>
              <a:buNone/>
            </a:pPr>
            <a:r>
              <a:rPr lang="en" sz="1500">
                <a:solidFill>
                  <a:srgbClr val="00FF00"/>
                </a:solidFill>
              </a:rPr>
              <a:t>		// reset neighbor color tracking container</a:t>
            </a:r>
            <a:endParaRPr sz="1500">
              <a:solidFill>
                <a:srgbClr val="00FF00"/>
              </a:solidFill>
            </a:endParaRPr>
          </a:p>
          <a:p>
            <a:pPr indent="0" lvl="0" marL="0" rtl="0" algn="l">
              <a:spcBef>
                <a:spcPts val="1000"/>
              </a:spcBef>
              <a:spcAft>
                <a:spcPts val="0"/>
              </a:spcAft>
              <a:buNone/>
            </a:pPr>
            <a:r>
              <a:t/>
            </a:r>
            <a:endParaRPr sz="1500">
              <a:solidFill>
                <a:srgbClr val="00FF00"/>
              </a:solidFill>
            </a:endParaRPr>
          </a:p>
          <a:p>
            <a:pPr indent="0" lvl="0" marL="0" rtl="0" algn="l">
              <a:spcBef>
                <a:spcPts val="1000"/>
              </a:spcBef>
              <a:spcAft>
                <a:spcPts val="0"/>
              </a:spcAft>
              <a:buNone/>
            </a:pPr>
            <a:r>
              <a:rPr lang="en" sz="1500">
                <a:solidFill>
                  <a:srgbClr val="00FF00"/>
                </a:solidFill>
              </a:rPr>
              <a:t>	// RETURN VECTOR OF GRAPH COLORINGS</a:t>
            </a:r>
            <a:endParaRPr sz="1500">
              <a:solidFill>
                <a:srgbClr val="00FF00"/>
              </a:solidFill>
            </a:endParaRPr>
          </a:p>
          <a:p>
            <a:pPr indent="0" lvl="0" marL="0" rtl="0" algn="l">
              <a:spcBef>
                <a:spcPts val="1000"/>
              </a:spcBef>
              <a:spcAft>
                <a:spcPts val="0"/>
              </a:spcAft>
              <a:buNone/>
            </a:pPr>
            <a:r>
              <a:rPr lang="en" sz="1500">
                <a:solidFill>
                  <a:schemeClr val="dk1"/>
                </a:solidFill>
              </a:rPr>
              <a:t>}</a:t>
            </a:r>
            <a:endParaRPr sz="1500">
              <a:solidFill>
                <a:schemeClr val="dk1"/>
              </a:solidFill>
            </a:endParaRPr>
          </a:p>
          <a:p>
            <a:pPr indent="0" lvl="0" marL="0" rtl="0" algn="l">
              <a:spcBef>
                <a:spcPts val="1000"/>
              </a:spcBef>
              <a:spcAft>
                <a:spcPts val="1600"/>
              </a:spcAft>
              <a:buNone/>
            </a:pPr>
            <a:r>
              <a:t/>
            </a:r>
            <a:endParaRPr sz="1500"/>
          </a:p>
        </p:txBody>
      </p:sp>
      <p:sp>
        <p:nvSpPr>
          <p:cNvPr id="468" name="Google Shape;468;p53"/>
          <p:cNvSpPr txBox="1"/>
          <p:nvPr/>
        </p:nvSpPr>
        <p:spPr>
          <a:xfrm>
            <a:off x="311700" y="1117500"/>
            <a:ext cx="3304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will now tackle coloring the graph.</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For each vertex we mark which colors are taken by the neighbors using the </a:t>
            </a:r>
            <a:r>
              <a:rPr lang="en" sz="1800">
                <a:solidFill>
                  <a:srgbClr val="FFFFFF"/>
                </a:solidFill>
                <a:latin typeface="Courier New"/>
                <a:ea typeface="Courier New"/>
                <a:cs typeface="Courier New"/>
                <a:sym typeface="Courier New"/>
              </a:rPr>
              <a:t>taken </a:t>
            </a:r>
            <a:r>
              <a:rPr lang="en" sz="1800">
                <a:solidFill>
                  <a:srgbClr val="FFFFFF"/>
                </a:solidFill>
              </a:rPr>
              <a:t>container.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use the container to find first available color and then assign the color to the vertex.</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then reset the neighbor color tracking container.</a:t>
            </a:r>
            <a:endParaRPr sz="18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Color graph</a:t>
            </a:r>
            <a:endParaRPr/>
          </a:p>
        </p:txBody>
      </p:sp>
      <p:sp>
        <p:nvSpPr>
          <p:cNvPr id="474" name="Google Shape;474;p54"/>
          <p:cNvSpPr txBox="1"/>
          <p:nvPr>
            <p:ph idx="1" type="body"/>
          </p:nvPr>
        </p:nvSpPr>
        <p:spPr>
          <a:xfrm>
            <a:off x="402402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spcBef>
                <a:spcPts val="0"/>
              </a:spcBef>
              <a:spcAft>
                <a:spcPts val="0"/>
              </a:spcAft>
              <a:buNone/>
            </a:pPr>
            <a:r>
              <a:rPr lang="en" sz="1500">
                <a:solidFill>
                  <a:srgbClr val="00FF00"/>
                </a:solidFill>
              </a:rPr>
              <a:t>// INITIALIZATION</a:t>
            </a:r>
            <a:endParaRPr sz="1500">
              <a:solidFill>
                <a:srgbClr val="00FF00"/>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i</a:t>
            </a:r>
            <a:r>
              <a:rPr lang="en" sz="1500">
                <a:solidFill>
                  <a:schemeClr val="dk1"/>
                </a:solidFill>
              </a:rPr>
              <a:t> = </a:t>
            </a:r>
            <a:r>
              <a:rPr lang="en" sz="1500">
                <a:solidFill>
                  <a:srgbClr val="FF9900"/>
                </a:solidFill>
              </a:rPr>
              <a:t>0</a:t>
            </a:r>
            <a:r>
              <a:rPr lang="en" sz="1500">
                <a:solidFill>
                  <a:schemeClr val="dk1"/>
                </a:solidFill>
              </a:rPr>
              <a:t>; </a:t>
            </a:r>
            <a:r>
              <a:rPr lang="en" sz="1500">
                <a:solidFill>
                  <a:srgbClr val="FFFF00"/>
                </a:solidFill>
              </a:rPr>
              <a:t>i</a:t>
            </a:r>
            <a:r>
              <a:rPr lang="en" sz="1500">
                <a:solidFill>
                  <a:schemeClr val="dk1"/>
                </a:solidFill>
              </a:rPr>
              <a:t> &lt; </a:t>
            </a:r>
            <a:r>
              <a:rPr lang="en" sz="1500">
                <a:solidFill>
                  <a:srgbClr val="FFFF00"/>
                </a:solidFill>
              </a:rPr>
              <a:t>n</a:t>
            </a:r>
            <a:r>
              <a:rPr lang="en" sz="1500">
                <a:solidFill>
                  <a:schemeClr val="dk1"/>
                </a:solidFill>
              </a:rPr>
              <a:t>; </a:t>
            </a:r>
            <a:r>
              <a:rPr lang="en" sz="1500">
                <a:solidFill>
                  <a:srgbClr val="FFFF00"/>
                </a:solidFill>
              </a:rPr>
              <a:t>i</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spcBef>
                <a:spcPts val="1000"/>
              </a:spcBef>
              <a:spcAft>
                <a:spcPts val="0"/>
              </a:spcAft>
              <a:buNone/>
            </a:pPr>
            <a:r>
              <a:rPr lang="en" sz="1500">
                <a:solidFill>
                  <a:schemeClr val="dk1"/>
                </a:solidFill>
              </a:rPr>
              <a:t>}</a:t>
            </a:r>
            <a:endParaRPr sz="1500">
              <a:solidFill>
                <a:schemeClr val="dk1"/>
              </a:solidFill>
            </a:endParaRPr>
          </a:p>
          <a:p>
            <a:pPr indent="0" lvl="0" marL="0" rtl="0" algn="l">
              <a:spcBef>
                <a:spcPts val="1000"/>
              </a:spcBef>
              <a:spcAft>
                <a:spcPts val="1600"/>
              </a:spcAft>
              <a:buNone/>
            </a:pPr>
            <a:r>
              <a:t/>
            </a:r>
            <a:endParaRPr sz="1500"/>
          </a:p>
        </p:txBody>
      </p:sp>
      <p:sp>
        <p:nvSpPr>
          <p:cNvPr id="475" name="Google Shape;475;p54"/>
          <p:cNvSpPr txBox="1"/>
          <p:nvPr/>
        </p:nvSpPr>
        <p:spPr>
          <a:xfrm>
            <a:off x="311700" y="1117500"/>
            <a:ext cx="3304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must now color each vertex in order.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loop through the list of vertices.</a:t>
            </a:r>
            <a:endParaRPr sz="18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Color graph</a:t>
            </a:r>
            <a:endParaRPr/>
          </a:p>
        </p:txBody>
      </p:sp>
      <p:sp>
        <p:nvSpPr>
          <p:cNvPr id="481" name="Google Shape;481;p55"/>
          <p:cNvSpPr txBox="1"/>
          <p:nvPr>
            <p:ph idx="1" type="body"/>
          </p:nvPr>
        </p:nvSpPr>
        <p:spPr>
          <a:xfrm>
            <a:off x="4024025" y="1117500"/>
            <a:ext cx="5178600" cy="3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spcBef>
                <a:spcPts val="0"/>
              </a:spcBef>
              <a:spcAft>
                <a:spcPts val="0"/>
              </a:spcAft>
              <a:buNone/>
            </a:pPr>
            <a:r>
              <a:rPr lang="en" sz="1500">
                <a:solidFill>
                  <a:srgbClr val="00FF00"/>
                </a:solidFill>
              </a:rPr>
              <a:t>// INITIALIZATION</a:t>
            </a:r>
            <a:endParaRPr sz="1500">
              <a:solidFill>
                <a:srgbClr val="00FF00"/>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100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i</a:t>
            </a:r>
            <a:r>
              <a:rPr lang="en" sz="1500">
                <a:solidFill>
                  <a:schemeClr val="dk1"/>
                </a:solidFill>
              </a:rPr>
              <a:t> = </a:t>
            </a:r>
            <a:r>
              <a:rPr lang="en" sz="1500">
                <a:solidFill>
                  <a:srgbClr val="FF9900"/>
                </a:solidFill>
              </a:rPr>
              <a:t>0</a:t>
            </a:r>
            <a:r>
              <a:rPr lang="en" sz="1500">
                <a:solidFill>
                  <a:schemeClr val="dk1"/>
                </a:solidFill>
              </a:rPr>
              <a:t>; </a:t>
            </a:r>
            <a:r>
              <a:rPr lang="en" sz="1500">
                <a:solidFill>
                  <a:srgbClr val="FFFF00"/>
                </a:solidFill>
              </a:rPr>
              <a:t>i</a:t>
            </a:r>
            <a:r>
              <a:rPr lang="en" sz="1500">
                <a:solidFill>
                  <a:schemeClr val="dk1"/>
                </a:solidFill>
              </a:rPr>
              <a:t> &lt; </a:t>
            </a:r>
            <a:r>
              <a:rPr lang="en" sz="1500">
                <a:solidFill>
                  <a:srgbClr val="FFFF00"/>
                </a:solidFill>
              </a:rPr>
              <a:t>n</a:t>
            </a:r>
            <a:r>
              <a:rPr lang="en" sz="1500">
                <a:solidFill>
                  <a:schemeClr val="dk1"/>
                </a:solidFill>
              </a:rPr>
              <a:t>; </a:t>
            </a:r>
            <a:r>
              <a:rPr lang="en" sz="1500">
                <a:solidFill>
                  <a:srgbClr val="FFFF00"/>
                </a:solidFill>
              </a:rPr>
              <a:t>i</a:t>
            </a: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mark vertex’s neighbors’ colors as taken</a:t>
            </a:r>
            <a:endParaRPr sz="1500">
              <a:solidFill>
                <a:srgbClr val="00FF00"/>
              </a:solidFill>
            </a:endParaRPr>
          </a:p>
          <a:p>
            <a:pPr indent="0" lvl="0" marL="0" rtl="0" algn="l">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neigh</a:t>
            </a:r>
            <a:r>
              <a:rPr lang="en" sz="1500">
                <a:solidFill>
                  <a:schemeClr val="dk1"/>
                </a:solidFill>
              </a:rPr>
              <a:t> : </a:t>
            </a:r>
            <a:r>
              <a:rPr lang="en" sz="1500">
                <a:solidFill>
                  <a:srgbClr val="00FFFF"/>
                </a:solidFill>
              </a:rPr>
              <a:t>graph</a:t>
            </a:r>
            <a:r>
              <a:rPr lang="en" sz="1500">
                <a:solidFill>
                  <a:schemeClr val="dk1"/>
                </a:solidFill>
              </a:rPr>
              <a:t>.</a:t>
            </a:r>
            <a:r>
              <a:rPr lang="en" sz="1500">
                <a:solidFill>
                  <a:srgbClr val="00FFFF"/>
                </a:solidFill>
              </a:rPr>
              <a:t>adjList</a:t>
            </a:r>
            <a:r>
              <a:rPr lang="en" sz="1500">
                <a:solidFill>
                  <a:schemeClr val="dk1"/>
                </a:solidFill>
              </a:rPr>
              <a:t>[</a:t>
            </a:r>
            <a:r>
              <a:rPr lang="en" sz="1500">
                <a:solidFill>
                  <a:srgbClr val="FFFF00"/>
                </a:solidFill>
              </a:rPr>
              <a:t>i</a:t>
            </a: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FF0000"/>
                </a:solidFill>
              </a:rPr>
              <a:t>if</a:t>
            </a:r>
            <a:r>
              <a:rPr lang="en" sz="1500">
                <a:solidFill>
                  <a:schemeClr val="dk1"/>
                </a:solidFill>
              </a:rPr>
              <a:t>(</a:t>
            </a:r>
            <a:r>
              <a:rPr lang="en" sz="1500">
                <a:solidFill>
                  <a:srgbClr val="00FFFF"/>
                </a:solidFill>
              </a:rPr>
              <a:t>cIndex</a:t>
            </a:r>
            <a:r>
              <a:rPr lang="en" sz="1500">
                <a:solidFill>
                  <a:schemeClr val="dk1"/>
                </a:solidFill>
              </a:rPr>
              <a:t>[</a:t>
            </a:r>
            <a:r>
              <a:rPr lang="en" sz="1500">
                <a:solidFill>
                  <a:srgbClr val="FFFF00"/>
                </a:solidFill>
              </a:rPr>
              <a:t>neigh</a:t>
            </a:r>
            <a:r>
              <a:rPr lang="en" sz="1500">
                <a:solidFill>
                  <a:schemeClr val="dk1"/>
                </a:solidFill>
              </a:rPr>
              <a:t>] != </a:t>
            </a:r>
            <a:r>
              <a:rPr lang="en" sz="1500">
                <a:solidFill>
                  <a:srgbClr val="FF9900"/>
                </a:solidFill>
              </a:rPr>
              <a:t>-1</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00FFFF"/>
                </a:solidFill>
              </a:rPr>
              <a:t>taken</a:t>
            </a:r>
            <a:r>
              <a:rPr lang="en" sz="1500">
                <a:solidFill>
                  <a:schemeClr val="dk1"/>
                </a:solidFill>
              </a:rPr>
              <a:t>[</a:t>
            </a:r>
            <a:r>
              <a:rPr lang="en" sz="1500">
                <a:solidFill>
                  <a:srgbClr val="00FFFF"/>
                </a:solidFill>
              </a:rPr>
              <a:t>cIndex</a:t>
            </a:r>
            <a:r>
              <a:rPr lang="en" sz="1500">
                <a:solidFill>
                  <a:schemeClr val="dk1"/>
                </a:solidFill>
              </a:rPr>
              <a:t>[</a:t>
            </a:r>
            <a:r>
              <a:rPr lang="en" sz="1500">
                <a:solidFill>
                  <a:srgbClr val="FFFF00"/>
                </a:solidFill>
              </a:rPr>
              <a:t>neigh</a:t>
            </a:r>
            <a:r>
              <a:rPr lang="en" sz="1500">
                <a:solidFill>
                  <a:schemeClr val="dk1"/>
                </a:solidFill>
              </a:rPr>
              <a:t>]] = </a:t>
            </a:r>
            <a:r>
              <a:rPr lang="en" sz="1500">
                <a:solidFill>
                  <a:srgbClr val="FF9900"/>
                </a:solidFill>
              </a:rPr>
              <a:t>true</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spcBef>
                <a:spcPts val="1000"/>
              </a:spcBef>
              <a:spcAft>
                <a:spcPts val="0"/>
              </a:spcAft>
              <a:buNone/>
            </a:pPr>
            <a:r>
              <a:rPr lang="en" sz="1500">
                <a:solidFill>
                  <a:schemeClr val="dk1"/>
                </a:solidFill>
              </a:rPr>
              <a:t>}</a:t>
            </a:r>
            <a:endParaRPr sz="1500">
              <a:solidFill>
                <a:schemeClr val="dk1"/>
              </a:solidFill>
            </a:endParaRPr>
          </a:p>
          <a:p>
            <a:pPr indent="0" lvl="0" marL="0" rtl="0" algn="l">
              <a:spcBef>
                <a:spcPts val="1000"/>
              </a:spcBef>
              <a:spcAft>
                <a:spcPts val="1600"/>
              </a:spcAft>
              <a:buNone/>
            </a:pPr>
            <a:r>
              <a:t/>
            </a:r>
            <a:endParaRPr sz="1500"/>
          </a:p>
        </p:txBody>
      </p:sp>
      <p:sp>
        <p:nvSpPr>
          <p:cNvPr id="482" name="Google Shape;482;p55"/>
          <p:cNvSpPr txBox="1"/>
          <p:nvPr/>
        </p:nvSpPr>
        <p:spPr>
          <a:xfrm>
            <a:off x="311700" y="1117500"/>
            <a:ext cx="3304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For each vertex we collect the colors of each neighbor to keep track of colors to avoid.</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need this information to assign the next available color.</a:t>
            </a:r>
            <a:endParaRPr sz="18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Color graph</a:t>
            </a:r>
            <a:endParaRPr/>
          </a:p>
        </p:txBody>
      </p:sp>
      <p:sp>
        <p:nvSpPr>
          <p:cNvPr id="488" name="Google Shape;488;p56"/>
          <p:cNvSpPr txBox="1"/>
          <p:nvPr>
            <p:ph idx="1" type="body"/>
          </p:nvPr>
        </p:nvSpPr>
        <p:spPr>
          <a:xfrm>
            <a:off x="4024025" y="1017725"/>
            <a:ext cx="5178600" cy="36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lnSpc>
                <a:spcPct val="100000"/>
              </a:lnSpc>
              <a:spcBef>
                <a:spcPts val="0"/>
              </a:spcBef>
              <a:spcAft>
                <a:spcPts val="0"/>
              </a:spcAft>
              <a:buNone/>
            </a:pPr>
            <a:r>
              <a:rPr lang="en" sz="1500">
                <a:solidFill>
                  <a:srgbClr val="00FF00"/>
                </a:solidFill>
              </a:rPr>
              <a:t>// INITIALIZATION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i</a:t>
            </a:r>
            <a:r>
              <a:rPr lang="en" sz="1500">
                <a:solidFill>
                  <a:schemeClr val="dk1"/>
                </a:solidFill>
              </a:rPr>
              <a:t> = </a:t>
            </a:r>
            <a:r>
              <a:rPr lang="en" sz="1500">
                <a:solidFill>
                  <a:srgbClr val="FF9900"/>
                </a:solidFill>
              </a:rPr>
              <a:t>0</a:t>
            </a:r>
            <a:r>
              <a:rPr lang="en" sz="1500">
                <a:solidFill>
                  <a:schemeClr val="dk1"/>
                </a:solidFill>
              </a:rPr>
              <a:t>; </a:t>
            </a:r>
            <a:r>
              <a:rPr lang="en" sz="1500">
                <a:solidFill>
                  <a:srgbClr val="FFFF00"/>
                </a:solidFill>
              </a:rPr>
              <a:t>i</a:t>
            </a:r>
            <a:r>
              <a:rPr lang="en" sz="1500">
                <a:solidFill>
                  <a:schemeClr val="dk1"/>
                </a:solidFill>
              </a:rPr>
              <a:t> &lt; </a:t>
            </a:r>
            <a:r>
              <a:rPr lang="en" sz="1500">
                <a:solidFill>
                  <a:srgbClr val="FFFF00"/>
                </a:solidFill>
              </a:rPr>
              <a:t>n</a:t>
            </a:r>
            <a:r>
              <a:rPr lang="en" sz="1500">
                <a:solidFill>
                  <a:schemeClr val="dk1"/>
                </a:solidFill>
              </a:rPr>
              <a:t>; </a:t>
            </a:r>
            <a:r>
              <a:rPr lang="en" sz="1500">
                <a:solidFill>
                  <a:srgbClr val="FFFF00"/>
                </a:solidFill>
              </a:rPr>
              <a:t>i</a:t>
            </a: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mark vertex’s neighbors’ colors as taken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find first available color and assign to vertex</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j</a:t>
            </a:r>
            <a:r>
              <a:rPr lang="en" sz="1500">
                <a:solidFill>
                  <a:schemeClr val="dk1"/>
                </a:solidFill>
              </a:rPr>
              <a:t> = </a:t>
            </a:r>
            <a:r>
              <a:rPr lang="en" sz="1500">
                <a:solidFill>
                  <a:srgbClr val="FF9900"/>
                </a:solidFill>
              </a:rPr>
              <a:t>0</a:t>
            </a:r>
            <a:r>
              <a:rPr lang="en" sz="1500">
                <a:solidFill>
                  <a:schemeClr val="dk1"/>
                </a:solidFill>
              </a:rPr>
              <a:t>; </a:t>
            </a:r>
            <a:r>
              <a:rPr lang="en" sz="1500">
                <a:solidFill>
                  <a:srgbClr val="FFFF00"/>
                </a:solidFill>
              </a:rPr>
              <a:t>j</a:t>
            </a:r>
            <a:r>
              <a:rPr lang="en" sz="1500">
                <a:solidFill>
                  <a:schemeClr val="dk1"/>
                </a:solidFill>
              </a:rPr>
              <a:t> &lt; </a:t>
            </a:r>
            <a:r>
              <a:rPr lang="en" sz="1500">
                <a:solidFill>
                  <a:srgbClr val="FFFF00"/>
                </a:solidFill>
              </a:rPr>
              <a:t>c</a:t>
            </a:r>
            <a:r>
              <a:rPr lang="en" sz="1500">
                <a:solidFill>
                  <a:schemeClr val="dk1"/>
                </a:solidFill>
              </a:rPr>
              <a:t>;</a:t>
            </a:r>
            <a:r>
              <a:rPr lang="en" sz="1500">
                <a:solidFill>
                  <a:srgbClr val="FFFF00"/>
                </a:solidFill>
              </a:rPr>
              <a:t> j</a:t>
            </a: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if</a:t>
            </a:r>
            <a:r>
              <a:rPr lang="en" sz="1500">
                <a:solidFill>
                  <a:schemeClr val="dk1"/>
                </a:solidFill>
              </a:rPr>
              <a:t>(!</a:t>
            </a:r>
            <a:r>
              <a:rPr lang="en" sz="1500">
                <a:solidFill>
                  <a:srgbClr val="00FFFF"/>
                </a:solidFill>
              </a:rPr>
              <a:t>taken</a:t>
            </a:r>
            <a:r>
              <a:rPr lang="en" sz="1500">
                <a:solidFill>
                  <a:schemeClr val="dk1"/>
                </a:solidFill>
              </a:rPr>
              <a:t>[</a:t>
            </a:r>
            <a:r>
              <a:rPr lang="en" sz="1500">
                <a:solidFill>
                  <a:srgbClr val="FFFF00"/>
                </a:solidFill>
              </a:rPr>
              <a:t>j</a:t>
            </a: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FF"/>
                </a:solidFill>
              </a:rPr>
              <a:t>cIndex</a:t>
            </a:r>
            <a:r>
              <a:rPr lang="en" sz="1500">
                <a:solidFill>
                  <a:schemeClr val="dk1"/>
                </a:solidFill>
              </a:rPr>
              <a:t>[</a:t>
            </a:r>
            <a:r>
              <a:rPr lang="en" sz="1500">
                <a:solidFill>
                  <a:srgbClr val="FFFF00"/>
                </a:solidFill>
              </a:rPr>
              <a:t>i</a:t>
            </a:r>
            <a:r>
              <a:rPr lang="en" sz="1500">
                <a:solidFill>
                  <a:schemeClr val="dk1"/>
                </a:solidFill>
              </a:rPr>
              <a:t>] = </a:t>
            </a:r>
            <a:r>
              <a:rPr lang="en" sz="1500">
                <a:solidFill>
                  <a:srgbClr val="FFFF00"/>
                </a:solidFill>
              </a:rPr>
              <a:t>j</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break</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t/>
            </a:r>
            <a:endParaRPr sz="1500"/>
          </a:p>
        </p:txBody>
      </p:sp>
      <p:sp>
        <p:nvSpPr>
          <p:cNvPr id="489" name="Google Shape;489;p56"/>
          <p:cNvSpPr txBox="1"/>
          <p:nvPr/>
        </p:nvSpPr>
        <p:spPr>
          <a:xfrm>
            <a:off x="311700" y="1117500"/>
            <a:ext cx="3304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We loop through the ranked color values and assign the first one that is unused to the current vertex.</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Since we’ve colored our current vertex, we </a:t>
            </a:r>
            <a:r>
              <a:rPr lang="en" sz="1800">
                <a:solidFill>
                  <a:srgbClr val="FFFFFF"/>
                </a:solidFill>
              </a:rPr>
              <a:t>immediately</a:t>
            </a:r>
            <a:r>
              <a:rPr lang="en" sz="1800">
                <a:solidFill>
                  <a:srgbClr val="FFFFFF"/>
                </a:solidFill>
              </a:rPr>
              <a:t> break from that loop.</a:t>
            </a:r>
            <a:endParaRPr sz="18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Color graph</a:t>
            </a:r>
            <a:endParaRPr/>
          </a:p>
        </p:txBody>
      </p:sp>
      <p:sp>
        <p:nvSpPr>
          <p:cNvPr id="495" name="Google Shape;495;p57"/>
          <p:cNvSpPr txBox="1"/>
          <p:nvPr>
            <p:ph idx="1" type="body"/>
          </p:nvPr>
        </p:nvSpPr>
        <p:spPr>
          <a:xfrm>
            <a:off x="4024025" y="1017725"/>
            <a:ext cx="5178600" cy="36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lnSpc>
                <a:spcPct val="100000"/>
              </a:lnSpc>
              <a:spcBef>
                <a:spcPts val="0"/>
              </a:spcBef>
              <a:spcAft>
                <a:spcPts val="0"/>
              </a:spcAft>
              <a:buNone/>
            </a:pPr>
            <a:r>
              <a:rPr lang="en" sz="1500">
                <a:solidFill>
                  <a:srgbClr val="00FF00"/>
                </a:solidFill>
              </a:rPr>
              <a:t>// INITIALIZATION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rgbClr val="00FF00"/>
                </a:solidFill>
              </a:rPr>
              <a:t>	</a:t>
            </a:r>
            <a:r>
              <a:rPr lang="en" sz="1500">
                <a:solidFill>
                  <a:srgbClr val="00FF00"/>
                </a:solidFill>
              </a:rPr>
              <a:t>// COLOR GRAPH</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rgbClr val="FFFF00"/>
                </a:solidFill>
              </a:rPr>
              <a:t> i </a:t>
            </a:r>
            <a:r>
              <a:rPr lang="en" sz="1500">
                <a:solidFill>
                  <a:schemeClr val="dk1"/>
                </a:solidFill>
              </a:rPr>
              <a:t>= </a:t>
            </a:r>
            <a:r>
              <a:rPr lang="en" sz="1500">
                <a:solidFill>
                  <a:srgbClr val="FF9900"/>
                </a:solidFill>
              </a:rPr>
              <a:t>0</a:t>
            </a:r>
            <a:r>
              <a:rPr lang="en" sz="1500">
                <a:solidFill>
                  <a:schemeClr val="dk1"/>
                </a:solidFill>
              </a:rPr>
              <a:t>; </a:t>
            </a:r>
            <a:r>
              <a:rPr lang="en" sz="1500">
                <a:solidFill>
                  <a:srgbClr val="FFFF00"/>
                </a:solidFill>
              </a:rPr>
              <a:t>i </a:t>
            </a:r>
            <a:r>
              <a:rPr lang="en" sz="1500">
                <a:solidFill>
                  <a:schemeClr val="dk1"/>
                </a:solidFill>
              </a:rPr>
              <a:t>&lt; </a:t>
            </a:r>
            <a:r>
              <a:rPr lang="en" sz="1500">
                <a:solidFill>
                  <a:srgbClr val="FFFF00"/>
                </a:solidFill>
              </a:rPr>
              <a:t>n</a:t>
            </a:r>
            <a:r>
              <a:rPr lang="en" sz="1500">
                <a:solidFill>
                  <a:schemeClr val="dk1"/>
                </a:solidFill>
              </a:rPr>
              <a:t>;</a:t>
            </a:r>
            <a:r>
              <a:rPr lang="en" sz="1500">
                <a:solidFill>
                  <a:srgbClr val="FFFF00"/>
                </a:solidFill>
              </a:rPr>
              <a:t> i</a:t>
            </a: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 mark vertex’s neighbors’ colors as taken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find first available color and assign to vertex</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reset neighbor color tracking container</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j = </a:t>
            </a:r>
            <a:r>
              <a:rPr lang="en" sz="1500">
                <a:solidFill>
                  <a:srgbClr val="FF9900"/>
                </a:solidFill>
              </a:rPr>
              <a:t>0</a:t>
            </a:r>
            <a:r>
              <a:rPr lang="en" sz="1500">
                <a:solidFill>
                  <a:schemeClr val="dk1"/>
                </a:solidFill>
              </a:rPr>
              <a:t>;</a:t>
            </a:r>
            <a:r>
              <a:rPr lang="en" sz="1500">
                <a:solidFill>
                  <a:srgbClr val="FFFF00"/>
                </a:solidFill>
              </a:rPr>
              <a:t> j</a:t>
            </a:r>
            <a:r>
              <a:rPr lang="en" sz="1500">
                <a:solidFill>
                  <a:schemeClr val="dk1"/>
                </a:solidFill>
              </a:rPr>
              <a:t>&lt;</a:t>
            </a:r>
            <a:r>
              <a:rPr lang="en" sz="1500">
                <a:solidFill>
                  <a:srgbClr val="FFFF00"/>
                </a:solidFill>
              </a:rPr>
              <a:t>c</a:t>
            </a:r>
            <a:r>
              <a:rPr lang="en" sz="1500">
                <a:solidFill>
                  <a:schemeClr val="dk1"/>
                </a:solidFill>
              </a:rPr>
              <a:t>; </a:t>
            </a:r>
            <a:r>
              <a:rPr lang="en" sz="1500">
                <a:solidFill>
                  <a:srgbClr val="FFFF00"/>
                </a:solidFill>
              </a:rPr>
              <a:t>j</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FF"/>
                </a:solidFill>
              </a:rPr>
              <a:t>taken</a:t>
            </a:r>
            <a:r>
              <a:rPr lang="en" sz="1500">
                <a:solidFill>
                  <a:schemeClr val="dk1"/>
                </a:solidFill>
              </a:rPr>
              <a:t>[</a:t>
            </a:r>
            <a:r>
              <a:rPr lang="en" sz="1500">
                <a:solidFill>
                  <a:srgbClr val="FFFF00"/>
                </a:solidFill>
              </a:rPr>
              <a:t>j</a:t>
            </a:r>
            <a:r>
              <a:rPr lang="en" sz="1500">
                <a:solidFill>
                  <a:schemeClr val="dk1"/>
                </a:solidFill>
              </a:rPr>
              <a:t>] = </a:t>
            </a:r>
            <a:r>
              <a:rPr lang="en" sz="1500">
                <a:solidFill>
                  <a:srgbClr val="FF9900"/>
                </a:solidFill>
              </a:rPr>
              <a:t>false</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t/>
            </a:r>
            <a:endParaRPr sz="1500"/>
          </a:p>
        </p:txBody>
      </p:sp>
      <p:sp>
        <p:nvSpPr>
          <p:cNvPr id="496" name="Google Shape;496;p57"/>
          <p:cNvSpPr txBox="1"/>
          <p:nvPr/>
        </p:nvSpPr>
        <p:spPr>
          <a:xfrm>
            <a:off x="311700" y="1117500"/>
            <a:ext cx="3304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After we select a color for the current vertex, we need to reset the neighbor color tracking container.</a:t>
            </a:r>
            <a:endParaRPr sz="18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Return vector</a:t>
            </a:r>
            <a:endParaRPr/>
          </a:p>
        </p:txBody>
      </p:sp>
      <p:sp>
        <p:nvSpPr>
          <p:cNvPr id="502" name="Google Shape;502;p58"/>
          <p:cNvSpPr txBox="1"/>
          <p:nvPr>
            <p:ph idx="1" type="body"/>
          </p:nvPr>
        </p:nvSpPr>
        <p:spPr>
          <a:xfrm>
            <a:off x="4024025" y="1017725"/>
            <a:ext cx="5178600" cy="368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lnSpc>
                <a:spcPct val="100000"/>
              </a:lnSpc>
              <a:spcBef>
                <a:spcPts val="0"/>
              </a:spcBef>
              <a:spcAft>
                <a:spcPts val="0"/>
              </a:spcAft>
              <a:buNone/>
            </a:pPr>
            <a:r>
              <a:rPr lang="en" sz="1500">
                <a:solidFill>
                  <a:srgbClr val="00FF00"/>
                </a:solidFill>
              </a:rPr>
              <a:t>// INITIALIZATION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rgbClr val="00FF00"/>
                </a:solidFill>
              </a:rPr>
              <a:t>	</a:t>
            </a:r>
            <a:r>
              <a:rPr lang="en" sz="1500">
                <a:solidFill>
                  <a:srgbClr val="00FF00"/>
                </a:solidFill>
              </a:rPr>
              <a:t>// COLOR GRAPH</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lnSpc>
                <a:spcPct val="100000"/>
              </a:lnSpc>
              <a:spcBef>
                <a:spcPts val="0"/>
              </a:spcBef>
              <a:spcAft>
                <a:spcPts val="0"/>
              </a:spcAft>
              <a:buNone/>
            </a:pPr>
            <a:r>
              <a:rPr lang="en" sz="1500">
                <a:solidFill>
                  <a:srgbClr val="00FF00"/>
                </a:solidFill>
              </a:rPr>
              <a:t>	</a:t>
            </a:r>
            <a:r>
              <a:rPr lang="en" sz="1500">
                <a:solidFill>
                  <a:srgbClr val="00FF00"/>
                </a:solidFill>
              </a:rPr>
              <a:t>// create vector </a:t>
            </a:r>
            <a:endParaRPr sz="1500">
              <a:solidFill>
                <a:srgbClr val="00FF00"/>
              </a:solidFill>
            </a:endParaRPr>
          </a:p>
          <a:p>
            <a:pPr indent="457200" lvl="0" marL="0" rtl="0" algn="l">
              <a:spcBef>
                <a:spcPts val="0"/>
              </a:spcBef>
              <a:spcAft>
                <a:spcPts val="0"/>
              </a:spcAft>
              <a:buNone/>
            </a:pPr>
            <a:r>
              <a:rPr lang="en" sz="1500">
                <a:solidFill>
                  <a:srgbClr val="00FF00"/>
                </a:solidFill>
              </a:rPr>
              <a:t>// add assigned color for each vertex as string</a:t>
            </a:r>
            <a:endParaRPr sz="1500">
              <a:solidFill>
                <a:srgbClr val="00FF00"/>
              </a:solidFill>
            </a:endParaRPr>
          </a:p>
          <a:p>
            <a:pPr indent="0" lvl="0" marL="0" rtl="0" algn="l">
              <a:spcBef>
                <a:spcPts val="0"/>
              </a:spcBef>
              <a:spcAft>
                <a:spcPts val="0"/>
              </a:spcAft>
              <a:buNone/>
            </a:pPr>
            <a:r>
              <a:rPr lang="en" sz="1500">
                <a:solidFill>
                  <a:srgbClr val="00FF00"/>
                </a:solidFill>
              </a:rPr>
              <a:t>	// return vector</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t/>
            </a:r>
            <a:endParaRPr sz="1500"/>
          </a:p>
        </p:txBody>
      </p:sp>
      <p:sp>
        <p:nvSpPr>
          <p:cNvPr id="503" name="Google Shape;503;p58"/>
          <p:cNvSpPr txBox="1"/>
          <p:nvPr/>
        </p:nvSpPr>
        <p:spPr>
          <a:xfrm>
            <a:off x="311700" y="1117500"/>
            <a:ext cx="3304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Our last step is to collect the colors for each vertex in the format requested by the problem.</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To do that we create a vector and add the colors for each vertex in string form.</a:t>
            </a:r>
            <a:endParaRPr sz="18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build code! - Return vector</a:t>
            </a:r>
            <a:endParaRPr/>
          </a:p>
        </p:txBody>
      </p:sp>
      <p:sp>
        <p:nvSpPr>
          <p:cNvPr id="509" name="Google Shape;509;p59"/>
          <p:cNvSpPr txBox="1"/>
          <p:nvPr>
            <p:ph idx="1" type="body"/>
          </p:nvPr>
        </p:nvSpPr>
        <p:spPr>
          <a:xfrm>
            <a:off x="4024025" y="1017725"/>
            <a:ext cx="5178600" cy="31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FF9900"/>
                </a:solidFill>
              </a:rPr>
              <a:t>std::vector</a:t>
            </a:r>
            <a:r>
              <a:rPr lang="en" sz="1500">
                <a:solidFill>
                  <a:schemeClr val="dk1"/>
                </a:solidFill>
              </a:rPr>
              <a:t>&lt;</a:t>
            </a:r>
            <a:r>
              <a:rPr lang="en" sz="1500">
                <a:solidFill>
                  <a:srgbClr val="00FFFF"/>
                </a:solidFill>
              </a:rPr>
              <a:t>string</a:t>
            </a:r>
            <a:r>
              <a:rPr lang="en" sz="1500">
                <a:solidFill>
                  <a:schemeClr val="dk1"/>
                </a:solidFill>
              </a:rPr>
              <a:t>&gt; </a:t>
            </a:r>
            <a:r>
              <a:rPr lang="en" sz="1500">
                <a:solidFill>
                  <a:srgbClr val="FFFF00"/>
                </a:solidFill>
              </a:rPr>
              <a:t>color</a:t>
            </a:r>
            <a:r>
              <a:rPr lang="en" sz="1500">
                <a:solidFill>
                  <a:schemeClr val="dk1"/>
                </a:solidFill>
              </a:rPr>
              <a:t>(</a:t>
            </a:r>
            <a:r>
              <a:rPr lang="en" sz="1500">
                <a:solidFill>
                  <a:srgbClr val="FF9900"/>
                </a:solidFill>
              </a:rPr>
              <a:t>Graph</a:t>
            </a:r>
            <a:r>
              <a:rPr lang="en" sz="1500">
                <a:solidFill>
                  <a:schemeClr val="dk1"/>
                </a:solidFill>
              </a:rPr>
              <a:t> </a:t>
            </a:r>
            <a:r>
              <a:rPr lang="en" sz="1500">
                <a:solidFill>
                  <a:srgbClr val="00FFFF"/>
                </a:solidFill>
              </a:rPr>
              <a:t>&amp;</a:t>
            </a:r>
            <a:r>
              <a:rPr lang="en" sz="1500">
                <a:solidFill>
                  <a:srgbClr val="FFFF00"/>
                </a:solidFill>
              </a:rPr>
              <a:t>graph</a:t>
            </a:r>
            <a:r>
              <a:rPr lang="en" sz="1500">
                <a:solidFill>
                  <a:schemeClr val="dk1"/>
                </a:solidFill>
              </a:rPr>
              <a:t>) {</a:t>
            </a:r>
            <a:endParaRPr sz="1500">
              <a:solidFill>
                <a:schemeClr val="dk1"/>
              </a:solidFill>
            </a:endParaRPr>
          </a:p>
          <a:p>
            <a:pPr indent="457200" lvl="0" marL="0" rtl="0" algn="l">
              <a:lnSpc>
                <a:spcPct val="100000"/>
              </a:lnSpc>
              <a:spcBef>
                <a:spcPts val="0"/>
              </a:spcBef>
              <a:spcAft>
                <a:spcPts val="0"/>
              </a:spcAft>
              <a:buNone/>
            </a:pPr>
            <a:r>
              <a:rPr lang="en" sz="1500">
                <a:solidFill>
                  <a:srgbClr val="00FF00"/>
                </a:solidFill>
              </a:rPr>
              <a:t>// INITIALIZATION</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COLOR GRAPH</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00FF00"/>
                </a:solidFill>
              </a:rPr>
              <a:t>// RETURN VECTOR OF GRAPH COLORINGS</a:t>
            </a:r>
            <a:endParaRPr sz="1500">
              <a:solidFill>
                <a:srgbClr val="00FF00"/>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9900"/>
                </a:solidFill>
              </a:rPr>
              <a:t>v</a:t>
            </a:r>
            <a:r>
              <a:rPr lang="en" sz="1500">
                <a:solidFill>
                  <a:srgbClr val="FF9900"/>
                </a:solidFill>
              </a:rPr>
              <a:t>ector</a:t>
            </a:r>
            <a:r>
              <a:rPr lang="en" sz="1500">
                <a:solidFill>
                  <a:schemeClr val="dk1"/>
                </a:solidFill>
              </a:rPr>
              <a:t> &lt;</a:t>
            </a:r>
            <a:r>
              <a:rPr lang="en" sz="1500">
                <a:solidFill>
                  <a:srgbClr val="00FFFF"/>
                </a:solidFill>
              </a:rPr>
              <a:t>string</a:t>
            </a:r>
            <a:r>
              <a:rPr lang="en" sz="1500">
                <a:solidFill>
                  <a:schemeClr val="dk1"/>
                </a:solidFill>
              </a:rPr>
              <a:t>&gt; </a:t>
            </a:r>
            <a:r>
              <a:rPr lang="en" sz="1500">
                <a:solidFill>
                  <a:srgbClr val="FFFF00"/>
                </a:solidFill>
              </a:rPr>
              <a:t>res</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for</a:t>
            </a:r>
            <a:r>
              <a:rPr lang="en" sz="1500">
                <a:solidFill>
                  <a:schemeClr val="dk1"/>
                </a:solidFill>
              </a:rPr>
              <a:t>(</a:t>
            </a:r>
            <a:r>
              <a:rPr lang="en" sz="1500">
                <a:solidFill>
                  <a:srgbClr val="00FFFF"/>
                </a:solidFill>
              </a:rPr>
              <a:t>int</a:t>
            </a:r>
            <a:r>
              <a:rPr lang="en" sz="1500">
                <a:solidFill>
                  <a:schemeClr val="dk1"/>
                </a:solidFill>
              </a:rPr>
              <a:t> </a:t>
            </a:r>
            <a:r>
              <a:rPr lang="en" sz="1500">
                <a:solidFill>
                  <a:srgbClr val="FFFF00"/>
                </a:solidFill>
              </a:rPr>
              <a:t>i </a:t>
            </a:r>
            <a:r>
              <a:rPr lang="en" sz="1500">
                <a:solidFill>
                  <a:schemeClr val="dk1"/>
                </a:solidFill>
              </a:rPr>
              <a:t>= </a:t>
            </a:r>
            <a:r>
              <a:rPr lang="en" sz="1500">
                <a:solidFill>
                  <a:srgbClr val="FF9900"/>
                </a:solidFill>
              </a:rPr>
              <a:t>0</a:t>
            </a:r>
            <a:r>
              <a:rPr lang="en" sz="1500">
                <a:solidFill>
                  <a:schemeClr val="dk1"/>
                </a:solidFill>
              </a:rPr>
              <a:t>; </a:t>
            </a:r>
            <a:r>
              <a:rPr lang="en" sz="1500">
                <a:solidFill>
                  <a:srgbClr val="FFFF00"/>
                </a:solidFill>
              </a:rPr>
              <a:t>i </a:t>
            </a:r>
            <a:r>
              <a:rPr lang="en" sz="1500">
                <a:solidFill>
                  <a:schemeClr val="dk1"/>
                </a:solidFill>
              </a:rPr>
              <a:t>&lt; </a:t>
            </a:r>
            <a:r>
              <a:rPr lang="en" sz="1500">
                <a:solidFill>
                  <a:srgbClr val="FFFF00"/>
                </a:solidFill>
              </a:rPr>
              <a:t>n</a:t>
            </a:r>
            <a:r>
              <a:rPr lang="en" sz="1500">
                <a:solidFill>
                  <a:schemeClr val="dk1"/>
                </a:solidFill>
              </a:rPr>
              <a:t>; </a:t>
            </a:r>
            <a:r>
              <a:rPr lang="en" sz="1500">
                <a:solidFill>
                  <a:srgbClr val="FFFF00"/>
                </a:solidFill>
              </a:rPr>
              <a:t>i</a:t>
            </a:r>
            <a:r>
              <a:rPr lang="en" sz="1500">
                <a:solidFill>
                  <a:schemeClr val="dk1"/>
                </a:solidFill>
              </a:rPr>
              <a:t>++){</a:t>
            </a:r>
            <a:endParaRPr sz="1500">
              <a:solidFill>
                <a:schemeClr val="dk1"/>
              </a:solidFill>
            </a:endParaRPr>
          </a:p>
          <a:p>
            <a:pPr indent="0" lvl="0" marL="914400" rtl="0" algn="l">
              <a:lnSpc>
                <a:spcPct val="100000"/>
              </a:lnSpc>
              <a:spcBef>
                <a:spcPts val="0"/>
              </a:spcBef>
              <a:spcAft>
                <a:spcPts val="0"/>
              </a:spcAft>
              <a:buNone/>
            </a:pPr>
            <a:r>
              <a:rPr lang="en" sz="1500">
                <a:solidFill>
                  <a:srgbClr val="00FFFF"/>
                </a:solidFill>
              </a:rPr>
              <a:t>res</a:t>
            </a:r>
            <a:r>
              <a:rPr lang="en" sz="1500">
                <a:solidFill>
                  <a:schemeClr val="dk1"/>
                </a:solidFill>
              </a:rPr>
              <a:t>.</a:t>
            </a:r>
            <a:r>
              <a:rPr lang="en" sz="1500">
                <a:solidFill>
                  <a:srgbClr val="FFFF00"/>
                </a:solidFill>
              </a:rPr>
              <a:t>push_back</a:t>
            </a:r>
            <a:r>
              <a:rPr lang="en" sz="1500">
                <a:solidFill>
                  <a:schemeClr val="dk1"/>
                </a:solidFill>
              </a:rPr>
              <a:t>( </a:t>
            </a:r>
            <a:r>
              <a:rPr lang="en" sz="1500">
                <a:solidFill>
                  <a:srgbClr val="00FFFF"/>
                </a:solidFill>
              </a:rPr>
              <a:t>map</a:t>
            </a:r>
            <a:r>
              <a:rPr lang="en" sz="1500">
                <a:solidFill>
                  <a:schemeClr val="dk1"/>
                </a:solidFill>
              </a:rPr>
              <a:t>[ </a:t>
            </a:r>
            <a:r>
              <a:rPr lang="en" sz="1500">
                <a:solidFill>
                  <a:srgbClr val="00FFFF"/>
                </a:solidFill>
              </a:rPr>
              <a:t>cIndex</a:t>
            </a:r>
            <a:r>
              <a:rPr lang="en" sz="1500">
                <a:solidFill>
                  <a:schemeClr val="dk1"/>
                </a:solidFill>
              </a:rPr>
              <a:t>[</a:t>
            </a:r>
            <a:r>
              <a:rPr lang="en" sz="1500">
                <a:solidFill>
                  <a:srgbClr val="FFFF00"/>
                </a:solidFill>
              </a:rPr>
              <a:t>i</a:t>
            </a:r>
            <a:r>
              <a:rPr lang="en" sz="1500">
                <a:solidFill>
                  <a:schemeClr val="dk1"/>
                </a:solidFill>
              </a:rPr>
              <a:t>] ]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	</a:t>
            </a:r>
            <a:r>
              <a:rPr lang="en" sz="1500">
                <a:solidFill>
                  <a:srgbClr val="FF0000"/>
                </a:solidFill>
              </a:rPr>
              <a:t>return</a:t>
            </a:r>
            <a:r>
              <a:rPr lang="en" sz="1500">
                <a:solidFill>
                  <a:schemeClr val="dk1"/>
                </a:solidFill>
              </a:rPr>
              <a:t> </a:t>
            </a:r>
            <a:r>
              <a:rPr lang="en" sz="1500">
                <a:solidFill>
                  <a:srgbClr val="FFFF00"/>
                </a:solidFill>
              </a:rPr>
              <a:t>res</a:t>
            </a: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t/>
            </a:r>
            <a:endParaRPr sz="1500"/>
          </a:p>
        </p:txBody>
      </p:sp>
      <p:sp>
        <p:nvSpPr>
          <p:cNvPr id="510" name="Google Shape;510;p59"/>
          <p:cNvSpPr txBox="1"/>
          <p:nvPr/>
        </p:nvSpPr>
        <p:spPr>
          <a:xfrm>
            <a:off x="311700" y="1117500"/>
            <a:ext cx="3304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For the returning vector we use the color container </a:t>
            </a:r>
            <a:r>
              <a:rPr lang="en" sz="1800">
                <a:solidFill>
                  <a:srgbClr val="FFFFFF"/>
                </a:solidFill>
                <a:latin typeface="Courier New"/>
                <a:ea typeface="Courier New"/>
                <a:cs typeface="Courier New"/>
                <a:sym typeface="Courier New"/>
              </a:rPr>
              <a:t>map</a:t>
            </a:r>
            <a:r>
              <a:rPr lang="en" sz="1800">
                <a:solidFill>
                  <a:srgbClr val="FFFFFF"/>
                </a:solidFill>
              </a:rPr>
              <a:t> as a map to get each color as a string.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map indices correspond to each ranked color, and cIndex contains the corresponding color indices for each vertex.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We grab the string for each color and return the vector.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511" name="Google Shape;511;p59"/>
          <p:cNvSpPr txBox="1"/>
          <p:nvPr/>
        </p:nvSpPr>
        <p:spPr>
          <a:xfrm>
            <a:off x="4159000" y="4189025"/>
            <a:ext cx="472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rPr>
              <a:t>And that’s it!</a:t>
            </a:r>
            <a:endParaRPr sz="2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5" name="Shape 515"/>
        <p:cNvGrpSpPr/>
        <p:nvPr/>
      </p:nvGrpSpPr>
      <p:grpSpPr>
        <a:xfrm>
          <a:off x="0" y="0"/>
          <a:ext cx="0" cy="0"/>
          <a:chOff x="0" y="0"/>
          <a:chExt cx="0" cy="0"/>
        </a:xfrm>
      </p:grpSpPr>
      <p:sp>
        <p:nvSpPr>
          <p:cNvPr id="516" name="Google Shape;516;p6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have now officially solved the problem!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idx="1" type="body"/>
          </p:nvPr>
        </p:nvSpPr>
        <p:spPr>
          <a:xfrm>
            <a:off x="3923175" y="0"/>
            <a:ext cx="5220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9900"/>
                </a:solidFill>
              </a:rPr>
              <a:t>std::vector</a:t>
            </a:r>
            <a:r>
              <a:rPr lang="en" sz="1000">
                <a:solidFill>
                  <a:schemeClr val="dk1"/>
                </a:solidFill>
              </a:rPr>
              <a:t>&lt;</a:t>
            </a:r>
            <a:r>
              <a:rPr lang="en" sz="1000">
                <a:solidFill>
                  <a:srgbClr val="00FFFF"/>
                </a:solidFill>
              </a:rPr>
              <a:t>string</a:t>
            </a:r>
            <a:r>
              <a:rPr lang="en" sz="1000">
                <a:solidFill>
                  <a:schemeClr val="dk1"/>
                </a:solidFill>
              </a:rPr>
              <a:t>&gt; </a:t>
            </a:r>
            <a:r>
              <a:rPr lang="en" sz="1000">
                <a:solidFill>
                  <a:srgbClr val="FFFF00"/>
                </a:solidFill>
              </a:rPr>
              <a:t>color</a:t>
            </a:r>
            <a:r>
              <a:rPr lang="en" sz="1000">
                <a:solidFill>
                  <a:schemeClr val="dk1"/>
                </a:solidFill>
              </a:rPr>
              <a:t>(</a:t>
            </a:r>
            <a:r>
              <a:rPr lang="en" sz="1000">
                <a:solidFill>
                  <a:srgbClr val="FF9900"/>
                </a:solidFill>
              </a:rPr>
              <a:t>Graph</a:t>
            </a:r>
            <a:r>
              <a:rPr lang="en" sz="1000">
                <a:solidFill>
                  <a:schemeClr val="dk1"/>
                </a:solidFill>
              </a:rPr>
              <a:t> </a:t>
            </a:r>
            <a:r>
              <a:rPr lang="en" sz="1000">
                <a:solidFill>
                  <a:srgbClr val="00FFFF"/>
                </a:solidFill>
              </a:rPr>
              <a:t>&amp;</a:t>
            </a:r>
            <a:r>
              <a:rPr lang="en" sz="1000">
                <a:solidFill>
                  <a:srgbClr val="FFFF00"/>
                </a:solidFill>
              </a:rPr>
              <a:t>graph</a:t>
            </a:r>
            <a:r>
              <a:rPr lang="en" sz="1000">
                <a:solidFill>
                  <a:schemeClr val="dk1"/>
                </a:solidFill>
              </a:rPr>
              <a:t>) {</a:t>
            </a:r>
            <a:endParaRPr sz="1000">
              <a:solidFill>
                <a:srgbClr val="00FF00"/>
              </a:solidFill>
            </a:endParaRPr>
          </a:p>
          <a:p>
            <a:pPr indent="457200" lvl="0" marL="0" rtl="0" algn="l">
              <a:spcBef>
                <a:spcPts val="0"/>
              </a:spcBef>
              <a:spcAft>
                <a:spcPts val="0"/>
              </a:spcAft>
              <a:buNone/>
            </a:pPr>
            <a:r>
              <a:rPr lang="en" sz="1000">
                <a:solidFill>
                  <a:srgbClr val="00FFFF"/>
                </a:solidFill>
              </a:rPr>
              <a:t>int</a:t>
            </a:r>
            <a:r>
              <a:rPr lang="en" sz="1000">
                <a:solidFill>
                  <a:srgbClr val="00FF00"/>
                </a:solidFill>
              </a:rPr>
              <a:t> </a:t>
            </a:r>
            <a:r>
              <a:rPr lang="en" sz="1000">
                <a:solidFill>
                  <a:srgbClr val="FFFF00"/>
                </a:solidFill>
              </a:rPr>
              <a:t>c</a:t>
            </a:r>
            <a:r>
              <a:rPr lang="en" sz="1000">
                <a:solidFill>
                  <a:srgbClr val="00FF00"/>
                </a:solidFill>
              </a:rPr>
              <a:t> </a:t>
            </a:r>
            <a:r>
              <a:rPr lang="en" sz="1000">
                <a:solidFill>
                  <a:schemeClr val="dk1"/>
                </a:solidFill>
              </a:rPr>
              <a:t>=</a:t>
            </a:r>
            <a:r>
              <a:rPr lang="en" sz="1000">
                <a:solidFill>
                  <a:srgbClr val="00FF00"/>
                </a:solidFill>
              </a:rPr>
              <a:t> </a:t>
            </a:r>
            <a:r>
              <a:rPr lang="en" sz="1000">
                <a:solidFill>
                  <a:srgbClr val="FF9900"/>
                </a:solidFill>
              </a:rPr>
              <a:t>6</a:t>
            </a:r>
            <a:r>
              <a:rPr lang="en" sz="1000">
                <a:solidFill>
                  <a:schemeClr val="dk1"/>
                </a:solidFill>
              </a:rPr>
              <a:t>;</a:t>
            </a:r>
            <a:r>
              <a:rPr lang="en" sz="1000">
                <a:solidFill>
                  <a:srgbClr val="00FF00"/>
                </a:solidFill>
              </a:rPr>
              <a:t> // number of colors</a:t>
            </a:r>
            <a:endParaRPr sz="1000">
              <a:solidFill>
                <a:srgbClr val="00FF00"/>
              </a:solidFill>
            </a:endParaRPr>
          </a:p>
          <a:p>
            <a:pPr indent="457200" lvl="0" marL="0" rtl="0" algn="l">
              <a:spcBef>
                <a:spcPts val="0"/>
              </a:spcBef>
              <a:spcAft>
                <a:spcPts val="0"/>
              </a:spcAft>
              <a:buNone/>
            </a:pPr>
            <a:r>
              <a:rPr lang="en" sz="1000">
                <a:solidFill>
                  <a:srgbClr val="00FFFF"/>
                </a:solidFill>
              </a:rPr>
              <a:t>int</a:t>
            </a:r>
            <a:r>
              <a:rPr lang="en" sz="1000">
                <a:solidFill>
                  <a:schemeClr val="dk1"/>
                </a:solidFill>
              </a:rPr>
              <a:t> </a:t>
            </a:r>
            <a:r>
              <a:rPr lang="en" sz="1000">
                <a:solidFill>
                  <a:srgbClr val="FFFF00"/>
                </a:solidFill>
              </a:rPr>
              <a:t>n</a:t>
            </a:r>
            <a:r>
              <a:rPr lang="en" sz="1000">
                <a:solidFill>
                  <a:schemeClr val="dk1"/>
                </a:solidFill>
              </a:rPr>
              <a:t> = </a:t>
            </a:r>
            <a:r>
              <a:rPr lang="en" sz="1000">
                <a:solidFill>
                  <a:srgbClr val="00FFFF"/>
                </a:solidFill>
              </a:rPr>
              <a:t>graph</a:t>
            </a:r>
            <a:r>
              <a:rPr lang="en" sz="1000">
                <a:solidFill>
                  <a:schemeClr val="dk1"/>
                </a:solidFill>
              </a:rPr>
              <a:t>.</a:t>
            </a:r>
            <a:r>
              <a:rPr lang="en" sz="1000">
                <a:solidFill>
                  <a:srgbClr val="00FFFF"/>
                </a:solidFill>
              </a:rPr>
              <a:t>V</a:t>
            </a:r>
            <a:r>
              <a:rPr lang="en" sz="1000">
                <a:solidFill>
                  <a:schemeClr val="dk1"/>
                </a:solidFill>
              </a:rPr>
              <a:t>;  </a:t>
            </a:r>
            <a:r>
              <a:rPr lang="en" sz="1000">
                <a:solidFill>
                  <a:srgbClr val="00FF00"/>
                </a:solidFill>
              </a:rPr>
              <a:t>// number of vertices</a:t>
            </a:r>
            <a:endParaRPr sz="1000">
              <a:solidFill>
                <a:srgbClr val="00FF00"/>
              </a:solidFill>
            </a:endParaRPr>
          </a:p>
          <a:p>
            <a:pPr indent="457200" lvl="0" marL="0" rtl="0" algn="l">
              <a:spcBef>
                <a:spcPts val="0"/>
              </a:spcBef>
              <a:spcAft>
                <a:spcPts val="0"/>
              </a:spcAft>
              <a:buNone/>
            </a:pPr>
            <a:r>
              <a:rPr lang="en" sz="1000">
                <a:solidFill>
                  <a:srgbClr val="00FFFF"/>
                </a:solidFill>
              </a:rPr>
              <a:t>string</a:t>
            </a:r>
            <a:r>
              <a:rPr lang="en" sz="1000">
                <a:solidFill>
                  <a:schemeClr val="dk1"/>
                </a:solidFill>
              </a:rPr>
              <a:t> </a:t>
            </a:r>
            <a:r>
              <a:rPr lang="en" sz="1000">
                <a:solidFill>
                  <a:srgbClr val="FFFF00"/>
                </a:solidFill>
              </a:rPr>
              <a:t>map</a:t>
            </a:r>
            <a:r>
              <a:rPr lang="en" sz="1000">
                <a:solidFill>
                  <a:schemeClr val="dk1"/>
                </a:solidFill>
              </a:rPr>
              <a:t>[</a:t>
            </a:r>
            <a:r>
              <a:rPr lang="en" sz="1000">
                <a:solidFill>
                  <a:srgbClr val="FFFF00"/>
                </a:solidFill>
              </a:rPr>
              <a:t>c</a:t>
            </a:r>
            <a:r>
              <a:rPr lang="en" sz="1000">
                <a:solidFill>
                  <a:schemeClr val="dk1"/>
                </a:solidFill>
              </a:rPr>
              <a:t>] = {“</a:t>
            </a:r>
            <a:r>
              <a:rPr lang="en" sz="1000">
                <a:solidFill>
                  <a:srgbClr val="FF0000"/>
                </a:solidFill>
              </a:rPr>
              <a:t>RED</a:t>
            </a:r>
            <a:r>
              <a:rPr lang="en" sz="1000">
                <a:solidFill>
                  <a:schemeClr val="dk1"/>
                </a:solidFill>
              </a:rPr>
              <a:t>”, “</a:t>
            </a:r>
            <a:r>
              <a:rPr lang="en" sz="1000">
                <a:solidFill>
                  <a:srgbClr val="00FFFF"/>
                </a:solidFill>
              </a:rPr>
              <a:t>BLUE</a:t>
            </a:r>
            <a:r>
              <a:rPr lang="en" sz="1000">
                <a:solidFill>
                  <a:schemeClr val="dk1"/>
                </a:solidFill>
              </a:rPr>
              <a:t>”, “</a:t>
            </a:r>
            <a:r>
              <a:rPr lang="en" sz="1000">
                <a:solidFill>
                  <a:srgbClr val="00FF00"/>
                </a:solidFill>
              </a:rPr>
              <a:t>GREEN</a:t>
            </a:r>
            <a:r>
              <a:rPr lang="en" sz="1000">
                <a:solidFill>
                  <a:schemeClr val="dk1"/>
                </a:solidFill>
              </a:rPr>
              <a:t>”, “</a:t>
            </a:r>
            <a:r>
              <a:rPr lang="en" sz="1000">
                <a:solidFill>
                  <a:srgbClr val="FFFF00"/>
                </a:solidFill>
              </a:rPr>
              <a:t>YELLOW</a:t>
            </a:r>
            <a:r>
              <a:rPr lang="en" sz="1000">
                <a:solidFill>
                  <a:schemeClr val="dk1"/>
                </a:solidFill>
              </a:rPr>
              <a:t>”, “</a:t>
            </a:r>
            <a:r>
              <a:rPr lang="en" sz="1000">
                <a:solidFill>
                  <a:srgbClr val="FF9900"/>
                </a:solidFill>
              </a:rPr>
              <a:t>ORANGE</a:t>
            </a:r>
            <a:r>
              <a:rPr lang="en" sz="1000">
                <a:solidFill>
                  <a:schemeClr val="dk1"/>
                </a:solidFill>
              </a:rPr>
              <a:t>”, “</a:t>
            </a:r>
            <a:r>
              <a:rPr lang="en" sz="1000">
                <a:solidFill>
                  <a:srgbClr val="8E7CC3"/>
                </a:solidFill>
              </a:rPr>
              <a:t>PURPLE</a:t>
            </a:r>
            <a:r>
              <a:rPr lang="en" sz="1000">
                <a:solidFill>
                  <a:schemeClr val="dk1"/>
                </a:solidFill>
              </a:rPr>
              <a:t>”};</a:t>
            </a:r>
            <a:endParaRPr sz="1000">
              <a:solidFill>
                <a:schemeClr val="dk1"/>
              </a:solidFill>
            </a:endParaRPr>
          </a:p>
          <a:p>
            <a:pPr indent="0" lvl="0" marL="0" rtl="0" algn="l">
              <a:spcBef>
                <a:spcPts val="0"/>
              </a:spcBef>
              <a:spcAft>
                <a:spcPts val="0"/>
              </a:spcAft>
              <a:buNone/>
            </a:pPr>
            <a:r>
              <a:t/>
            </a:r>
            <a:endParaRPr sz="1000">
              <a:solidFill>
                <a:srgbClr val="00FF00"/>
              </a:solidFill>
            </a:endParaRPr>
          </a:p>
          <a:p>
            <a:pPr indent="457200" lvl="0" marL="0" rtl="0" algn="l">
              <a:spcBef>
                <a:spcPts val="0"/>
              </a:spcBef>
              <a:spcAft>
                <a:spcPts val="0"/>
              </a:spcAft>
              <a:buNone/>
            </a:pPr>
            <a:r>
              <a:rPr lang="en" sz="1000">
                <a:solidFill>
                  <a:srgbClr val="FF9900"/>
                </a:solidFill>
              </a:rPr>
              <a:t>vector</a:t>
            </a:r>
            <a:r>
              <a:rPr lang="en" sz="1000">
                <a:solidFill>
                  <a:schemeClr val="dk1"/>
                </a:solidFill>
              </a:rPr>
              <a:t>&lt;</a:t>
            </a:r>
            <a:r>
              <a:rPr lang="en" sz="1000">
                <a:solidFill>
                  <a:srgbClr val="00FFFF"/>
                </a:solidFill>
              </a:rPr>
              <a:t>int</a:t>
            </a:r>
            <a:r>
              <a:rPr lang="en" sz="1000">
                <a:solidFill>
                  <a:schemeClr val="dk1"/>
                </a:solidFill>
              </a:rPr>
              <a:t>&gt; </a:t>
            </a:r>
            <a:r>
              <a:rPr lang="en" sz="1000">
                <a:solidFill>
                  <a:srgbClr val="FFFF00"/>
                </a:solidFill>
              </a:rPr>
              <a:t>cIndex</a:t>
            </a:r>
            <a:r>
              <a:rPr lang="en" sz="1000">
                <a:solidFill>
                  <a:schemeClr val="dk1"/>
                </a:solidFill>
              </a:rPr>
              <a:t>(</a:t>
            </a:r>
            <a:r>
              <a:rPr lang="en" sz="1000">
                <a:solidFill>
                  <a:srgbClr val="FF9900"/>
                </a:solidFill>
              </a:rPr>
              <a:t>n</a:t>
            </a:r>
            <a:r>
              <a:rPr lang="en" sz="1000">
                <a:solidFill>
                  <a:schemeClr val="dk1"/>
                </a:solidFill>
              </a:rPr>
              <a:t>, </a:t>
            </a:r>
            <a:r>
              <a:rPr lang="en" sz="1000">
                <a:solidFill>
                  <a:srgbClr val="FF9900"/>
                </a:solidFill>
              </a:rPr>
              <a:t>-1</a:t>
            </a:r>
            <a:r>
              <a:rPr lang="en" sz="1000">
                <a:solidFill>
                  <a:schemeClr val="dk1"/>
                </a:solidFill>
              </a:rPr>
              <a:t>); </a:t>
            </a:r>
            <a:r>
              <a:rPr lang="en" sz="1000">
                <a:solidFill>
                  <a:srgbClr val="00FF00"/>
                </a:solidFill>
              </a:rPr>
              <a:t>// size = n, each = -1</a:t>
            </a:r>
            <a:endParaRPr sz="1000">
              <a:solidFill>
                <a:srgbClr val="00FF00"/>
              </a:solidFill>
            </a:endParaRPr>
          </a:p>
          <a:p>
            <a:pPr indent="0" lvl="0" marL="0" rtl="0" algn="l">
              <a:spcBef>
                <a:spcPts val="0"/>
              </a:spcBef>
              <a:spcAft>
                <a:spcPts val="0"/>
              </a:spcAft>
              <a:buNone/>
            </a:pPr>
            <a:r>
              <a:rPr lang="en" sz="1000">
                <a:solidFill>
                  <a:schemeClr val="dk1"/>
                </a:solidFill>
              </a:rPr>
              <a:t>	</a:t>
            </a:r>
            <a:r>
              <a:rPr lang="en" sz="1000">
                <a:solidFill>
                  <a:srgbClr val="FF9900"/>
                </a:solidFill>
              </a:rPr>
              <a:t>vector</a:t>
            </a:r>
            <a:r>
              <a:rPr lang="en" sz="1000">
                <a:solidFill>
                  <a:schemeClr val="dk1"/>
                </a:solidFill>
              </a:rPr>
              <a:t>&lt;</a:t>
            </a:r>
            <a:r>
              <a:rPr lang="en" sz="1000">
                <a:solidFill>
                  <a:srgbClr val="00FFFF"/>
                </a:solidFill>
              </a:rPr>
              <a:t>bool</a:t>
            </a:r>
            <a:r>
              <a:rPr lang="en" sz="1000">
                <a:solidFill>
                  <a:schemeClr val="dk1"/>
                </a:solidFill>
              </a:rPr>
              <a:t>&gt; </a:t>
            </a:r>
            <a:r>
              <a:rPr lang="en" sz="1000">
                <a:solidFill>
                  <a:srgbClr val="FFFF00"/>
                </a:solidFill>
              </a:rPr>
              <a:t>taken</a:t>
            </a:r>
            <a:r>
              <a:rPr lang="en" sz="1000">
                <a:solidFill>
                  <a:schemeClr val="dk1"/>
                </a:solidFill>
              </a:rPr>
              <a:t>(</a:t>
            </a:r>
            <a:r>
              <a:rPr lang="en" sz="1000">
                <a:solidFill>
                  <a:srgbClr val="FF9900"/>
                </a:solidFill>
              </a:rPr>
              <a:t>c</a:t>
            </a:r>
            <a:r>
              <a:rPr lang="en" sz="1000">
                <a:solidFill>
                  <a:schemeClr val="dk1"/>
                </a:solidFill>
              </a:rPr>
              <a:t>, </a:t>
            </a:r>
            <a:r>
              <a:rPr lang="en" sz="1000">
                <a:solidFill>
                  <a:srgbClr val="FF9900"/>
                </a:solidFill>
              </a:rPr>
              <a:t>false</a:t>
            </a:r>
            <a:r>
              <a:rPr lang="en" sz="1000">
                <a:solidFill>
                  <a:schemeClr val="dk1"/>
                </a:solidFill>
              </a:rPr>
              <a:t>); </a:t>
            </a:r>
            <a:r>
              <a:rPr lang="en" sz="1000">
                <a:solidFill>
                  <a:srgbClr val="00FF00"/>
                </a:solidFill>
              </a:rPr>
              <a:t>// size = 6, each = false</a:t>
            </a:r>
            <a:endParaRPr sz="1000">
              <a:solidFill>
                <a:srgbClr val="00FF00"/>
              </a:solidFill>
            </a:endParaRPr>
          </a:p>
          <a:p>
            <a:pPr indent="0" lvl="0" marL="0" rtl="0" algn="l">
              <a:spcBef>
                <a:spcPts val="1000"/>
              </a:spcBef>
              <a:spcAft>
                <a:spcPts val="0"/>
              </a:spcAft>
              <a:buNone/>
            </a:pPr>
            <a:r>
              <a:rPr lang="en" sz="1000">
                <a:solidFill>
                  <a:schemeClr val="dk1"/>
                </a:solidFill>
              </a:rPr>
              <a:t>	</a:t>
            </a:r>
            <a:r>
              <a:rPr lang="en" sz="1000">
                <a:solidFill>
                  <a:srgbClr val="FF0000"/>
                </a:solidFill>
              </a:rPr>
              <a:t>for</a:t>
            </a:r>
            <a:r>
              <a:rPr lang="en" sz="1000">
                <a:solidFill>
                  <a:schemeClr val="dk1"/>
                </a:solidFill>
              </a:rPr>
              <a:t>(</a:t>
            </a:r>
            <a:r>
              <a:rPr lang="en" sz="1000">
                <a:solidFill>
                  <a:srgbClr val="00FFFF"/>
                </a:solidFill>
              </a:rPr>
              <a:t>int</a:t>
            </a:r>
            <a:r>
              <a:rPr lang="en" sz="1000">
                <a:solidFill>
                  <a:schemeClr val="dk1"/>
                </a:solidFill>
              </a:rPr>
              <a:t> </a:t>
            </a:r>
            <a:r>
              <a:rPr lang="en" sz="1000">
                <a:solidFill>
                  <a:srgbClr val="FFFF00"/>
                </a:solidFill>
              </a:rPr>
              <a:t>i</a:t>
            </a:r>
            <a:r>
              <a:rPr lang="en" sz="1000">
                <a:solidFill>
                  <a:schemeClr val="dk1"/>
                </a:solidFill>
              </a:rPr>
              <a:t> = </a:t>
            </a:r>
            <a:r>
              <a:rPr lang="en" sz="1000">
                <a:solidFill>
                  <a:srgbClr val="FF9900"/>
                </a:solidFill>
              </a:rPr>
              <a:t>0</a:t>
            </a:r>
            <a:r>
              <a:rPr lang="en" sz="1000">
                <a:solidFill>
                  <a:schemeClr val="dk1"/>
                </a:solidFill>
              </a:rPr>
              <a:t>; </a:t>
            </a:r>
            <a:r>
              <a:rPr lang="en" sz="1000">
                <a:solidFill>
                  <a:srgbClr val="FFFF00"/>
                </a:solidFill>
              </a:rPr>
              <a:t>i</a:t>
            </a:r>
            <a:r>
              <a:rPr lang="en" sz="1000">
                <a:solidFill>
                  <a:schemeClr val="dk1"/>
                </a:solidFill>
              </a:rPr>
              <a:t> &lt; </a:t>
            </a:r>
            <a:r>
              <a:rPr lang="en" sz="1000">
                <a:solidFill>
                  <a:srgbClr val="FFFF00"/>
                </a:solidFill>
              </a:rPr>
              <a:t>n</a:t>
            </a:r>
            <a:r>
              <a:rPr lang="en" sz="1000">
                <a:solidFill>
                  <a:schemeClr val="dk1"/>
                </a:solidFill>
              </a:rPr>
              <a:t>; </a:t>
            </a:r>
            <a:r>
              <a:rPr lang="en" sz="1000">
                <a:solidFill>
                  <a:srgbClr val="FFFF00"/>
                </a:solidFill>
              </a:rPr>
              <a:t>i</a:t>
            </a:r>
            <a:r>
              <a:rPr lang="en" sz="1000">
                <a:solidFill>
                  <a:schemeClr val="dk1"/>
                </a:solidFill>
              </a:rPr>
              <a:t>++) { </a:t>
            </a:r>
            <a:r>
              <a:rPr lang="en" sz="1000">
                <a:solidFill>
                  <a:srgbClr val="00FF00"/>
                </a:solidFill>
              </a:rPr>
              <a:t>// For each vertex i</a:t>
            </a:r>
            <a:endParaRPr sz="1000">
              <a:solidFill>
                <a:srgbClr val="00FF00"/>
              </a:solidFill>
            </a:endParaRPr>
          </a:p>
          <a:p>
            <a:pPr indent="0" lvl="0" marL="0" rtl="0" algn="l">
              <a:spcBef>
                <a:spcPts val="0"/>
              </a:spcBef>
              <a:spcAft>
                <a:spcPts val="0"/>
              </a:spcAft>
              <a:buNone/>
            </a:pPr>
            <a:r>
              <a:rPr lang="en" sz="1000">
                <a:solidFill>
                  <a:schemeClr val="dk1"/>
                </a:solidFill>
              </a:rPr>
              <a:t>		</a:t>
            </a:r>
            <a:r>
              <a:rPr lang="en" sz="1000">
                <a:solidFill>
                  <a:srgbClr val="00FF00"/>
                </a:solidFill>
              </a:rPr>
              <a:t>// mark vertex’s neighbors’ colors as taken</a:t>
            </a:r>
            <a:endParaRPr sz="1000">
              <a:solidFill>
                <a:srgbClr val="00FF00"/>
              </a:solidFill>
            </a:endParaRPr>
          </a:p>
          <a:p>
            <a:pPr indent="0" lvl="0" marL="0" rtl="0" algn="l">
              <a:spcBef>
                <a:spcPts val="0"/>
              </a:spcBef>
              <a:spcAft>
                <a:spcPts val="0"/>
              </a:spcAft>
              <a:buNone/>
            </a:pPr>
            <a:r>
              <a:rPr lang="en" sz="1000">
                <a:solidFill>
                  <a:schemeClr val="dk1"/>
                </a:solidFill>
              </a:rPr>
              <a:t>		</a:t>
            </a:r>
            <a:r>
              <a:rPr lang="en" sz="1000">
                <a:solidFill>
                  <a:srgbClr val="FF0000"/>
                </a:solidFill>
              </a:rPr>
              <a:t>for</a:t>
            </a:r>
            <a:r>
              <a:rPr lang="en" sz="1000">
                <a:solidFill>
                  <a:schemeClr val="dk1"/>
                </a:solidFill>
              </a:rPr>
              <a:t>(</a:t>
            </a:r>
            <a:r>
              <a:rPr lang="en" sz="1000">
                <a:solidFill>
                  <a:srgbClr val="00FFFF"/>
                </a:solidFill>
              </a:rPr>
              <a:t>int</a:t>
            </a:r>
            <a:r>
              <a:rPr lang="en" sz="1000">
                <a:solidFill>
                  <a:schemeClr val="dk1"/>
                </a:solidFill>
              </a:rPr>
              <a:t> </a:t>
            </a:r>
            <a:r>
              <a:rPr lang="en" sz="1000">
                <a:solidFill>
                  <a:srgbClr val="FFFF00"/>
                </a:solidFill>
              </a:rPr>
              <a:t>neigh</a:t>
            </a:r>
            <a:r>
              <a:rPr lang="en" sz="1000">
                <a:solidFill>
                  <a:schemeClr val="dk1"/>
                </a:solidFill>
              </a:rPr>
              <a:t> : </a:t>
            </a:r>
            <a:r>
              <a:rPr lang="en" sz="1000">
                <a:solidFill>
                  <a:srgbClr val="00FFFF"/>
                </a:solidFill>
              </a:rPr>
              <a:t>graph</a:t>
            </a:r>
            <a:r>
              <a:rPr lang="en" sz="1000">
                <a:solidFill>
                  <a:schemeClr val="dk1"/>
                </a:solidFill>
              </a:rPr>
              <a:t>.</a:t>
            </a:r>
            <a:r>
              <a:rPr lang="en" sz="1000">
                <a:solidFill>
                  <a:srgbClr val="00FFFF"/>
                </a:solidFill>
              </a:rPr>
              <a:t>adjList</a:t>
            </a:r>
            <a:r>
              <a:rPr lang="en" sz="1000">
                <a:solidFill>
                  <a:schemeClr val="dk1"/>
                </a:solidFill>
              </a:rPr>
              <a:t>[</a:t>
            </a:r>
            <a:r>
              <a:rPr lang="en" sz="1000">
                <a:solidFill>
                  <a:srgbClr val="FFFF00"/>
                </a:solidFill>
              </a:rPr>
              <a:t>i</a:t>
            </a:r>
            <a:r>
              <a:rPr lang="en" sz="1000">
                <a:solidFill>
                  <a:schemeClr val="dk1"/>
                </a:solidFill>
              </a:rPr>
              <a:t>]) {</a:t>
            </a:r>
            <a:endParaRPr sz="1000">
              <a:solidFill>
                <a:schemeClr val="dk1"/>
              </a:solidFill>
            </a:endParaRPr>
          </a:p>
          <a:p>
            <a:pPr indent="0" lvl="0" marL="0" rtl="0" algn="l">
              <a:spcBef>
                <a:spcPts val="0"/>
              </a:spcBef>
              <a:spcAft>
                <a:spcPts val="0"/>
              </a:spcAft>
              <a:buNone/>
            </a:pPr>
            <a:r>
              <a:rPr lang="en" sz="1000">
                <a:solidFill>
                  <a:schemeClr val="dk1"/>
                </a:solidFill>
              </a:rPr>
              <a:t>			</a:t>
            </a:r>
            <a:r>
              <a:rPr lang="en" sz="1000">
                <a:solidFill>
                  <a:srgbClr val="FF0000"/>
                </a:solidFill>
              </a:rPr>
              <a:t>if</a:t>
            </a:r>
            <a:r>
              <a:rPr lang="en" sz="1000">
                <a:solidFill>
                  <a:schemeClr val="dk1"/>
                </a:solidFill>
              </a:rPr>
              <a:t>(</a:t>
            </a:r>
            <a:r>
              <a:rPr lang="en" sz="1000">
                <a:solidFill>
                  <a:srgbClr val="00FFFF"/>
                </a:solidFill>
              </a:rPr>
              <a:t>cIndex</a:t>
            </a:r>
            <a:r>
              <a:rPr lang="en" sz="1000">
                <a:solidFill>
                  <a:schemeClr val="dk1"/>
                </a:solidFill>
              </a:rPr>
              <a:t>[</a:t>
            </a:r>
            <a:r>
              <a:rPr lang="en" sz="1000">
                <a:solidFill>
                  <a:srgbClr val="FFFF00"/>
                </a:solidFill>
              </a:rPr>
              <a:t>neigh</a:t>
            </a:r>
            <a:r>
              <a:rPr lang="en" sz="1000">
                <a:solidFill>
                  <a:schemeClr val="dk1"/>
                </a:solidFill>
              </a:rPr>
              <a:t>] != </a:t>
            </a:r>
            <a:r>
              <a:rPr lang="en" sz="1000">
                <a:solidFill>
                  <a:srgbClr val="FF9900"/>
                </a:solidFill>
              </a:rPr>
              <a:t>-1</a:t>
            </a:r>
            <a:r>
              <a:rPr lang="en" sz="1000">
                <a:solidFill>
                  <a:schemeClr val="dk1"/>
                </a:solidFill>
              </a:rPr>
              <a:t>)  </a:t>
            </a:r>
            <a:r>
              <a:rPr lang="en" sz="1000">
                <a:solidFill>
                  <a:srgbClr val="00FFFF"/>
                </a:solidFill>
              </a:rPr>
              <a:t>taken</a:t>
            </a:r>
            <a:r>
              <a:rPr lang="en" sz="1000">
                <a:solidFill>
                  <a:schemeClr val="dk1"/>
                </a:solidFill>
              </a:rPr>
              <a:t>[</a:t>
            </a:r>
            <a:r>
              <a:rPr lang="en" sz="1000">
                <a:solidFill>
                  <a:srgbClr val="00FFFF"/>
                </a:solidFill>
              </a:rPr>
              <a:t>cIndex</a:t>
            </a:r>
            <a:r>
              <a:rPr lang="en" sz="1000">
                <a:solidFill>
                  <a:schemeClr val="dk1"/>
                </a:solidFill>
              </a:rPr>
              <a:t>[</a:t>
            </a:r>
            <a:r>
              <a:rPr lang="en" sz="1000">
                <a:solidFill>
                  <a:srgbClr val="FFFF00"/>
                </a:solidFill>
              </a:rPr>
              <a:t>neigh</a:t>
            </a:r>
            <a:r>
              <a:rPr lang="en" sz="1000">
                <a:solidFill>
                  <a:schemeClr val="dk1"/>
                </a:solidFill>
              </a:rPr>
              <a:t>]] = </a:t>
            </a:r>
            <a:r>
              <a:rPr lang="en" sz="1000">
                <a:solidFill>
                  <a:srgbClr val="FF9900"/>
                </a:solidFill>
              </a:rPr>
              <a:t>true</a:t>
            </a: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457200" lvl="0" marL="457200" rtl="0" algn="l">
              <a:lnSpc>
                <a:spcPct val="100000"/>
              </a:lnSpc>
              <a:spcBef>
                <a:spcPts val="0"/>
              </a:spcBef>
              <a:spcAft>
                <a:spcPts val="0"/>
              </a:spcAft>
              <a:buNone/>
            </a:pPr>
            <a:r>
              <a:rPr lang="en" sz="1000">
                <a:solidFill>
                  <a:srgbClr val="00FF00"/>
                </a:solidFill>
              </a:rPr>
              <a:t>// find first available color and assign to vertex</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r>
              <a:rPr lang="en" sz="1000">
                <a:solidFill>
                  <a:srgbClr val="FF0000"/>
                </a:solidFill>
              </a:rPr>
              <a:t>for</a:t>
            </a:r>
            <a:r>
              <a:rPr lang="en" sz="1000">
                <a:solidFill>
                  <a:schemeClr val="dk1"/>
                </a:solidFill>
              </a:rPr>
              <a:t>(</a:t>
            </a:r>
            <a:r>
              <a:rPr lang="en" sz="1000">
                <a:solidFill>
                  <a:srgbClr val="00FFFF"/>
                </a:solidFill>
              </a:rPr>
              <a:t>int</a:t>
            </a:r>
            <a:r>
              <a:rPr lang="en" sz="1000">
                <a:solidFill>
                  <a:schemeClr val="dk1"/>
                </a:solidFill>
              </a:rPr>
              <a:t> </a:t>
            </a:r>
            <a:r>
              <a:rPr lang="en" sz="1000">
                <a:solidFill>
                  <a:srgbClr val="FFFF00"/>
                </a:solidFill>
              </a:rPr>
              <a:t>j</a:t>
            </a:r>
            <a:r>
              <a:rPr lang="en" sz="1000">
                <a:solidFill>
                  <a:schemeClr val="dk1"/>
                </a:solidFill>
              </a:rPr>
              <a:t> = </a:t>
            </a:r>
            <a:r>
              <a:rPr lang="en" sz="1000">
                <a:solidFill>
                  <a:srgbClr val="FF9900"/>
                </a:solidFill>
              </a:rPr>
              <a:t>0</a:t>
            </a:r>
            <a:r>
              <a:rPr lang="en" sz="1000">
                <a:solidFill>
                  <a:schemeClr val="dk1"/>
                </a:solidFill>
              </a:rPr>
              <a:t>; </a:t>
            </a:r>
            <a:r>
              <a:rPr lang="en" sz="1000">
                <a:solidFill>
                  <a:srgbClr val="FFFF00"/>
                </a:solidFill>
              </a:rPr>
              <a:t>j</a:t>
            </a:r>
            <a:r>
              <a:rPr lang="en" sz="1000">
                <a:solidFill>
                  <a:schemeClr val="dk1"/>
                </a:solidFill>
              </a:rPr>
              <a:t> &lt; </a:t>
            </a:r>
            <a:r>
              <a:rPr lang="en" sz="1000">
                <a:solidFill>
                  <a:srgbClr val="FFFF00"/>
                </a:solidFill>
              </a:rPr>
              <a:t>c</a:t>
            </a:r>
            <a:r>
              <a:rPr lang="en" sz="1000">
                <a:solidFill>
                  <a:schemeClr val="dk1"/>
                </a:solidFill>
              </a:rPr>
              <a:t>;</a:t>
            </a:r>
            <a:r>
              <a:rPr lang="en" sz="1000">
                <a:solidFill>
                  <a:srgbClr val="FFFF00"/>
                </a:solidFill>
              </a:rPr>
              <a:t> j</a:t>
            </a:r>
            <a:r>
              <a:rPr lang="en" sz="1000">
                <a:solidFill>
                  <a:schemeClr val="dk1"/>
                </a:solidFill>
              </a:rPr>
              <a:t>++) {</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r>
              <a:rPr lang="en" sz="1000">
                <a:solidFill>
                  <a:srgbClr val="FF0000"/>
                </a:solidFill>
              </a:rPr>
              <a:t>if</a:t>
            </a:r>
            <a:r>
              <a:rPr lang="en" sz="1000">
                <a:solidFill>
                  <a:schemeClr val="dk1"/>
                </a:solidFill>
              </a:rPr>
              <a:t>(!</a:t>
            </a:r>
            <a:r>
              <a:rPr lang="en" sz="1000">
                <a:solidFill>
                  <a:srgbClr val="00FFFF"/>
                </a:solidFill>
              </a:rPr>
              <a:t>taken</a:t>
            </a:r>
            <a:r>
              <a:rPr lang="en" sz="1000">
                <a:solidFill>
                  <a:schemeClr val="dk1"/>
                </a:solidFill>
              </a:rPr>
              <a:t>[</a:t>
            </a:r>
            <a:r>
              <a:rPr lang="en" sz="1000">
                <a:solidFill>
                  <a:srgbClr val="FFFF00"/>
                </a:solidFill>
              </a:rPr>
              <a:t>j</a:t>
            </a:r>
            <a:r>
              <a:rPr lang="en" sz="1000">
                <a:solidFill>
                  <a:schemeClr val="dk1"/>
                </a:solidFill>
              </a:rPr>
              <a:t>]) {</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r>
              <a:rPr lang="en" sz="1000">
                <a:solidFill>
                  <a:srgbClr val="00FFFF"/>
                </a:solidFill>
              </a:rPr>
              <a:t>cIndex</a:t>
            </a:r>
            <a:r>
              <a:rPr lang="en" sz="1000">
                <a:solidFill>
                  <a:schemeClr val="dk1"/>
                </a:solidFill>
              </a:rPr>
              <a:t>[</a:t>
            </a:r>
            <a:r>
              <a:rPr lang="en" sz="1000">
                <a:solidFill>
                  <a:srgbClr val="FFFF00"/>
                </a:solidFill>
              </a:rPr>
              <a:t>i</a:t>
            </a:r>
            <a:r>
              <a:rPr lang="en" sz="1000">
                <a:solidFill>
                  <a:schemeClr val="dk1"/>
                </a:solidFill>
              </a:rPr>
              <a:t>] = </a:t>
            </a:r>
            <a:r>
              <a:rPr lang="en" sz="1000">
                <a:solidFill>
                  <a:srgbClr val="FFFF00"/>
                </a:solidFill>
              </a:rPr>
              <a:t>j</a:t>
            </a:r>
            <a:r>
              <a:rPr lang="en" sz="1000">
                <a:solidFill>
                  <a:schemeClr val="dk1"/>
                </a:solidFill>
              </a:rPr>
              <a:t>;</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r>
              <a:rPr lang="en" sz="1000">
                <a:solidFill>
                  <a:srgbClr val="FF0000"/>
                </a:solidFill>
              </a:rPr>
              <a:t>break</a:t>
            </a:r>
            <a:r>
              <a:rPr lang="en" sz="1000">
                <a:solidFill>
                  <a:schemeClr val="dk1"/>
                </a:solidFill>
              </a:rPr>
              <a:t>;</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		</a:t>
            </a:r>
            <a:r>
              <a:rPr lang="en" sz="1000">
                <a:solidFill>
                  <a:srgbClr val="00FF00"/>
                </a:solidFill>
              </a:rPr>
              <a:t>// reset neighbor color tracking container</a:t>
            </a:r>
            <a:endParaRPr sz="1000">
              <a:solidFill>
                <a:srgbClr val="00FF00"/>
              </a:solidFill>
            </a:endParaRPr>
          </a:p>
          <a:p>
            <a:pPr indent="0" lvl="0" marL="0" rtl="0" algn="l">
              <a:lnSpc>
                <a:spcPct val="100000"/>
              </a:lnSpc>
              <a:spcBef>
                <a:spcPts val="0"/>
              </a:spcBef>
              <a:spcAft>
                <a:spcPts val="0"/>
              </a:spcAft>
              <a:buNone/>
            </a:pPr>
            <a:r>
              <a:rPr lang="en" sz="1000">
                <a:solidFill>
                  <a:schemeClr val="dk1"/>
                </a:solidFill>
              </a:rPr>
              <a:t>		</a:t>
            </a:r>
            <a:r>
              <a:rPr lang="en" sz="1000">
                <a:solidFill>
                  <a:srgbClr val="FF0000"/>
                </a:solidFill>
              </a:rPr>
              <a:t>for</a:t>
            </a:r>
            <a:r>
              <a:rPr lang="en" sz="1000">
                <a:solidFill>
                  <a:schemeClr val="dk1"/>
                </a:solidFill>
              </a:rPr>
              <a:t>(</a:t>
            </a:r>
            <a:r>
              <a:rPr lang="en" sz="1000">
                <a:solidFill>
                  <a:srgbClr val="00FFFF"/>
                </a:solidFill>
              </a:rPr>
              <a:t>int</a:t>
            </a:r>
            <a:r>
              <a:rPr lang="en" sz="1000">
                <a:solidFill>
                  <a:schemeClr val="dk1"/>
                </a:solidFill>
              </a:rPr>
              <a:t> j = </a:t>
            </a:r>
            <a:r>
              <a:rPr lang="en" sz="1000">
                <a:solidFill>
                  <a:srgbClr val="FF9900"/>
                </a:solidFill>
              </a:rPr>
              <a:t>0</a:t>
            </a:r>
            <a:r>
              <a:rPr lang="en" sz="1000">
                <a:solidFill>
                  <a:schemeClr val="dk1"/>
                </a:solidFill>
              </a:rPr>
              <a:t>;</a:t>
            </a:r>
            <a:r>
              <a:rPr lang="en" sz="1000">
                <a:solidFill>
                  <a:srgbClr val="FFFF00"/>
                </a:solidFill>
              </a:rPr>
              <a:t> j</a:t>
            </a:r>
            <a:r>
              <a:rPr lang="en" sz="1000">
                <a:solidFill>
                  <a:schemeClr val="dk1"/>
                </a:solidFill>
              </a:rPr>
              <a:t>&lt;</a:t>
            </a:r>
            <a:r>
              <a:rPr lang="en" sz="1000">
                <a:solidFill>
                  <a:srgbClr val="FFFF00"/>
                </a:solidFill>
              </a:rPr>
              <a:t>c</a:t>
            </a:r>
            <a:r>
              <a:rPr lang="en" sz="1000">
                <a:solidFill>
                  <a:schemeClr val="dk1"/>
                </a:solidFill>
              </a:rPr>
              <a:t>; </a:t>
            </a:r>
            <a:r>
              <a:rPr lang="en" sz="1000">
                <a:solidFill>
                  <a:srgbClr val="FFFF00"/>
                </a:solidFill>
              </a:rPr>
              <a:t>j</a:t>
            </a:r>
            <a:r>
              <a:rPr lang="en" sz="1000">
                <a:solidFill>
                  <a:schemeClr val="dk1"/>
                </a:solidFill>
              </a:rPr>
              <a:t>++)</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			</a:t>
            </a:r>
            <a:r>
              <a:rPr lang="en" sz="1000">
                <a:solidFill>
                  <a:srgbClr val="00FFFF"/>
                </a:solidFill>
              </a:rPr>
              <a:t>taken</a:t>
            </a:r>
            <a:r>
              <a:rPr lang="en" sz="1000">
                <a:solidFill>
                  <a:schemeClr val="dk1"/>
                </a:solidFill>
              </a:rPr>
              <a:t>[</a:t>
            </a:r>
            <a:r>
              <a:rPr lang="en" sz="1000">
                <a:solidFill>
                  <a:srgbClr val="FFFF00"/>
                </a:solidFill>
              </a:rPr>
              <a:t>j</a:t>
            </a:r>
            <a:r>
              <a:rPr lang="en" sz="1000">
                <a:solidFill>
                  <a:schemeClr val="dk1"/>
                </a:solidFill>
              </a:rPr>
              <a:t>] = </a:t>
            </a:r>
            <a:r>
              <a:rPr lang="en" sz="1000">
                <a:solidFill>
                  <a:srgbClr val="FF9900"/>
                </a:solidFill>
              </a:rPr>
              <a:t>false</a:t>
            </a: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	}</a:t>
            </a:r>
            <a:endParaRPr sz="1000">
              <a:solidFill>
                <a:schemeClr val="dk1"/>
              </a:solidFill>
            </a:endParaRPr>
          </a:p>
          <a:p>
            <a:pPr indent="0" lvl="0" marL="457200" rtl="0" algn="l">
              <a:lnSpc>
                <a:spcPct val="100000"/>
              </a:lnSpc>
              <a:spcBef>
                <a:spcPts val="0"/>
              </a:spcBef>
              <a:spcAft>
                <a:spcPts val="0"/>
              </a:spcAft>
              <a:buNone/>
            </a:pPr>
            <a:r>
              <a:rPr lang="en" sz="1000">
                <a:solidFill>
                  <a:srgbClr val="FF9900"/>
                </a:solidFill>
              </a:rPr>
              <a:t>vector</a:t>
            </a:r>
            <a:r>
              <a:rPr lang="en" sz="1000">
                <a:solidFill>
                  <a:schemeClr val="dk1"/>
                </a:solidFill>
              </a:rPr>
              <a:t> &lt;</a:t>
            </a:r>
            <a:r>
              <a:rPr lang="en" sz="1000">
                <a:solidFill>
                  <a:srgbClr val="00FFFF"/>
                </a:solidFill>
              </a:rPr>
              <a:t>string</a:t>
            </a:r>
            <a:r>
              <a:rPr lang="en" sz="1000">
                <a:solidFill>
                  <a:schemeClr val="dk1"/>
                </a:solidFill>
              </a:rPr>
              <a:t>&gt; </a:t>
            </a:r>
            <a:r>
              <a:rPr lang="en" sz="1000">
                <a:solidFill>
                  <a:srgbClr val="FFFF00"/>
                </a:solidFill>
              </a:rPr>
              <a:t>res</a:t>
            </a:r>
            <a:r>
              <a:rPr lang="en" sz="1000">
                <a:solidFill>
                  <a:schemeClr val="dk1"/>
                </a:solidFill>
              </a:rPr>
              <a:t>; </a:t>
            </a:r>
            <a:r>
              <a:rPr lang="en" sz="1000">
                <a:solidFill>
                  <a:srgbClr val="00FF00"/>
                </a:solidFill>
              </a:rPr>
              <a:t>// Vector of graph colorings</a:t>
            </a:r>
            <a:endParaRPr sz="1000">
              <a:solidFill>
                <a:srgbClr val="00FF00"/>
              </a:solidFill>
            </a:endParaRPr>
          </a:p>
          <a:p>
            <a:pPr indent="0" lvl="0" marL="0" rtl="0" algn="l">
              <a:lnSpc>
                <a:spcPct val="100000"/>
              </a:lnSpc>
              <a:spcBef>
                <a:spcPts val="0"/>
              </a:spcBef>
              <a:spcAft>
                <a:spcPts val="0"/>
              </a:spcAft>
              <a:buNone/>
            </a:pPr>
            <a:r>
              <a:rPr lang="en" sz="1000">
                <a:solidFill>
                  <a:schemeClr val="dk1"/>
                </a:solidFill>
              </a:rPr>
              <a:t>	</a:t>
            </a:r>
            <a:r>
              <a:rPr lang="en" sz="1000">
                <a:solidFill>
                  <a:srgbClr val="FF0000"/>
                </a:solidFill>
              </a:rPr>
              <a:t>for</a:t>
            </a:r>
            <a:r>
              <a:rPr lang="en" sz="1000">
                <a:solidFill>
                  <a:schemeClr val="dk1"/>
                </a:solidFill>
              </a:rPr>
              <a:t>(</a:t>
            </a:r>
            <a:r>
              <a:rPr lang="en" sz="1000">
                <a:solidFill>
                  <a:srgbClr val="00FFFF"/>
                </a:solidFill>
              </a:rPr>
              <a:t>int</a:t>
            </a:r>
            <a:r>
              <a:rPr lang="en" sz="1000">
                <a:solidFill>
                  <a:schemeClr val="dk1"/>
                </a:solidFill>
              </a:rPr>
              <a:t> </a:t>
            </a:r>
            <a:r>
              <a:rPr lang="en" sz="1000">
                <a:solidFill>
                  <a:srgbClr val="FFFF00"/>
                </a:solidFill>
              </a:rPr>
              <a:t>i </a:t>
            </a:r>
            <a:r>
              <a:rPr lang="en" sz="1000">
                <a:solidFill>
                  <a:schemeClr val="dk1"/>
                </a:solidFill>
              </a:rPr>
              <a:t>= </a:t>
            </a:r>
            <a:r>
              <a:rPr lang="en" sz="1000">
                <a:solidFill>
                  <a:srgbClr val="FF9900"/>
                </a:solidFill>
              </a:rPr>
              <a:t>0</a:t>
            </a:r>
            <a:r>
              <a:rPr lang="en" sz="1000">
                <a:solidFill>
                  <a:schemeClr val="dk1"/>
                </a:solidFill>
              </a:rPr>
              <a:t>; </a:t>
            </a:r>
            <a:r>
              <a:rPr lang="en" sz="1000">
                <a:solidFill>
                  <a:srgbClr val="FFFF00"/>
                </a:solidFill>
              </a:rPr>
              <a:t>i </a:t>
            </a:r>
            <a:r>
              <a:rPr lang="en" sz="1000">
                <a:solidFill>
                  <a:schemeClr val="dk1"/>
                </a:solidFill>
              </a:rPr>
              <a:t>&lt; </a:t>
            </a:r>
            <a:r>
              <a:rPr lang="en" sz="1000">
                <a:solidFill>
                  <a:srgbClr val="FFFF00"/>
                </a:solidFill>
              </a:rPr>
              <a:t>n</a:t>
            </a:r>
            <a:r>
              <a:rPr lang="en" sz="1000">
                <a:solidFill>
                  <a:schemeClr val="dk1"/>
                </a:solidFill>
              </a:rPr>
              <a:t>; </a:t>
            </a:r>
            <a:r>
              <a:rPr lang="en" sz="1000">
                <a:solidFill>
                  <a:srgbClr val="FFFF00"/>
                </a:solidFill>
              </a:rPr>
              <a:t>i</a:t>
            </a:r>
            <a:r>
              <a:rPr lang="en" sz="1000">
                <a:solidFill>
                  <a:schemeClr val="dk1"/>
                </a:solidFill>
              </a:rPr>
              <a:t>++){</a:t>
            </a:r>
            <a:endParaRPr sz="1000">
              <a:solidFill>
                <a:schemeClr val="dk1"/>
              </a:solidFill>
            </a:endParaRPr>
          </a:p>
          <a:p>
            <a:pPr indent="0" lvl="0" marL="914400" rtl="0" algn="l">
              <a:lnSpc>
                <a:spcPct val="100000"/>
              </a:lnSpc>
              <a:spcBef>
                <a:spcPts val="0"/>
              </a:spcBef>
              <a:spcAft>
                <a:spcPts val="0"/>
              </a:spcAft>
              <a:buNone/>
            </a:pPr>
            <a:r>
              <a:rPr lang="en" sz="1000">
                <a:solidFill>
                  <a:srgbClr val="00FFFF"/>
                </a:solidFill>
              </a:rPr>
              <a:t>res</a:t>
            </a:r>
            <a:r>
              <a:rPr lang="en" sz="1000">
                <a:solidFill>
                  <a:schemeClr val="dk1"/>
                </a:solidFill>
              </a:rPr>
              <a:t>.</a:t>
            </a:r>
            <a:r>
              <a:rPr lang="en" sz="1000">
                <a:solidFill>
                  <a:srgbClr val="FFFF00"/>
                </a:solidFill>
              </a:rPr>
              <a:t>push_back</a:t>
            </a:r>
            <a:r>
              <a:rPr lang="en" sz="1000">
                <a:solidFill>
                  <a:schemeClr val="dk1"/>
                </a:solidFill>
              </a:rPr>
              <a:t>( </a:t>
            </a:r>
            <a:r>
              <a:rPr lang="en" sz="1000">
                <a:solidFill>
                  <a:srgbClr val="00FFFF"/>
                </a:solidFill>
              </a:rPr>
              <a:t>map</a:t>
            </a:r>
            <a:r>
              <a:rPr lang="en" sz="1000">
                <a:solidFill>
                  <a:schemeClr val="dk1"/>
                </a:solidFill>
              </a:rPr>
              <a:t>[ </a:t>
            </a:r>
            <a:r>
              <a:rPr lang="en" sz="1000">
                <a:solidFill>
                  <a:srgbClr val="00FFFF"/>
                </a:solidFill>
              </a:rPr>
              <a:t>cIndex</a:t>
            </a:r>
            <a:r>
              <a:rPr lang="en" sz="1000">
                <a:solidFill>
                  <a:schemeClr val="dk1"/>
                </a:solidFill>
              </a:rPr>
              <a:t>[</a:t>
            </a:r>
            <a:r>
              <a:rPr lang="en" sz="1000">
                <a:solidFill>
                  <a:srgbClr val="FFFF00"/>
                </a:solidFill>
              </a:rPr>
              <a:t>i</a:t>
            </a:r>
            <a:r>
              <a:rPr lang="en" sz="1000">
                <a:solidFill>
                  <a:schemeClr val="dk1"/>
                </a:solidFill>
              </a:rPr>
              <a:t>] ]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	</a:t>
            </a:r>
            <a:r>
              <a:rPr lang="en" sz="1000">
                <a:solidFill>
                  <a:srgbClr val="FF0000"/>
                </a:solidFill>
              </a:rPr>
              <a:t>return</a:t>
            </a:r>
            <a:r>
              <a:rPr lang="en" sz="1000">
                <a:solidFill>
                  <a:schemeClr val="dk1"/>
                </a:solidFill>
              </a:rPr>
              <a:t> </a:t>
            </a:r>
            <a:r>
              <a:rPr lang="en" sz="1000">
                <a:solidFill>
                  <a:srgbClr val="FFFF00"/>
                </a:solidFill>
              </a:rPr>
              <a:t>res</a:t>
            </a:r>
            <a:r>
              <a:rPr lang="en" sz="1000">
                <a:solidFill>
                  <a:schemeClr val="dk1"/>
                </a:solidFill>
              </a:rPr>
              <a:t>;</a:t>
            </a:r>
            <a:endParaRPr sz="1000">
              <a:solidFill>
                <a:srgbClr val="00FF00"/>
              </a:solidFill>
            </a:endParaRPr>
          </a:p>
          <a:p>
            <a:pPr indent="0" lvl="0" marL="0" rtl="0" algn="l">
              <a:spcBef>
                <a:spcPts val="0"/>
              </a:spcBef>
              <a:spcAft>
                <a:spcPts val="0"/>
              </a:spcAft>
              <a:buNone/>
            </a:pPr>
            <a:r>
              <a:rPr lang="en" sz="1000">
                <a:solidFill>
                  <a:schemeClr val="dk1"/>
                </a:solidFill>
              </a:rPr>
              <a:t>}</a:t>
            </a:r>
            <a:endParaRPr sz="1000">
              <a:solidFill>
                <a:schemeClr val="dk1"/>
              </a:solidFill>
            </a:endParaRPr>
          </a:p>
          <a:p>
            <a:pPr indent="0" lvl="0" marL="0" rtl="0" algn="l">
              <a:spcBef>
                <a:spcPts val="0"/>
              </a:spcBef>
              <a:spcAft>
                <a:spcPts val="1600"/>
              </a:spcAft>
              <a:buNone/>
            </a:pPr>
            <a:r>
              <a:t/>
            </a:r>
            <a:endParaRPr sz="800"/>
          </a:p>
        </p:txBody>
      </p:sp>
      <p:sp>
        <p:nvSpPr>
          <p:cNvPr id="522" name="Google Shape;522;p61"/>
          <p:cNvSpPr txBox="1"/>
          <p:nvPr/>
        </p:nvSpPr>
        <p:spPr>
          <a:xfrm>
            <a:off x="51975" y="207000"/>
            <a:ext cx="38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C++ code put together</a:t>
            </a:r>
            <a:endParaRPr sz="2800">
              <a:solidFill>
                <a:schemeClr val="dk1"/>
              </a:solidFill>
            </a:endParaRPr>
          </a:p>
        </p:txBody>
      </p:sp>
      <p:sp>
        <p:nvSpPr>
          <p:cNvPr id="523" name="Google Shape;523;p61"/>
          <p:cNvSpPr txBox="1"/>
          <p:nvPr/>
        </p:nvSpPr>
        <p:spPr>
          <a:xfrm>
            <a:off x="51975" y="822600"/>
            <a:ext cx="38712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One problem with this implementation: there are only six colors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You could imagine a graph that would need seven or more colors to have a valid graph coloring</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answer: greedy algorithms</a:t>
            </a:r>
            <a:endParaRPr/>
          </a:p>
        </p:txBody>
      </p:sp>
      <p:sp>
        <p:nvSpPr>
          <p:cNvPr id="80" name="Google Shape;80;p17"/>
          <p:cNvSpPr txBox="1"/>
          <p:nvPr>
            <p:ph idx="1" type="body"/>
          </p:nvPr>
        </p:nvSpPr>
        <p:spPr>
          <a:xfrm>
            <a:off x="311700" y="1152475"/>
            <a:ext cx="5052900" cy="374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ake the choice that </a:t>
            </a:r>
            <a:r>
              <a:rPr lang="en">
                <a:solidFill>
                  <a:srgbClr val="00FF00"/>
                </a:solidFill>
              </a:rPr>
              <a:t>looks best</a:t>
            </a:r>
            <a:r>
              <a:rPr lang="en"/>
              <a:t> at every step.</a:t>
            </a:r>
            <a:endParaRPr/>
          </a:p>
          <a:p>
            <a:pPr indent="-342900" lvl="0" marL="457200" rtl="0" algn="l">
              <a:spcBef>
                <a:spcPts val="0"/>
              </a:spcBef>
              <a:spcAft>
                <a:spcPts val="0"/>
              </a:spcAft>
              <a:buSzPts val="1800"/>
              <a:buChar char="●"/>
            </a:pPr>
            <a:r>
              <a:rPr lang="en"/>
              <a:t>Hope that picking the best-looking choice each time results in the overall </a:t>
            </a:r>
            <a:r>
              <a:rPr lang="en"/>
              <a:t>best answer.</a:t>
            </a:r>
            <a:endParaRPr/>
          </a:p>
          <a:p>
            <a:pPr indent="-342900" lvl="0" marL="457200" rtl="0" algn="l">
              <a:spcBef>
                <a:spcPts val="0"/>
              </a:spcBef>
              <a:spcAft>
                <a:spcPts val="0"/>
              </a:spcAft>
              <a:buSzPts val="1800"/>
              <a:buChar char="●"/>
            </a:pPr>
            <a:r>
              <a:rPr lang="en"/>
              <a:t>We call these strategies for picking optimal choices greedy strategies.</a:t>
            </a:r>
            <a:endParaRPr/>
          </a:p>
          <a:p>
            <a:pPr indent="-342900" lvl="0" marL="457200" rtl="0" algn="l">
              <a:spcBef>
                <a:spcPts val="0"/>
              </a:spcBef>
              <a:spcAft>
                <a:spcPts val="0"/>
              </a:spcAft>
              <a:buSzPts val="1800"/>
              <a:buChar char="●"/>
            </a:pPr>
            <a:r>
              <a:rPr lang="en"/>
              <a:t>Ex:</a:t>
            </a:r>
            <a:endParaRPr/>
          </a:p>
          <a:p>
            <a:pPr indent="-317500" lvl="1" marL="914400" rtl="0" algn="l">
              <a:spcBef>
                <a:spcPts val="0"/>
              </a:spcBef>
              <a:spcAft>
                <a:spcPts val="0"/>
              </a:spcAft>
              <a:buSzPts val="1400"/>
              <a:buChar char="○"/>
            </a:pPr>
            <a:r>
              <a:rPr lang="en"/>
              <a:t>Currently standing at the top of a tall hill.</a:t>
            </a:r>
            <a:endParaRPr/>
          </a:p>
          <a:p>
            <a:pPr indent="-317500" lvl="1" marL="914400" rtl="0" algn="l">
              <a:spcBef>
                <a:spcPts val="0"/>
              </a:spcBef>
              <a:spcAft>
                <a:spcPts val="0"/>
              </a:spcAft>
              <a:buSzPts val="1400"/>
              <a:buChar char="○"/>
            </a:pPr>
            <a:r>
              <a:rPr lang="en"/>
              <a:t>Want to end up at ground level.</a:t>
            </a:r>
            <a:endParaRPr/>
          </a:p>
          <a:p>
            <a:pPr indent="-317500" lvl="1" marL="914400" rtl="0" algn="l">
              <a:spcBef>
                <a:spcPts val="0"/>
              </a:spcBef>
              <a:spcAft>
                <a:spcPts val="0"/>
              </a:spcAft>
              <a:buSzPts val="1400"/>
              <a:buChar char="○"/>
            </a:pPr>
            <a:r>
              <a:rPr lang="en"/>
              <a:t>Greedy strategy: walk one foot in whatever direction is steepest downhill.</a:t>
            </a:r>
            <a:endParaRPr/>
          </a:p>
        </p:txBody>
      </p:sp>
      <p:pic>
        <p:nvPicPr>
          <p:cNvPr id="81" name="Google Shape;81;p17"/>
          <p:cNvPicPr preferRelativeResize="0"/>
          <p:nvPr/>
        </p:nvPicPr>
        <p:blipFill>
          <a:blip r:embed="rId3">
            <a:alphaModFix/>
          </a:blip>
          <a:stretch>
            <a:fillRect/>
          </a:stretch>
        </p:blipFill>
        <p:spPr>
          <a:xfrm>
            <a:off x="5364600" y="1547634"/>
            <a:ext cx="3647075" cy="262609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#5</a:t>
            </a:r>
            <a:endParaRPr/>
          </a:p>
        </p:txBody>
      </p:sp>
      <p:sp>
        <p:nvSpPr>
          <p:cNvPr id="529" name="Google Shape;529;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maximum number of colors you need to make a valid graph coloring on a complete graph G=(V,E)?</a:t>
            </a:r>
            <a:endParaRPr/>
          </a:p>
          <a:p>
            <a:pPr indent="-342900" lvl="0" marL="457200" rtl="0" algn="l">
              <a:spcBef>
                <a:spcPts val="1600"/>
              </a:spcBef>
              <a:spcAft>
                <a:spcPts val="0"/>
              </a:spcAft>
              <a:buSzPts val="1800"/>
              <a:buAutoNum type="alphaUcPeriod"/>
            </a:pPr>
            <a:r>
              <a:rPr lang="en"/>
              <a:t>No upper bound</a:t>
            </a:r>
            <a:endParaRPr/>
          </a:p>
          <a:p>
            <a:pPr indent="-342900" lvl="0" marL="457200" rtl="0" algn="l">
              <a:spcBef>
                <a:spcPts val="0"/>
              </a:spcBef>
              <a:spcAft>
                <a:spcPts val="0"/>
              </a:spcAft>
              <a:buSzPts val="1800"/>
              <a:buAutoNum type="alphaUcPeriod"/>
            </a:pPr>
            <a:r>
              <a:rPr lang="en"/>
              <a:t>|E|</a:t>
            </a:r>
            <a:endParaRPr/>
          </a:p>
          <a:p>
            <a:pPr indent="-342900" lvl="0" marL="457200" rtl="0" algn="l">
              <a:spcBef>
                <a:spcPts val="0"/>
              </a:spcBef>
              <a:spcAft>
                <a:spcPts val="0"/>
              </a:spcAft>
              <a:buSzPts val="1800"/>
              <a:buAutoNum type="alphaUcPeriod"/>
            </a:pPr>
            <a:r>
              <a:rPr lang="en"/>
              <a:t>|V|</a:t>
            </a:r>
            <a:endParaRPr/>
          </a:p>
          <a:p>
            <a:pPr indent="-342900" lvl="0" marL="457200" rtl="0" algn="l">
              <a:spcBef>
                <a:spcPts val="0"/>
              </a:spcBef>
              <a:spcAft>
                <a:spcPts val="0"/>
              </a:spcAft>
              <a:buSzPts val="1800"/>
              <a:buAutoNum type="alphaUcPeriod"/>
            </a:pPr>
            <a:r>
              <a:rPr lang="en"/>
              <a:t>|V|-1</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#5</a:t>
            </a:r>
            <a:endParaRPr/>
          </a:p>
        </p:txBody>
      </p:sp>
      <p:sp>
        <p:nvSpPr>
          <p:cNvPr id="535" name="Google Shape;535;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is the maximum number of colors you need to make a valid graph coloring on a complete graph G=(V,E)?</a:t>
            </a:r>
            <a:endParaRPr/>
          </a:p>
          <a:p>
            <a:pPr indent="-342900" lvl="0" marL="457200" rtl="0" algn="l">
              <a:spcBef>
                <a:spcPts val="1600"/>
              </a:spcBef>
              <a:spcAft>
                <a:spcPts val="0"/>
              </a:spcAft>
              <a:buSzPts val="1800"/>
              <a:buAutoNum type="alphaUcPeriod"/>
            </a:pPr>
            <a:r>
              <a:rPr lang="en"/>
              <a:t>No upper bound</a:t>
            </a:r>
            <a:endParaRPr/>
          </a:p>
          <a:p>
            <a:pPr indent="-342900" lvl="0" marL="457200" rtl="0" algn="l">
              <a:spcBef>
                <a:spcPts val="0"/>
              </a:spcBef>
              <a:spcAft>
                <a:spcPts val="0"/>
              </a:spcAft>
              <a:buSzPts val="1800"/>
              <a:buAutoNum type="alphaUcPeriod"/>
            </a:pPr>
            <a:r>
              <a:rPr lang="en"/>
              <a:t>|E|</a:t>
            </a:r>
            <a:endParaRPr/>
          </a:p>
          <a:p>
            <a:pPr indent="-342900" lvl="0" marL="457200" rtl="0" algn="l">
              <a:spcBef>
                <a:spcPts val="0"/>
              </a:spcBef>
              <a:spcAft>
                <a:spcPts val="0"/>
              </a:spcAft>
              <a:buClr>
                <a:srgbClr val="00FF00"/>
              </a:buClr>
              <a:buSzPts val="1800"/>
              <a:buAutoNum type="alphaUcPeriod"/>
            </a:pPr>
            <a:r>
              <a:rPr lang="en">
                <a:solidFill>
                  <a:srgbClr val="00FF00"/>
                </a:solidFill>
              </a:rPr>
              <a:t>|V|: If the graph is complete (every pair of vertices share an edge), then it will take |V| unique colors to ensure no adjacent vertices share a color!</a:t>
            </a:r>
            <a:endParaRPr>
              <a:solidFill>
                <a:srgbClr val="00FF00"/>
              </a:solidFill>
            </a:endParaRPr>
          </a:p>
          <a:p>
            <a:pPr indent="-342900" lvl="0" marL="457200" rtl="0" algn="l">
              <a:spcBef>
                <a:spcPts val="0"/>
              </a:spcBef>
              <a:spcAft>
                <a:spcPts val="0"/>
              </a:spcAft>
              <a:buSzPts val="1800"/>
              <a:buAutoNum type="alphaUcPeriod"/>
            </a:pPr>
            <a:r>
              <a:rPr lang="en"/>
              <a:t>|V|-1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 for Q5</a:t>
            </a:r>
            <a:endParaRPr/>
          </a:p>
        </p:txBody>
      </p:sp>
      <p:sp>
        <p:nvSpPr>
          <p:cNvPr id="541" name="Google Shape;541;p64"/>
          <p:cNvSpPr txBox="1"/>
          <p:nvPr>
            <p:ph idx="1" type="body"/>
          </p:nvPr>
        </p:nvSpPr>
        <p:spPr>
          <a:xfrm>
            <a:off x="824875" y="1073100"/>
            <a:ext cx="309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complete graph: a graph where each vertex is connected to all other vertices.</a:t>
            </a:r>
            <a:endParaRPr/>
          </a:p>
          <a:p>
            <a:pPr indent="0" lvl="0" marL="0" rtl="0" algn="l">
              <a:spcBef>
                <a:spcPts val="1600"/>
              </a:spcBef>
              <a:spcAft>
                <a:spcPts val="0"/>
              </a:spcAft>
              <a:buNone/>
            </a:pPr>
            <a:r>
              <a:rPr lang="en"/>
              <a:t>Each vertex would need a unique color for </a:t>
            </a:r>
            <a:r>
              <a:rPr lang="en"/>
              <a:t>graph</a:t>
            </a:r>
            <a:r>
              <a:rPr lang="en"/>
              <a:t> coloring. </a:t>
            </a:r>
            <a:endParaRPr/>
          </a:p>
          <a:p>
            <a:pPr indent="0" lvl="0" marL="0" rtl="0" algn="l">
              <a:spcBef>
                <a:spcPts val="1600"/>
              </a:spcBef>
              <a:spcAft>
                <a:spcPts val="1600"/>
              </a:spcAft>
              <a:buNone/>
            </a:pPr>
            <a:r>
              <a:rPr lang="en"/>
              <a:t>So for a complete graph we could not use fewer than |V| colors.</a:t>
            </a:r>
            <a:endParaRPr/>
          </a:p>
        </p:txBody>
      </p:sp>
      <p:sp>
        <p:nvSpPr>
          <p:cNvPr id="542" name="Google Shape;542;p64"/>
          <p:cNvSpPr/>
          <p:nvPr/>
        </p:nvSpPr>
        <p:spPr>
          <a:xfrm>
            <a:off x="5198400" y="1179850"/>
            <a:ext cx="717300" cy="705300"/>
          </a:xfrm>
          <a:prstGeom prst="ellipse">
            <a:avLst/>
          </a:prstGeom>
          <a:solidFill>
            <a:srgbClr val="FF00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endParaRPr sz="2200"/>
          </a:p>
        </p:txBody>
      </p:sp>
      <p:sp>
        <p:nvSpPr>
          <p:cNvPr id="543" name="Google Shape;543;p64"/>
          <p:cNvSpPr/>
          <p:nvPr/>
        </p:nvSpPr>
        <p:spPr>
          <a:xfrm>
            <a:off x="8115000" y="1179850"/>
            <a:ext cx="717300" cy="705300"/>
          </a:xfrm>
          <a:prstGeom prst="ellipse">
            <a:avLst/>
          </a:prstGeom>
          <a:solidFill>
            <a:srgbClr val="00FFFF"/>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1</a:t>
            </a:r>
            <a:endParaRPr sz="2200"/>
          </a:p>
        </p:txBody>
      </p:sp>
      <p:sp>
        <p:nvSpPr>
          <p:cNvPr id="544" name="Google Shape;544;p64"/>
          <p:cNvSpPr/>
          <p:nvPr/>
        </p:nvSpPr>
        <p:spPr>
          <a:xfrm>
            <a:off x="5198400" y="3677350"/>
            <a:ext cx="717300" cy="705300"/>
          </a:xfrm>
          <a:prstGeom prst="ellipse">
            <a:avLst/>
          </a:prstGeom>
          <a:solidFill>
            <a:srgbClr val="FF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3</a:t>
            </a:r>
            <a:endParaRPr sz="2200"/>
          </a:p>
        </p:txBody>
      </p:sp>
      <p:sp>
        <p:nvSpPr>
          <p:cNvPr id="545" name="Google Shape;545;p64"/>
          <p:cNvSpPr/>
          <p:nvPr/>
        </p:nvSpPr>
        <p:spPr>
          <a:xfrm>
            <a:off x="8115000" y="3677350"/>
            <a:ext cx="717300" cy="705300"/>
          </a:xfrm>
          <a:prstGeom prst="ellipse">
            <a:avLst/>
          </a:prstGeom>
          <a:solidFill>
            <a:srgbClr val="00FF00"/>
          </a:solidFill>
          <a:ln cap="flat" cmpd="sng" w="9525">
            <a:solidFill>
              <a:srgbClr val="000000"/>
            </a:solidFill>
            <a:prstDash val="solid"/>
            <a:round/>
            <a:headEnd len="sm" w="sm" type="none"/>
            <a:tailEnd len="sm" w="sm" type="none"/>
          </a:ln>
          <a:effectLst>
            <a:outerShdw blurRad="57150" rotWithShape="0" algn="bl" dir="5400000" dist="19050">
              <a:srgbClr val="FFFFFF">
                <a:alpha val="4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t>2</a:t>
            </a:r>
            <a:endParaRPr sz="2200"/>
          </a:p>
        </p:txBody>
      </p:sp>
      <p:cxnSp>
        <p:nvCxnSpPr>
          <p:cNvPr id="546" name="Google Shape;546;p64"/>
          <p:cNvCxnSpPr>
            <a:stCxn id="544" idx="0"/>
            <a:endCxn id="542" idx="4"/>
          </p:cNvCxnSpPr>
          <p:nvPr/>
        </p:nvCxnSpPr>
        <p:spPr>
          <a:xfrm rot="10800000">
            <a:off x="5557050" y="1885150"/>
            <a:ext cx="0" cy="1792200"/>
          </a:xfrm>
          <a:prstGeom prst="straightConnector1">
            <a:avLst/>
          </a:prstGeom>
          <a:noFill/>
          <a:ln cap="flat" cmpd="sng" w="38100">
            <a:solidFill>
              <a:srgbClr val="FFFFFF"/>
            </a:solidFill>
            <a:prstDash val="solid"/>
            <a:round/>
            <a:headEnd len="med" w="med" type="none"/>
            <a:tailEnd len="med" w="med" type="none"/>
          </a:ln>
        </p:spPr>
      </p:cxnSp>
      <p:cxnSp>
        <p:nvCxnSpPr>
          <p:cNvPr id="547" name="Google Shape;547;p64"/>
          <p:cNvCxnSpPr>
            <a:stCxn id="542" idx="5"/>
            <a:endCxn id="545" idx="1"/>
          </p:cNvCxnSpPr>
          <p:nvPr/>
        </p:nvCxnSpPr>
        <p:spPr>
          <a:xfrm>
            <a:off x="5810654" y="1781861"/>
            <a:ext cx="2409300" cy="1998900"/>
          </a:xfrm>
          <a:prstGeom prst="straightConnector1">
            <a:avLst/>
          </a:prstGeom>
          <a:noFill/>
          <a:ln cap="flat" cmpd="sng" w="38100">
            <a:solidFill>
              <a:srgbClr val="FFFFFF"/>
            </a:solidFill>
            <a:prstDash val="solid"/>
            <a:round/>
            <a:headEnd len="med" w="med" type="none"/>
            <a:tailEnd len="med" w="med" type="none"/>
          </a:ln>
        </p:spPr>
      </p:cxnSp>
      <p:cxnSp>
        <p:nvCxnSpPr>
          <p:cNvPr id="548" name="Google Shape;548;p64"/>
          <p:cNvCxnSpPr>
            <a:stCxn id="542" idx="6"/>
            <a:endCxn id="543" idx="2"/>
          </p:cNvCxnSpPr>
          <p:nvPr/>
        </p:nvCxnSpPr>
        <p:spPr>
          <a:xfrm>
            <a:off x="5915700" y="1532500"/>
            <a:ext cx="2199300" cy="0"/>
          </a:xfrm>
          <a:prstGeom prst="straightConnector1">
            <a:avLst/>
          </a:prstGeom>
          <a:noFill/>
          <a:ln cap="flat" cmpd="sng" w="38100">
            <a:solidFill>
              <a:srgbClr val="FFFFFF"/>
            </a:solidFill>
            <a:prstDash val="solid"/>
            <a:round/>
            <a:headEnd len="med" w="med" type="none"/>
            <a:tailEnd len="med" w="med" type="none"/>
          </a:ln>
        </p:spPr>
      </p:cxnSp>
      <p:cxnSp>
        <p:nvCxnSpPr>
          <p:cNvPr id="549" name="Google Shape;549;p64"/>
          <p:cNvCxnSpPr>
            <a:stCxn id="543" idx="3"/>
            <a:endCxn id="544" idx="7"/>
          </p:cNvCxnSpPr>
          <p:nvPr/>
        </p:nvCxnSpPr>
        <p:spPr>
          <a:xfrm flipH="1">
            <a:off x="5810746" y="1781861"/>
            <a:ext cx="2409300" cy="1998900"/>
          </a:xfrm>
          <a:prstGeom prst="straightConnector1">
            <a:avLst/>
          </a:prstGeom>
          <a:noFill/>
          <a:ln cap="flat" cmpd="sng" w="38100">
            <a:solidFill>
              <a:srgbClr val="FFFFFF"/>
            </a:solidFill>
            <a:prstDash val="solid"/>
            <a:round/>
            <a:headEnd len="med" w="med" type="none"/>
            <a:tailEnd len="med" w="med" type="none"/>
          </a:ln>
        </p:spPr>
      </p:cxnSp>
      <p:cxnSp>
        <p:nvCxnSpPr>
          <p:cNvPr id="550" name="Google Shape;550;p64"/>
          <p:cNvCxnSpPr>
            <a:stCxn id="543" idx="4"/>
            <a:endCxn id="545" idx="0"/>
          </p:cNvCxnSpPr>
          <p:nvPr/>
        </p:nvCxnSpPr>
        <p:spPr>
          <a:xfrm>
            <a:off x="8473650" y="1885150"/>
            <a:ext cx="0" cy="1792200"/>
          </a:xfrm>
          <a:prstGeom prst="straightConnector1">
            <a:avLst/>
          </a:prstGeom>
          <a:noFill/>
          <a:ln cap="flat" cmpd="sng" w="38100">
            <a:solidFill>
              <a:srgbClr val="FFFFFF"/>
            </a:solidFill>
            <a:prstDash val="solid"/>
            <a:round/>
            <a:headEnd len="med" w="med" type="none"/>
            <a:tailEnd len="med" w="med" type="none"/>
          </a:ln>
        </p:spPr>
      </p:cxnSp>
      <p:cxnSp>
        <p:nvCxnSpPr>
          <p:cNvPr id="551" name="Google Shape;551;p64"/>
          <p:cNvCxnSpPr>
            <a:stCxn id="545" idx="2"/>
            <a:endCxn id="544" idx="6"/>
          </p:cNvCxnSpPr>
          <p:nvPr/>
        </p:nvCxnSpPr>
        <p:spPr>
          <a:xfrm rot="10800000">
            <a:off x="5915700" y="4030000"/>
            <a:ext cx="2199300" cy="0"/>
          </a:xfrm>
          <a:prstGeom prst="straightConnector1">
            <a:avLst/>
          </a:prstGeom>
          <a:noFill/>
          <a:ln cap="flat" cmpd="sng" w="38100">
            <a:solidFill>
              <a:srgbClr val="FFFFFF"/>
            </a:solidFill>
            <a:prstDash val="solid"/>
            <a:round/>
            <a:headEnd len="med" w="med" type="none"/>
            <a:tailEnd len="med" w="med" type="none"/>
          </a:ln>
        </p:spPr>
      </p:cxnSp>
      <p:sp>
        <p:nvSpPr>
          <p:cNvPr id="552" name="Google Shape;552;p64"/>
          <p:cNvSpPr txBox="1"/>
          <p:nvPr/>
        </p:nvSpPr>
        <p:spPr>
          <a:xfrm>
            <a:off x="5242700" y="4489500"/>
            <a:ext cx="354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A complete graph where |V| = 4.</a:t>
            </a:r>
            <a:endParaRPr sz="180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#6</a:t>
            </a:r>
            <a:endParaRPr/>
          </a:p>
        </p:txBody>
      </p:sp>
      <p:sp>
        <p:nvSpPr>
          <p:cNvPr id="558" name="Google Shape;55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is the minimum number of colors you need to make a valid graph coloring on a connected graph G=(V,E) with a large |V|?</a:t>
            </a:r>
            <a:endParaRPr>
              <a:solidFill>
                <a:schemeClr val="dk1"/>
              </a:solidFill>
            </a:endParaRPr>
          </a:p>
          <a:p>
            <a:pPr indent="-342900" lvl="0" marL="457200" rtl="0" algn="l">
              <a:spcBef>
                <a:spcPts val="1600"/>
              </a:spcBef>
              <a:spcAft>
                <a:spcPts val="0"/>
              </a:spcAft>
              <a:buClr>
                <a:schemeClr val="dk1"/>
              </a:buClr>
              <a:buSzPts val="1800"/>
              <a:buAutoNum type="alphaLcPeriod"/>
            </a:pPr>
            <a:r>
              <a:rPr lang="en">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|E|</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|V|</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2</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1</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#6</a:t>
            </a:r>
            <a:endParaRPr/>
          </a:p>
        </p:txBody>
      </p:sp>
      <p:sp>
        <p:nvSpPr>
          <p:cNvPr id="564" name="Google Shape;56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is the minimum number of colors you need to make a valid graph coloring on a connected graph G=(V,E) with a large |V|?</a:t>
            </a:r>
            <a:endParaRPr>
              <a:solidFill>
                <a:schemeClr val="dk1"/>
              </a:solidFill>
            </a:endParaRPr>
          </a:p>
          <a:p>
            <a:pPr indent="-342900" lvl="0" marL="457200" rtl="0" algn="l">
              <a:spcBef>
                <a:spcPts val="1600"/>
              </a:spcBef>
              <a:spcAft>
                <a:spcPts val="0"/>
              </a:spcAft>
              <a:buClr>
                <a:schemeClr val="dk1"/>
              </a:buClr>
              <a:buSzPts val="1800"/>
              <a:buAutoNum type="alphaLcPeriod"/>
            </a:pPr>
            <a:r>
              <a:rPr lang="en">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|E|</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|V|</a:t>
            </a:r>
            <a:endParaRPr>
              <a:solidFill>
                <a:schemeClr val="dk1"/>
              </a:solidFill>
            </a:endParaRPr>
          </a:p>
          <a:p>
            <a:pPr indent="-342900" lvl="0" marL="457200" rtl="0" algn="l">
              <a:spcBef>
                <a:spcPts val="0"/>
              </a:spcBef>
              <a:spcAft>
                <a:spcPts val="0"/>
              </a:spcAft>
              <a:buClr>
                <a:srgbClr val="00FF00"/>
              </a:buClr>
              <a:buSzPts val="1800"/>
              <a:buAutoNum type="alphaLcPeriod"/>
            </a:pPr>
            <a:r>
              <a:rPr lang="en">
                <a:solidFill>
                  <a:srgbClr val="00FF00"/>
                </a:solidFill>
              </a:rPr>
              <a:t>2: If we have a cycle graph, one that is just one big hoop, or a linked list, the colors will alternate between 2. Other examples exist too.</a:t>
            </a:r>
            <a:endParaRPr>
              <a:solidFill>
                <a:srgbClr val="00FF00"/>
              </a:solidFill>
            </a:endParaRPr>
          </a:p>
          <a:p>
            <a:pPr indent="-342900" lvl="0" marL="457200" rtl="0" algn="l">
              <a:spcBef>
                <a:spcPts val="0"/>
              </a:spcBef>
              <a:spcAft>
                <a:spcPts val="0"/>
              </a:spcAft>
              <a:buClr>
                <a:schemeClr val="dk1"/>
              </a:buClr>
              <a:buSzPts val="1800"/>
              <a:buAutoNum type="alphaLcPeriod"/>
            </a:pPr>
            <a:r>
              <a:rPr lang="en">
                <a:solidFill>
                  <a:schemeClr val="dk1"/>
                </a:solidFill>
              </a:rPr>
              <a:t>1</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7"/>
          <p:cNvSpPr txBox="1"/>
          <p:nvPr>
            <p:ph type="title"/>
          </p:nvPr>
        </p:nvSpPr>
        <p:spPr>
          <a:xfrm>
            <a:off x="311700" y="445025"/>
            <a:ext cx="395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Illustration for Q6</a:t>
            </a:r>
            <a:endParaRPr/>
          </a:p>
        </p:txBody>
      </p:sp>
      <p:sp>
        <p:nvSpPr>
          <p:cNvPr id="570" name="Google Shape;570;p67"/>
          <p:cNvSpPr txBox="1"/>
          <p:nvPr>
            <p:ph idx="1" type="body"/>
          </p:nvPr>
        </p:nvSpPr>
        <p:spPr>
          <a:xfrm>
            <a:off x="311700" y="1152475"/>
            <a:ext cx="255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value n = |V|.</a:t>
            </a:r>
            <a:endParaRPr>
              <a:solidFill>
                <a:schemeClr val="dk1"/>
              </a:solidFill>
            </a:endParaRPr>
          </a:p>
          <a:p>
            <a:pPr indent="0" lvl="0" marL="0" rtl="0" algn="l">
              <a:spcBef>
                <a:spcPts val="1600"/>
              </a:spcBef>
              <a:spcAft>
                <a:spcPts val="0"/>
              </a:spcAft>
              <a:buNone/>
            </a:pPr>
            <a:r>
              <a:rPr lang="en">
                <a:solidFill>
                  <a:schemeClr val="dk1"/>
                </a:solidFill>
              </a:rPr>
              <a:t>The following graphs have a large n but only use 2 colors.</a:t>
            </a:r>
            <a:endParaRPr>
              <a:solidFill>
                <a:schemeClr val="dk1"/>
              </a:solidFill>
            </a:endParaRPr>
          </a:p>
          <a:p>
            <a:pPr indent="0" lvl="0" marL="0" rtl="0" algn="l">
              <a:spcBef>
                <a:spcPts val="1600"/>
              </a:spcBef>
              <a:spcAft>
                <a:spcPts val="1600"/>
              </a:spcAft>
              <a:buNone/>
            </a:pPr>
            <a:r>
              <a:rPr lang="en">
                <a:solidFill>
                  <a:schemeClr val="dk1"/>
                </a:solidFill>
              </a:rPr>
              <a:t>Can you think of other graphs with a large n that also only use 2 colors?</a:t>
            </a:r>
            <a:endParaRPr>
              <a:solidFill>
                <a:schemeClr val="dk1"/>
              </a:solidFill>
            </a:endParaRPr>
          </a:p>
        </p:txBody>
      </p:sp>
      <p:sp>
        <p:nvSpPr>
          <p:cNvPr id="571" name="Google Shape;571;p67"/>
          <p:cNvSpPr/>
          <p:nvPr/>
        </p:nvSpPr>
        <p:spPr>
          <a:xfrm>
            <a:off x="7896200" y="21047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572" name="Google Shape;572;p67"/>
          <p:cNvSpPr/>
          <p:nvPr/>
        </p:nvSpPr>
        <p:spPr>
          <a:xfrm>
            <a:off x="7896200" y="866556"/>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573" name="Google Shape;573;p67"/>
          <p:cNvSpPr/>
          <p:nvPr/>
        </p:nvSpPr>
        <p:spPr>
          <a:xfrm>
            <a:off x="7896200" y="1546864"/>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574" name="Google Shape;574;p67"/>
          <p:cNvSpPr/>
          <p:nvPr/>
        </p:nvSpPr>
        <p:spPr>
          <a:xfrm>
            <a:off x="7896200" y="2720367"/>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n-3</a:t>
            </a:r>
            <a:endParaRPr sz="1200"/>
          </a:p>
        </p:txBody>
      </p:sp>
      <p:sp>
        <p:nvSpPr>
          <p:cNvPr id="575" name="Google Shape;575;p67"/>
          <p:cNvSpPr/>
          <p:nvPr/>
        </p:nvSpPr>
        <p:spPr>
          <a:xfrm>
            <a:off x="7896200" y="3506292"/>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n-2</a:t>
            </a:r>
            <a:endParaRPr sz="1200"/>
          </a:p>
        </p:txBody>
      </p:sp>
      <p:sp>
        <p:nvSpPr>
          <p:cNvPr id="576" name="Google Shape;576;p67"/>
          <p:cNvSpPr/>
          <p:nvPr/>
        </p:nvSpPr>
        <p:spPr>
          <a:xfrm>
            <a:off x="7896200" y="4292217"/>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n-1</a:t>
            </a:r>
            <a:endParaRPr sz="1200"/>
          </a:p>
        </p:txBody>
      </p:sp>
      <p:cxnSp>
        <p:nvCxnSpPr>
          <p:cNvPr id="577" name="Google Shape;577;p67"/>
          <p:cNvCxnSpPr>
            <a:stCxn id="571" idx="4"/>
            <a:endCxn id="572" idx="0"/>
          </p:cNvCxnSpPr>
          <p:nvPr/>
        </p:nvCxnSpPr>
        <p:spPr>
          <a:xfrm>
            <a:off x="8187800" y="571375"/>
            <a:ext cx="0" cy="295200"/>
          </a:xfrm>
          <a:prstGeom prst="straightConnector1">
            <a:avLst/>
          </a:prstGeom>
          <a:noFill/>
          <a:ln cap="flat" cmpd="sng" w="38100">
            <a:solidFill>
              <a:srgbClr val="FFFFFF"/>
            </a:solidFill>
            <a:prstDash val="solid"/>
            <a:round/>
            <a:headEnd len="med" w="med" type="none"/>
            <a:tailEnd len="med" w="med" type="none"/>
          </a:ln>
        </p:spPr>
      </p:cxnSp>
      <p:cxnSp>
        <p:nvCxnSpPr>
          <p:cNvPr id="578" name="Google Shape;578;p67"/>
          <p:cNvCxnSpPr>
            <a:stCxn id="572" idx="4"/>
            <a:endCxn id="573" idx="0"/>
          </p:cNvCxnSpPr>
          <p:nvPr/>
        </p:nvCxnSpPr>
        <p:spPr>
          <a:xfrm>
            <a:off x="8187800" y="1227456"/>
            <a:ext cx="0" cy="319500"/>
          </a:xfrm>
          <a:prstGeom prst="straightConnector1">
            <a:avLst/>
          </a:prstGeom>
          <a:noFill/>
          <a:ln cap="flat" cmpd="sng" w="38100">
            <a:solidFill>
              <a:srgbClr val="FFFFFF"/>
            </a:solidFill>
            <a:prstDash val="solid"/>
            <a:round/>
            <a:headEnd len="med" w="med" type="none"/>
            <a:tailEnd len="med" w="med" type="none"/>
          </a:ln>
        </p:spPr>
      </p:cxnSp>
      <p:cxnSp>
        <p:nvCxnSpPr>
          <p:cNvPr id="579" name="Google Shape;579;p67"/>
          <p:cNvCxnSpPr>
            <a:stCxn id="574" idx="4"/>
            <a:endCxn id="575" idx="0"/>
          </p:cNvCxnSpPr>
          <p:nvPr/>
        </p:nvCxnSpPr>
        <p:spPr>
          <a:xfrm>
            <a:off x="8187800" y="3081267"/>
            <a:ext cx="0" cy="425100"/>
          </a:xfrm>
          <a:prstGeom prst="straightConnector1">
            <a:avLst/>
          </a:prstGeom>
          <a:noFill/>
          <a:ln cap="flat" cmpd="sng" w="38100">
            <a:solidFill>
              <a:srgbClr val="FFFFFF"/>
            </a:solidFill>
            <a:prstDash val="solid"/>
            <a:round/>
            <a:headEnd len="med" w="med" type="none"/>
            <a:tailEnd len="med" w="med" type="none"/>
          </a:ln>
        </p:spPr>
      </p:cxnSp>
      <p:cxnSp>
        <p:nvCxnSpPr>
          <p:cNvPr id="580" name="Google Shape;580;p67"/>
          <p:cNvCxnSpPr>
            <a:stCxn id="575" idx="4"/>
            <a:endCxn id="576" idx="0"/>
          </p:cNvCxnSpPr>
          <p:nvPr/>
        </p:nvCxnSpPr>
        <p:spPr>
          <a:xfrm>
            <a:off x="8187800" y="3867192"/>
            <a:ext cx="0" cy="425100"/>
          </a:xfrm>
          <a:prstGeom prst="straightConnector1">
            <a:avLst/>
          </a:prstGeom>
          <a:noFill/>
          <a:ln cap="flat" cmpd="sng" w="38100">
            <a:solidFill>
              <a:srgbClr val="FFFFFF"/>
            </a:solidFill>
            <a:prstDash val="solid"/>
            <a:round/>
            <a:headEnd len="med" w="med" type="none"/>
            <a:tailEnd len="med" w="med" type="none"/>
          </a:ln>
        </p:spPr>
      </p:cxnSp>
      <p:sp>
        <p:nvSpPr>
          <p:cNvPr id="581" name="Google Shape;581;p67"/>
          <p:cNvSpPr/>
          <p:nvPr/>
        </p:nvSpPr>
        <p:spPr>
          <a:xfrm>
            <a:off x="8103950" y="2027713"/>
            <a:ext cx="167700" cy="131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7"/>
          <p:cNvSpPr/>
          <p:nvPr/>
        </p:nvSpPr>
        <p:spPr>
          <a:xfrm>
            <a:off x="8103950" y="2248522"/>
            <a:ext cx="167700" cy="131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7"/>
          <p:cNvSpPr/>
          <p:nvPr/>
        </p:nvSpPr>
        <p:spPr>
          <a:xfrm>
            <a:off x="8103950" y="2469347"/>
            <a:ext cx="167700" cy="131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
          <p:cNvSpPr/>
          <p:nvPr/>
        </p:nvSpPr>
        <p:spPr>
          <a:xfrm>
            <a:off x="4747875" y="90877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0</a:t>
            </a:r>
            <a:endParaRPr/>
          </a:p>
        </p:txBody>
      </p:sp>
      <p:sp>
        <p:nvSpPr>
          <p:cNvPr id="585" name="Google Shape;585;p67"/>
          <p:cNvSpPr/>
          <p:nvPr/>
        </p:nvSpPr>
        <p:spPr>
          <a:xfrm>
            <a:off x="3815600" y="1367925"/>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1</a:t>
            </a:r>
            <a:endParaRPr/>
          </a:p>
        </p:txBody>
      </p:sp>
      <p:sp>
        <p:nvSpPr>
          <p:cNvPr id="586" name="Google Shape;586;p67"/>
          <p:cNvSpPr/>
          <p:nvPr/>
        </p:nvSpPr>
        <p:spPr>
          <a:xfrm>
            <a:off x="3232400" y="202987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2</a:t>
            </a:r>
            <a:endParaRPr/>
          </a:p>
        </p:txBody>
      </p:sp>
      <p:sp>
        <p:nvSpPr>
          <p:cNvPr id="587" name="Google Shape;587;p67"/>
          <p:cNvSpPr/>
          <p:nvPr/>
        </p:nvSpPr>
        <p:spPr>
          <a:xfrm>
            <a:off x="3232400" y="2916275"/>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3</a:t>
            </a:r>
            <a:endParaRPr/>
          </a:p>
        </p:txBody>
      </p:sp>
      <p:sp>
        <p:nvSpPr>
          <p:cNvPr id="588" name="Google Shape;588;p67"/>
          <p:cNvSpPr/>
          <p:nvPr/>
        </p:nvSpPr>
        <p:spPr>
          <a:xfrm>
            <a:off x="3815600" y="364662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4</a:t>
            </a:r>
            <a:endParaRPr/>
          </a:p>
        </p:txBody>
      </p:sp>
      <p:sp>
        <p:nvSpPr>
          <p:cNvPr id="589" name="Google Shape;589;p67"/>
          <p:cNvSpPr/>
          <p:nvPr/>
        </p:nvSpPr>
        <p:spPr>
          <a:xfrm>
            <a:off x="5662738" y="364662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6</a:t>
            </a:r>
            <a:endParaRPr/>
          </a:p>
        </p:txBody>
      </p:sp>
      <p:sp>
        <p:nvSpPr>
          <p:cNvPr id="590" name="Google Shape;590;p67"/>
          <p:cNvSpPr/>
          <p:nvPr/>
        </p:nvSpPr>
        <p:spPr>
          <a:xfrm>
            <a:off x="5662750" y="1367925"/>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n-1</a:t>
            </a:r>
            <a:endParaRPr sz="1200"/>
          </a:p>
        </p:txBody>
      </p:sp>
      <p:sp>
        <p:nvSpPr>
          <p:cNvPr id="591" name="Google Shape;591;p67"/>
          <p:cNvSpPr/>
          <p:nvPr/>
        </p:nvSpPr>
        <p:spPr>
          <a:xfrm>
            <a:off x="6245950" y="2029875"/>
            <a:ext cx="583200" cy="360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n-2</a:t>
            </a:r>
            <a:endParaRPr sz="1200"/>
          </a:p>
        </p:txBody>
      </p:sp>
      <p:sp>
        <p:nvSpPr>
          <p:cNvPr id="592" name="Google Shape;592;p67"/>
          <p:cNvSpPr/>
          <p:nvPr/>
        </p:nvSpPr>
        <p:spPr>
          <a:xfrm>
            <a:off x="6245950" y="2916275"/>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7</a:t>
            </a:r>
            <a:endParaRPr/>
          </a:p>
        </p:txBody>
      </p:sp>
      <p:sp>
        <p:nvSpPr>
          <p:cNvPr id="593" name="Google Shape;593;p67"/>
          <p:cNvSpPr/>
          <p:nvPr/>
        </p:nvSpPr>
        <p:spPr>
          <a:xfrm>
            <a:off x="4747875" y="4080025"/>
            <a:ext cx="583200" cy="360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5</a:t>
            </a:r>
            <a:endParaRPr/>
          </a:p>
        </p:txBody>
      </p:sp>
      <p:sp>
        <p:nvSpPr>
          <p:cNvPr id="594" name="Google Shape;594;p67"/>
          <p:cNvSpPr/>
          <p:nvPr/>
        </p:nvSpPr>
        <p:spPr>
          <a:xfrm>
            <a:off x="6488200" y="2493727"/>
            <a:ext cx="98700" cy="7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7"/>
          <p:cNvSpPr/>
          <p:nvPr/>
        </p:nvSpPr>
        <p:spPr>
          <a:xfrm>
            <a:off x="6488200" y="2616917"/>
            <a:ext cx="98700" cy="7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7"/>
          <p:cNvSpPr/>
          <p:nvPr/>
        </p:nvSpPr>
        <p:spPr>
          <a:xfrm>
            <a:off x="6488200" y="2740115"/>
            <a:ext cx="98700" cy="7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7" name="Google Shape;597;p67"/>
          <p:cNvCxnSpPr>
            <a:stCxn id="584" idx="3"/>
            <a:endCxn id="585" idx="7"/>
          </p:cNvCxnSpPr>
          <p:nvPr/>
        </p:nvCxnSpPr>
        <p:spPr>
          <a:xfrm flipH="1">
            <a:off x="4313383" y="1216822"/>
            <a:ext cx="519900" cy="204000"/>
          </a:xfrm>
          <a:prstGeom prst="straightConnector1">
            <a:avLst/>
          </a:prstGeom>
          <a:noFill/>
          <a:ln cap="flat" cmpd="sng" w="38100">
            <a:solidFill>
              <a:srgbClr val="FFFFFF"/>
            </a:solidFill>
            <a:prstDash val="solid"/>
            <a:round/>
            <a:headEnd len="med" w="med" type="none"/>
            <a:tailEnd len="med" w="med" type="none"/>
          </a:ln>
        </p:spPr>
      </p:cxnSp>
      <p:cxnSp>
        <p:nvCxnSpPr>
          <p:cNvPr id="598" name="Google Shape;598;p67"/>
          <p:cNvCxnSpPr>
            <a:stCxn id="585" idx="3"/>
            <a:endCxn id="586" idx="0"/>
          </p:cNvCxnSpPr>
          <p:nvPr/>
        </p:nvCxnSpPr>
        <p:spPr>
          <a:xfrm flipH="1">
            <a:off x="3523908" y="1675972"/>
            <a:ext cx="377100" cy="354000"/>
          </a:xfrm>
          <a:prstGeom prst="straightConnector1">
            <a:avLst/>
          </a:prstGeom>
          <a:noFill/>
          <a:ln cap="flat" cmpd="sng" w="38100">
            <a:solidFill>
              <a:srgbClr val="FFFFFF"/>
            </a:solidFill>
            <a:prstDash val="solid"/>
            <a:round/>
            <a:headEnd len="med" w="med" type="none"/>
            <a:tailEnd len="med" w="med" type="none"/>
          </a:ln>
        </p:spPr>
      </p:cxnSp>
      <p:cxnSp>
        <p:nvCxnSpPr>
          <p:cNvPr id="599" name="Google Shape;599;p67"/>
          <p:cNvCxnSpPr>
            <a:stCxn id="586" idx="4"/>
            <a:endCxn id="587" idx="0"/>
          </p:cNvCxnSpPr>
          <p:nvPr/>
        </p:nvCxnSpPr>
        <p:spPr>
          <a:xfrm>
            <a:off x="3524000" y="2390775"/>
            <a:ext cx="0" cy="525600"/>
          </a:xfrm>
          <a:prstGeom prst="straightConnector1">
            <a:avLst/>
          </a:prstGeom>
          <a:noFill/>
          <a:ln cap="flat" cmpd="sng" w="38100">
            <a:solidFill>
              <a:srgbClr val="FFFFFF"/>
            </a:solidFill>
            <a:prstDash val="solid"/>
            <a:round/>
            <a:headEnd len="med" w="med" type="none"/>
            <a:tailEnd len="med" w="med" type="none"/>
          </a:ln>
        </p:spPr>
      </p:cxnSp>
      <p:cxnSp>
        <p:nvCxnSpPr>
          <p:cNvPr id="600" name="Google Shape;600;p67"/>
          <p:cNvCxnSpPr>
            <a:stCxn id="587" idx="4"/>
            <a:endCxn id="588" idx="1"/>
          </p:cNvCxnSpPr>
          <p:nvPr/>
        </p:nvCxnSpPr>
        <p:spPr>
          <a:xfrm>
            <a:off x="3524000" y="3277175"/>
            <a:ext cx="377100" cy="422400"/>
          </a:xfrm>
          <a:prstGeom prst="straightConnector1">
            <a:avLst/>
          </a:prstGeom>
          <a:noFill/>
          <a:ln cap="flat" cmpd="sng" w="38100">
            <a:solidFill>
              <a:srgbClr val="FFFFFF"/>
            </a:solidFill>
            <a:prstDash val="solid"/>
            <a:round/>
            <a:headEnd len="med" w="med" type="none"/>
            <a:tailEnd len="med" w="med" type="none"/>
          </a:ln>
        </p:spPr>
      </p:cxnSp>
      <p:cxnSp>
        <p:nvCxnSpPr>
          <p:cNvPr id="601" name="Google Shape;601;p67"/>
          <p:cNvCxnSpPr>
            <a:stCxn id="589" idx="7"/>
            <a:endCxn id="592" idx="4"/>
          </p:cNvCxnSpPr>
          <p:nvPr/>
        </p:nvCxnSpPr>
        <p:spPr>
          <a:xfrm flipH="1" rot="10800000">
            <a:off x="6160530" y="3277078"/>
            <a:ext cx="377100" cy="422400"/>
          </a:xfrm>
          <a:prstGeom prst="straightConnector1">
            <a:avLst/>
          </a:prstGeom>
          <a:noFill/>
          <a:ln cap="flat" cmpd="sng" w="38100">
            <a:solidFill>
              <a:srgbClr val="FFFFFF"/>
            </a:solidFill>
            <a:prstDash val="solid"/>
            <a:round/>
            <a:headEnd len="med" w="med" type="none"/>
            <a:tailEnd len="med" w="med" type="none"/>
          </a:ln>
        </p:spPr>
      </p:cxnSp>
      <p:cxnSp>
        <p:nvCxnSpPr>
          <p:cNvPr id="602" name="Google Shape;602;p67"/>
          <p:cNvCxnSpPr>
            <a:stCxn id="591" idx="0"/>
            <a:endCxn id="590" idx="5"/>
          </p:cNvCxnSpPr>
          <p:nvPr/>
        </p:nvCxnSpPr>
        <p:spPr>
          <a:xfrm rot="10800000">
            <a:off x="6160450" y="1675875"/>
            <a:ext cx="377100" cy="354000"/>
          </a:xfrm>
          <a:prstGeom prst="straightConnector1">
            <a:avLst/>
          </a:prstGeom>
          <a:noFill/>
          <a:ln cap="flat" cmpd="sng" w="38100">
            <a:solidFill>
              <a:srgbClr val="FFFFFF"/>
            </a:solidFill>
            <a:prstDash val="solid"/>
            <a:round/>
            <a:headEnd len="med" w="med" type="none"/>
            <a:tailEnd len="med" w="med" type="none"/>
          </a:ln>
        </p:spPr>
      </p:cxnSp>
      <p:cxnSp>
        <p:nvCxnSpPr>
          <p:cNvPr id="603" name="Google Shape;603;p67"/>
          <p:cNvCxnSpPr>
            <a:stCxn id="590" idx="1"/>
            <a:endCxn id="584" idx="5"/>
          </p:cNvCxnSpPr>
          <p:nvPr/>
        </p:nvCxnSpPr>
        <p:spPr>
          <a:xfrm rot="10800000">
            <a:off x="5245658" y="1216778"/>
            <a:ext cx="502500" cy="204000"/>
          </a:xfrm>
          <a:prstGeom prst="straightConnector1">
            <a:avLst/>
          </a:prstGeom>
          <a:noFill/>
          <a:ln cap="flat" cmpd="sng" w="38100">
            <a:solidFill>
              <a:srgbClr val="FFFFFF"/>
            </a:solidFill>
            <a:prstDash val="solid"/>
            <a:round/>
            <a:headEnd len="med" w="med" type="none"/>
            <a:tailEnd len="med" w="med" type="none"/>
          </a:ln>
        </p:spPr>
      </p:cxnSp>
      <p:cxnSp>
        <p:nvCxnSpPr>
          <p:cNvPr id="604" name="Google Shape;604;p67"/>
          <p:cNvCxnSpPr>
            <a:stCxn id="588" idx="5"/>
            <a:endCxn id="593" idx="1"/>
          </p:cNvCxnSpPr>
          <p:nvPr/>
        </p:nvCxnSpPr>
        <p:spPr>
          <a:xfrm>
            <a:off x="4313392" y="3954672"/>
            <a:ext cx="519900" cy="178200"/>
          </a:xfrm>
          <a:prstGeom prst="straightConnector1">
            <a:avLst/>
          </a:prstGeom>
          <a:noFill/>
          <a:ln cap="flat" cmpd="sng" w="38100">
            <a:solidFill>
              <a:srgbClr val="FFFFFF"/>
            </a:solidFill>
            <a:prstDash val="solid"/>
            <a:round/>
            <a:headEnd len="med" w="med" type="none"/>
            <a:tailEnd len="med" w="med" type="none"/>
          </a:ln>
        </p:spPr>
      </p:cxnSp>
      <p:cxnSp>
        <p:nvCxnSpPr>
          <p:cNvPr id="605" name="Google Shape;605;p67"/>
          <p:cNvCxnSpPr>
            <a:stCxn id="589" idx="3"/>
            <a:endCxn id="593" idx="7"/>
          </p:cNvCxnSpPr>
          <p:nvPr/>
        </p:nvCxnSpPr>
        <p:spPr>
          <a:xfrm flipH="1">
            <a:off x="5245645" y="3954672"/>
            <a:ext cx="502500" cy="178200"/>
          </a:xfrm>
          <a:prstGeom prst="straightConnector1">
            <a:avLst/>
          </a:prstGeom>
          <a:noFill/>
          <a:ln cap="flat" cmpd="sng" w="38100">
            <a:solidFill>
              <a:srgbClr val="FFFFFF"/>
            </a:solidFill>
            <a:prstDash val="solid"/>
            <a:round/>
            <a:headEnd len="med" w="med" type="none"/>
            <a:tailEnd len="med" w="med" type="none"/>
          </a:ln>
        </p:spPr>
      </p:cxnSp>
      <p:sp>
        <p:nvSpPr>
          <p:cNvPr id="606" name="Google Shape;606;p67"/>
          <p:cNvSpPr txBox="1"/>
          <p:nvPr/>
        </p:nvSpPr>
        <p:spPr>
          <a:xfrm>
            <a:off x="3983925" y="4568875"/>
            <a:ext cx="211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Cycle Graph</a:t>
            </a:r>
            <a:endParaRPr sz="1800">
              <a:solidFill>
                <a:srgbClr val="FFFFFF"/>
              </a:solidFill>
            </a:endParaRPr>
          </a:p>
        </p:txBody>
      </p:sp>
      <p:sp>
        <p:nvSpPr>
          <p:cNvPr id="607" name="Google Shape;607;p67"/>
          <p:cNvSpPr txBox="1"/>
          <p:nvPr/>
        </p:nvSpPr>
        <p:spPr>
          <a:xfrm>
            <a:off x="7132250" y="4574200"/>
            <a:ext cx="211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Linked List</a:t>
            </a:r>
            <a:endParaRPr sz="1800">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Greedy graph coloring algorithm</a:t>
            </a:r>
            <a:endParaRPr/>
          </a:p>
        </p:txBody>
      </p:sp>
      <p:sp>
        <p:nvSpPr>
          <p:cNvPr id="613" name="Google Shape;61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Our greedy algorithm has O(|V|^2) time complexity:</a:t>
            </a:r>
            <a:endParaRPr/>
          </a:p>
          <a:p>
            <a:pPr indent="-342900" lvl="0" marL="457200" rtl="0" algn="l">
              <a:lnSpc>
                <a:spcPct val="100000"/>
              </a:lnSpc>
              <a:spcBef>
                <a:spcPts val="1600"/>
              </a:spcBef>
              <a:spcAft>
                <a:spcPts val="0"/>
              </a:spcAft>
              <a:buSzPts val="1800"/>
              <a:buChar char="●"/>
            </a:pPr>
            <a:r>
              <a:rPr lang="en"/>
              <a:t>For each vertex (O(|V|):</a:t>
            </a:r>
            <a:endParaRPr/>
          </a:p>
          <a:p>
            <a:pPr indent="-317500" lvl="1" marL="914400" rtl="0" algn="l">
              <a:lnSpc>
                <a:spcPct val="100000"/>
              </a:lnSpc>
              <a:spcBef>
                <a:spcPts val="0"/>
              </a:spcBef>
              <a:spcAft>
                <a:spcPts val="0"/>
              </a:spcAft>
              <a:buSzPts val="1400"/>
              <a:buChar char="○"/>
            </a:pPr>
            <a:r>
              <a:rPr lang="en"/>
              <a:t>Check if neighbors have a color.</a:t>
            </a:r>
            <a:endParaRPr/>
          </a:p>
          <a:p>
            <a:pPr indent="-317500" lvl="2" marL="1371600" rtl="0" algn="l">
              <a:lnSpc>
                <a:spcPct val="100000"/>
              </a:lnSpc>
              <a:spcBef>
                <a:spcPts val="0"/>
              </a:spcBef>
              <a:spcAft>
                <a:spcPts val="0"/>
              </a:spcAft>
              <a:buSzPts val="1400"/>
              <a:buChar char="■"/>
            </a:pPr>
            <a:r>
              <a:rPr lang="en"/>
              <a:t>O(|V|)</a:t>
            </a:r>
            <a:endParaRPr/>
          </a:p>
          <a:p>
            <a:pPr indent="-317500" lvl="1" marL="914400" rtl="0" algn="l">
              <a:lnSpc>
                <a:spcPct val="100000"/>
              </a:lnSpc>
              <a:spcBef>
                <a:spcPts val="0"/>
              </a:spcBef>
              <a:spcAft>
                <a:spcPts val="0"/>
              </a:spcAft>
              <a:buSzPts val="1400"/>
              <a:buChar char="○"/>
            </a:pPr>
            <a:r>
              <a:rPr lang="en"/>
              <a:t>Iterate over all available colors.</a:t>
            </a:r>
            <a:endParaRPr/>
          </a:p>
          <a:p>
            <a:pPr indent="-317500" lvl="2" marL="1371600" rtl="0" algn="l">
              <a:lnSpc>
                <a:spcPct val="100000"/>
              </a:lnSpc>
              <a:spcBef>
                <a:spcPts val="0"/>
              </a:spcBef>
              <a:spcAft>
                <a:spcPts val="0"/>
              </a:spcAft>
              <a:buSzPts val="1400"/>
              <a:buChar char="■"/>
            </a:pPr>
            <a:r>
              <a:rPr lang="en"/>
              <a:t>O(|V|)</a:t>
            </a:r>
            <a:endParaRPr/>
          </a:p>
          <a:p>
            <a:pPr indent="-317500" lvl="1" marL="914400" rtl="0" algn="l">
              <a:lnSpc>
                <a:spcPct val="100000"/>
              </a:lnSpc>
              <a:spcBef>
                <a:spcPts val="0"/>
              </a:spcBef>
              <a:spcAft>
                <a:spcPts val="0"/>
              </a:spcAft>
              <a:buSzPts val="1400"/>
              <a:buChar char="○"/>
            </a:pPr>
            <a:r>
              <a:rPr lang="en"/>
              <a:t>Possibly clear out a vector corresponding to the neighbors’ colors.</a:t>
            </a:r>
            <a:endParaRPr/>
          </a:p>
          <a:p>
            <a:pPr indent="-317500" lvl="2" marL="1371600" rtl="0" algn="l">
              <a:lnSpc>
                <a:spcPct val="100000"/>
              </a:lnSpc>
              <a:spcBef>
                <a:spcPts val="0"/>
              </a:spcBef>
              <a:spcAft>
                <a:spcPts val="0"/>
              </a:spcAft>
              <a:buSzPts val="1400"/>
              <a:buChar char="■"/>
            </a:pPr>
            <a:r>
              <a:rPr lang="en"/>
              <a:t>Also O(|V|)</a:t>
            </a:r>
            <a:endParaRPr/>
          </a:p>
          <a:p>
            <a:pPr indent="-342900" lvl="0" marL="457200" rtl="0" algn="l">
              <a:lnSpc>
                <a:spcPct val="100000"/>
              </a:lnSpc>
              <a:spcBef>
                <a:spcPts val="0"/>
              </a:spcBef>
              <a:spcAft>
                <a:spcPts val="0"/>
              </a:spcAft>
              <a:buSzPts val="1800"/>
              <a:buChar char="●"/>
            </a:pPr>
            <a:r>
              <a:rPr lang="en"/>
              <a:t>So the algorithm runs in O(|V| * 3|V|) = O(|V|^2) time.</a:t>
            </a:r>
            <a:endParaRPr/>
          </a:p>
          <a:p>
            <a:pPr indent="0" lvl="0" marL="0" rtl="0" algn="l">
              <a:lnSpc>
                <a:spcPct val="100000"/>
              </a:lnSpc>
              <a:spcBef>
                <a:spcPts val="1600"/>
              </a:spcBef>
              <a:spcAft>
                <a:spcPts val="1600"/>
              </a:spcAft>
              <a:buNone/>
            </a:pPr>
            <a:r>
              <a:rPr lang="en"/>
              <a:t>Space complexity is O(|V|): uses three auxiliary O(|V|) vectors.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 Greedy graph coloring algorithm</a:t>
            </a:r>
            <a:endParaRPr/>
          </a:p>
        </p:txBody>
      </p:sp>
      <p:sp>
        <p:nvSpPr>
          <p:cNvPr id="619" name="Google Shape;619;p69"/>
          <p:cNvSpPr txBox="1"/>
          <p:nvPr>
            <p:ph idx="1" type="body"/>
          </p:nvPr>
        </p:nvSpPr>
        <p:spPr>
          <a:xfrm>
            <a:off x="311700" y="1152475"/>
            <a:ext cx="49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algo creates a valid graph coloring.</a:t>
            </a:r>
            <a:endParaRPr/>
          </a:p>
          <a:p>
            <a:pPr indent="-342900" lvl="0" marL="457200" rtl="0" algn="l">
              <a:spcBef>
                <a:spcPts val="0"/>
              </a:spcBef>
              <a:spcAft>
                <a:spcPts val="0"/>
              </a:spcAft>
              <a:buSzPts val="1800"/>
              <a:buChar char="●"/>
            </a:pPr>
            <a:r>
              <a:rPr lang="en"/>
              <a:t>But wait… aren’t greedy algorithms supposed to solve optimization problems?</a:t>
            </a:r>
            <a:endParaRPr/>
          </a:p>
          <a:p>
            <a:pPr indent="-342900" lvl="0" marL="457200" rtl="0" algn="l">
              <a:spcBef>
                <a:spcPts val="0"/>
              </a:spcBef>
              <a:spcAft>
                <a:spcPts val="0"/>
              </a:spcAft>
              <a:buSzPts val="1800"/>
              <a:buChar char="●"/>
            </a:pPr>
            <a:r>
              <a:rPr lang="en" u="sng">
                <a:solidFill>
                  <a:srgbClr val="00FF00"/>
                </a:solidFill>
              </a:rPr>
              <a:t>Q:</a:t>
            </a:r>
            <a:r>
              <a:rPr lang="en">
                <a:solidFill>
                  <a:srgbClr val="00FF00"/>
                </a:solidFill>
              </a:rPr>
              <a:t> </a:t>
            </a:r>
            <a:r>
              <a:rPr lang="en"/>
              <a:t>Does our algorithm ALWAYS produce graph colorings that have a </a:t>
            </a:r>
            <a:r>
              <a:rPr i="1" lang="en"/>
              <a:t>minimal</a:t>
            </a:r>
            <a:r>
              <a:rPr lang="en"/>
              <a:t> number of colors?</a:t>
            </a:r>
            <a:endParaRPr/>
          </a:p>
          <a:p>
            <a:pPr indent="-342900" lvl="0" marL="457200" rtl="0" algn="l">
              <a:spcBef>
                <a:spcPts val="0"/>
              </a:spcBef>
              <a:spcAft>
                <a:spcPts val="0"/>
              </a:spcAft>
              <a:buSzPts val="1800"/>
              <a:buChar char="●"/>
            </a:pPr>
            <a:r>
              <a:rPr lang="en" u="sng">
                <a:solidFill>
                  <a:srgbClr val="FF9900"/>
                </a:solidFill>
              </a:rPr>
              <a:t>A:</a:t>
            </a:r>
            <a:r>
              <a:rPr lang="en">
                <a:solidFill>
                  <a:srgbClr val="FF9900"/>
                </a:solidFill>
              </a:rPr>
              <a:t> </a:t>
            </a:r>
            <a:r>
              <a:rPr lang="en"/>
              <a:t>Nope! See example to the right.</a:t>
            </a:r>
            <a:endParaRPr/>
          </a:p>
          <a:p>
            <a:pPr indent="-342900" lvl="0" marL="457200" rtl="0" algn="l">
              <a:spcBef>
                <a:spcPts val="0"/>
              </a:spcBef>
              <a:spcAft>
                <a:spcPts val="0"/>
              </a:spcAft>
              <a:buSzPts val="1800"/>
              <a:buChar char="●"/>
            </a:pPr>
            <a:r>
              <a:rPr lang="en"/>
              <a:t>So we should only use the greedy algorithm if we’re </a:t>
            </a:r>
            <a:r>
              <a:rPr lang="en">
                <a:solidFill>
                  <a:srgbClr val="FF9900"/>
                </a:solidFill>
              </a:rPr>
              <a:t>okay with a suboptimal solution</a:t>
            </a:r>
            <a:r>
              <a:rPr lang="en"/>
              <a:t>.</a:t>
            </a:r>
            <a:endParaRPr/>
          </a:p>
          <a:p>
            <a:pPr indent="-342900" lvl="0" marL="457200" rtl="0" algn="l">
              <a:spcBef>
                <a:spcPts val="0"/>
              </a:spcBef>
              <a:spcAft>
                <a:spcPts val="0"/>
              </a:spcAft>
              <a:buSzPts val="1800"/>
              <a:buChar char="●"/>
            </a:pPr>
            <a:r>
              <a:rPr lang="en"/>
              <a:t>Common issue with greedy algorithms: </a:t>
            </a:r>
            <a:r>
              <a:rPr lang="en">
                <a:solidFill>
                  <a:srgbClr val="FF9900"/>
                </a:solidFill>
              </a:rPr>
              <a:t>trades optimality for faster performance.</a:t>
            </a:r>
            <a:endParaRPr>
              <a:solidFill>
                <a:srgbClr val="FF9900"/>
              </a:solidFill>
            </a:endParaRPr>
          </a:p>
        </p:txBody>
      </p:sp>
      <p:pic>
        <p:nvPicPr>
          <p:cNvPr id="620" name="Google Shape;620;p69"/>
          <p:cNvPicPr preferRelativeResize="0"/>
          <p:nvPr/>
        </p:nvPicPr>
        <p:blipFill>
          <a:blip r:embed="rId3">
            <a:alphaModFix/>
          </a:blip>
          <a:stretch>
            <a:fillRect/>
          </a:stretch>
        </p:blipFill>
        <p:spPr>
          <a:xfrm>
            <a:off x="5366250" y="1456675"/>
            <a:ext cx="3595200" cy="2230148"/>
          </a:xfrm>
          <a:prstGeom prst="rect">
            <a:avLst/>
          </a:prstGeom>
          <a:noFill/>
          <a:ln>
            <a:noFill/>
          </a:ln>
          <a:effectLst>
            <a:outerShdw blurRad="57150" rotWithShape="0" algn="bl" dir="5400000" dist="19050">
              <a:srgbClr val="FFFFFF">
                <a:alpha val="50000"/>
              </a:srgbClr>
            </a:outerShdw>
          </a:effectLst>
        </p:spPr>
      </p:pic>
      <p:sp>
        <p:nvSpPr>
          <p:cNvPr id="621" name="Google Shape;621;p69"/>
          <p:cNvSpPr txBox="1"/>
          <p:nvPr/>
        </p:nvSpPr>
        <p:spPr>
          <a:xfrm>
            <a:off x="5366250" y="3686825"/>
            <a:ext cx="359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Optimal graph coloring vs worst greedy graph coloring for this bipartite graph.</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1"/>
          <p:cNvSpPr txBox="1"/>
          <p:nvPr>
            <p:ph type="title"/>
          </p:nvPr>
        </p:nvSpPr>
        <p:spPr>
          <a:xfrm>
            <a:off x="490250" y="450150"/>
            <a:ext cx="7664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Reminder: </a:t>
            </a:r>
            <a:endParaRPr/>
          </a:p>
          <a:p>
            <a:pPr indent="0" lvl="0" marL="0" rtl="0" algn="l">
              <a:spcBef>
                <a:spcPts val="0"/>
              </a:spcBef>
              <a:spcAft>
                <a:spcPts val="0"/>
              </a:spcAft>
              <a:buNone/>
            </a:pPr>
            <a:r>
              <a:rPr lang="en"/>
              <a:t>You have an HonorLock quiz due tonight by 11:59pm.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#1</a:t>
            </a:r>
            <a:endParaRPr/>
          </a:p>
        </p:txBody>
      </p:sp>
      <p:sp>
        <p:nvSpPr>
          <p:cNvPr id="87" name="Google Shape;87;p18"/>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are packing standard sized delivery trucks with packages of various sizes. A conveyor transports the packages to you. Pick all of the greedy strategies for packing the packages into the minimal number of trucks. </a:t>
            </a:r>
            <a:endParaRPr/>
          </a:p>
          <a:p>
            <a:pPr indent="-342900" lvl="0" marL="457200" rtl="0" algn="l">
              <a:spcBef>
                <a:spcPts val="1600"/>
              </a:spcBef>
              <a:spcAft>
                <a:spcPts val="0"/>
              </a:spcAft>
              <a:buSzPts val="1800"/>
              <a:buAutoNum type="alphaUcPeriod"/>
            </a:pPr>
            <a:r>
              <a:rPr lang="en"/>
              <a:t>Throw each package into a random truck.</a:t>
            </a:r>
            <a:endParaRPr/>
          </a:p>
          <a:p>
            <a:pPr indent="-342900" lvl="0" marL="457200" rtl="0" algn="l">
              <a:spcBef>
                <a:spcPts val="0"/>
              </a:spcBef>
              <a:spcAft>
                <a:spcPts val="0"/>
              </a:spcAft>
              <a:buSzPts val="1800"/>
              <a:buAutoNum type="alphaUcPeriod"/>
            </a:pPr>
            <a:r>
              <a:rPr lang="en"/>
              <a:t>Wait until you have all the packages, then think through all possible combinations of packages in trucks and select the optimal combination.</a:t>
            </a:r>
            <a:endParaRPr/>
          </a:p>
          <a:p>
            <a:pPr indent="-342900" lvl="0" marL="457200" rtl="0" algn="l">
              <a:spcBef>
                <a:spcPts val="0"/>
              </a:spcBef>
              <a:spcAft>
                <a:spcPts val="0"/>
              </a:spcAft>
              <a:buSzPts val="1800"/>
              <a:buAutoNum type="alphaUcPeriod"/>
            </a:pPr>
            <a:r>
              <a:rPr lang="en"/>
              <a:t>For each package, scan the partially filled trucks and place the package in the truck with the most open space. If none of the partially filled trucks have enough room for the package, then put the package into a new truck.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Resources</a:t>
            </a:r>
            <a:endParaRPr/>
          </a:p>
        </p:txBody>
      </p:sp>
      <p:sp>
        <p:nvSpPr>
          <p:cNvPr id="637" name="Google Shape;637;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a:p>
            <a:pPr indent="0" lvl="0" marL="0" rtl="0" algn="l">
              <a:spcBef>
                <a:spcPts val="1600"/>
              </a:spcBef>
              <a:spcAft>
                <a:spcPts val="0"/>
              </a:spcAft>
              <a:buNone/>
            </a:pPr>
            <a:r>
              <a:rPr lang="en" u="sng">
                <a:solidFill>
                  <a:schemeClr val="hlink"/>
                </a:solidFill>
                <a:hlinkClick r:id="rId3"/>
              </a:rPr>
              <a:t>https://www.geeksforgeeks.org/greedy-algorithms/</a:t>
            </a:r>
            <a:endParaRPr/>
          </a:p>
          <a:p>
            <a:pPr indent="0" lvl="0" marL="0" rtl="0" algn="l">
              <a:spcBef>
                <a:spcPts val="1600"/>
              </a:spcBef>
              <a:spcAft>
                <a:spcPts val="0"/>
              </a:spcAft>
              <a:buNone/>
            </a:pPr>
            <a:r>
              <a:rPr lang="en"/>
              <a:t>Huffman:</a:t>
            </a:r>
            <a:endParaRPr/>
          </a:p>
          <a:p>
            <a:pPr indent="0" lvl="0" marL="0" rtl="0" algn="l">
              <a:spcBef>
                <a:spcPts val="1600"/>
              </a:spcBef>
              <a:spcAft>
                <a:spcPts val="0"/>
              </a:spcAft>
              <a:buNone/>
            </a:pPr>
            <a:r>
              <a:rPr lang="en" u="sng">
                <a:solidFill>
                  <a:schemeClr val="hlink"/>
                </a:solidFill>
                <a:hlinkClick r:id="rId4"/>
              </a:rPr>
              <a:t>algorithm - Huffman Coding | algorithm Tutorial</a:t>
            </a:r>
            <a:endParaRPr/>
          </a:p>
          <a:p>
            <a:pPr indent="0" lvl="0" marL="0" rtl="0" algn="l">
              <a:spcBef>
                <a:spcPts val="1600"/>
              </a:spcBef>
              <a:spcAft>
                <a:spcPts val="0"/>
              </a:spcAft>
              <a:buNone/>
            </a:pPr>
            <a:r>
              <a:rPr lang="en"/>
              <a:t>Graph Coloring:</a:t>
            </a:r>
            <a:endParaRPr/>
          </a:p>
          <a:p>
            <a:pPr indent="0" lvl="0" marL="0" rtl="0" algn="l">
              <a:spcBef>
                <a:spcPts val="1600"/>
              </a:spcBef>
              <a:spcAft>
                <a:spcPts val="0"/>
              </a:spcAft>
              <a:buNone/>
            </a:pPr>
            <a:r>
              <a:rPr lang="en" u="sng">
                <a:solidFill>
                  <a:schemeClr val="hlink"/>
                </a:solidFill>
                <a:hlinkClick r:id="rId5"/>
              </a:rPr>
              <a:t>https://en.wikipedia.org/wiki/Graph_coloring</a:t>
            </a:r>
            <a:endParaRPr/>
          </a:p>
          <a:p>
            <a:pPr indent="0" lvl="0" marL="0" rtl="0" algn="l">
              <a:spcBef>
                <a:spcPts val="1600"/>
              </a:spcBef>
              <a:spcAft>
                <a:spcPts val="0"/>
              </a:spcAft>
              <a:buNone/>
            </a:pPr>
            <a:r>
              <a:rPr lang="en" u="sng">
                <a:solidFill>
                  <a:schemeClr val="hlink"/>
                </a:solidFill>
                <a:hlinkClick r:id="rId6"/>
              </a:rPr>
              <a:t>https://www.geeksforgeeks.org/graph-coloring-set-2-greedy-algorithm/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Question #1</a:t>
            </a:r>
            <a:endParaRPr/>
          </a:p>
        </p:txBody>
      </p:sp>
      <p:sp>
        <p:nvSpPr>
          <p:cNvPr id="93" name="Google Shape;93;p19"/>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You are packing standard sized delivery trucks with packages of various sizes. A conveyor transports the packages to you. Pick all of the greedy strategies for packing the packages into the minimal number of trucks. </a:t>
            </a:r>
            <a:endParaRPr sz="1700"/>
          </a:p>
          <a:p>
            <a:pPr indent="-336550" lvl="0" marL="457200" rtl="0" algn="l">
              <a:spcBef>
                <a:spcPts val="1600"/>
              </a:spcBef>
              <a:spcAft>
                <a:spcPts val="0"/>
              </a:spcAft>
              <a:buClr>
                <a:srgbClr val="FF0000"/>
              </a:buClr>
              <a:buSzPts val="1700"/>
              <a:buAutoNum type="alphaUcPeriod"/>
            </a:pPr>
            <a:r>
              <a:rPr lang="en" sz="1700">
                <a:solidFill>
                  <a:srgbClr val="FF0000"/>
                </a:solidFill>
              </a:rPr>
              <a:t>Throw each package into a random truck. </a:t>
            </a:r>
            <a:r>
              <a:rPr lang="en" sz="1700">
                <a:solidFill>
                  <a:schemeClr val="dk1"/>
                </a:solidFill>
              </a:rPr>
              <a:t>Random choices are not locally optimal!</a:t>
            </a:r>
            <a:endParaRPr sz="1700">
              <a:solidFill>
                <a:srgbClr val="FF0000"/>
              </a:solidFill>
            </a:endParaRPr>
          </a:p>
          <a:p>
            <a:pPr indent="-336550" lvl="0" marL="457200" rtl="0" algn="l">
              <a:spcBef>
                <a:spcPts val="0"/>
              </a:spcBef>
              <a:spcAft>
                <a:spcPts val="0"/>
              </a:spcAft>
              <a:buClr>
                <a:srgbClr val="FF0000"/>
              </a:buClr>
              <a:buSzPts val="1700"/>
              <a:buAutoNum type="alphaUcPeriod"/>
            </a:pPr>
            <a:r>
              <a:rPr lang="en" sz="1700">
                <a:solidFill>
                  <a:srgbClr val="FF0000"/>
                </a:solidFill>
              </a:rPr>
              <a:t>Wait until you have all the packages, then think through all possible combinations of packages in trucks and select the optimal combination. </a:t>
            </a:r>
            <a:r>
              <a:rPr lang="en" sz="1700">
                <a:solidFill>
                  <a:schemeClr val="dk1"/>
                </a:solidFill>
              </a:rPr>
              <a:t>Exhaustive searches over all possible combinations =/= a series of locally optimal choices.</a:t>
            </a:r>
            <a:endParaRPr sz="1700">
              <a:solidFill>
                <a:srgbClr val="FF0000"/>
              </a:solidFill>
            </a:endParaRPr>
          </a:p>
          <a:p>
            <a:pPr indent="-336550" lvl="0" marL="457200" rtl="0" algn="l">
              <a:spcBef>
                <a:spcPts val="0"/>
              </a:spcBef>
              <a:spcAft>
                <a:spcPts val="0"/>
              </a:spcAft>
              <a:buClr>
                <a:srgbClr val="00FF00"/>
              </a:buClr>
              <a:buSzPts val="1700"/>
              <a:buAutoNum type="alphaUcPeriod"/>
            </a:pPr>
            <a:r>
              <a:rPr lang="en" sz="1700">
                <a:solidFill>
                  <a:srgbClr val="00FF00"/>
                </a:solidFill>
              </a:rPr>
              <a:t>For each package, scan the partially filled trucks and place the package in the truck with the most open space. If none of the partially filled trucks </a:t>
            </a:r>
            <a:r>
              <a:rPr lang="en" sz="1700">
                <a:solidFill>
                  <a:srgbClr val="00FF00"/>
                </a:solidFill>
              </a:rPr>
              <a:t>have enough room for the package, then put the package into a new truck. </a:t>
            </a:r>
            <a:r>
              <a:rPr lang="en" sz="1700">
                <a:solidFill>
                  <a:schemeClr val="dk1"/>
                </a:solidFill>
              </a:rPr>
              <a:t> Involves making a reasonable optimal choice at each step, so this strategy is greedy.</a:t>
            </a:r>
            <a:endParaRPr sz="1700">
              <a:solidFill>
                <a:srgbClr val="00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t>
            </a:r>
            <a:r>
              <a:rPr lang="en"/>
              <a:t>a</a:t>
            </a:r>
            <a:r>
              <a:rPr lang="en"/>
              <a:t>re </a:t>
            </a:r>
            <a:r>
              <a:rPr lang="en"/>
              <a:t>g</a:t>
            </a:r>
            <a:r>
              <a:rPr lang="en"/>
              <a:t>reedy </a:t>
            </a:r>
            <a:r>
              <a:rPr lang="en"/>
              <a:t>a</a:t>
            </a:r>
            <a:r>
              <a:rPr lang="en"/>
              <a:t>lgorithms </a:t>
            </a:r>
            <a:r>
              <a:rPr lang="en"/>
              <a:t>e</a:t>
            </a:r>
            <a:r>
              <a:rPr lang="en"/>
              <a:t>ffective?</a:t>
            </a:r>
            <a:endParaRPr/>
          </a:p>
        </p:txBody>
      </p:sp>
      <p:sp>
        <p:nvSpPr>
          <p:cNvPr id="99" name="Google Shape;99;p20"/>
          <p:cNvSpPr txBox="1"/>
          <p:nvPr>
            <p:ph idx="1" type="body"/>
          </p:nvPr>
        </p:nvSpPr>
        <p:spPr>
          <a:xfrm>
            <a:off x="311700" y="1082150"/>
            <a:ext cx="4419900" cy="266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effective when a series of </a:t>
            </a:r>
            <a:r>
              <a:rPr lang="en">
                <a:solidFill>
                  <a:srgbClr val="00FF00"/>
                </a:solidFill>
              </a:rPr>
              <a:t>locally optimal</a:t>
            </a:r>
            <a:r>
              <a:rPr lang="en"/>
              <a:t> choices always leads to the </a:t>
            </a:r>
            <a:r>
              <a:rPr lang="en">
                <a:solidFill>
                  <a:srgbClr val="00FF00"/>
                </a:solidFill>
              </a:rPr>
              <a:t>globally optimal</a:t>
            </a:r>
            <a:r>
              <a:rPr lang="en"/>
              <a:t> choice.</a:t>
            </a:r>
            <a:endParaRPr/>
          </a:p>
          <a:p>
            <a:pPr indent="-317500" lvl="1" marL="914400" rtl="0" algn="l">
              <a:spcBef>
                <a:spcPts val="0"/>
              </a:spcBef>
              <a:spcAft>
                <a:spcPts val="0"/>
              </a:spcAft>
              <a:buSzPts val="1400"/>
              <a:buChar char="○"/>
            </a:pPr>
            <a:r>
              <a:rPr lang="en"/>
              <a:t>Huffman trees</a:t>
            </a:r>
            <a:endParaRPr/>
          </a:p>
          <a:p>
            <a:pPr indent="-317500" lvl="1" marL="914400" rtl="0" algn="l">
              <a:spcBef>
                <a:spcPts val="0"/>
              </a:spcBef>
              <a:spcAft>
                <a:spcPts val="0"/>
              </a:spcAft>
              <a:buSzPts val="1400"/>
              <a:buChar char="○"/>
            </a:pPr>
            <a:r>
              <a:rPr lang="en"/>
              <a:t>Dijkstra’s shortest path algorithm</a:t>
            </a:r>
            <a:endParaRPr/>
          </a:p>
          <a:p>
            <a:pPr indent="-342900" lvl="0" marL="457200" rtl="0" algn="l">
              <a:spcBef>
                <a:spcPts val="0"/>
              </a:spcBef>
              <a:spcAft>
                <a:spcPts val="0"/>
              </a:spcAft>
              <a:buSzPts val="1800"/>
              <a:buChar char="●"/>
            </a:pPr>
            <a:r>
              <a:rPr lang="en"/>
              <a:t>Some greedy algos just </a:t>
            </a:r>
            <a:r>
              <a:rPr lang="en">
                <a:solidFill>
                  <a:srgbClr val="FF9900"/>
                </a:solidFill>
              </a:rPr>
              <a:t>approximate </a:t>
            </a:r>
            <a:r>
              <a:rPr lang="en"/>
              <a:t>the optimal solution.</a:t>
            </a:r>
            <a:endParaRPr/>
          </a:p>
          <a:p>
            <a:pPr indent="-342900" lvl="0" marL="457200" rtl="0" algn="l">
              <a:spcBef>
                <a:spcPts val="0"/>
              </a:spcBef>
              <a:spcAft>
                <a:spcPts val="0"/>
              </a:spcAft>
              <a:buSzPts val="1800"/>
              <a:buChar char="●"/>
            </a:pPr>
            <a:r>
              <a:rPr lang="en"/>
              <a:t>Traveling Salesman Problem - find the shortest tour through a positively-weighted graph.</a:t>
            </a:r>
            <a:endParaRPr/>
          </a:p>
          <a:p>
            <a:pPr indent="-317500" lvl="1" marL="914400" rtl="0" algn="l">
              <a:spcBef>
                <a:spcPts val="0"/>
              </a:spcBef>
              <a:spcAft>
                <a:spcPts val="0"/>
              </a:spcAft>
              <a:buSzPts val="1400"/>
              <a:buChar char="○"/>
            </a:pPr>
            <a:r>
              <a:rPr lang="en"/>
              <a:t>Exact solution: O(2^n  * n^2).</a:t>
            </a:r>
            <a:endParaRPr/>
          </a:p>
          <a:p>
            <a:pPr indent="-317500" lvl="1" marL="914400" rtl="0" algn="l">
              <a:spcBef>
                <a:spcPts val="0"/>
              </a:spcBef>
              <a:spcAft>
                <a:spcPts val="0"/>
              </a:spcAft>
              <a:buSzPts val="1400"/>
              <a:buChar char="○"/>
            </a:pPr>
            <a:r>
              <a:rPr lang="en"/>
              <a:t>Greedy approximation: O(n^2 logn) within 1.5x the optimal solution.</a:t>
            </a:r>
            <a:endParaRPr/>
          </a:p>
        </p:txBody>
      </p:sp>
      <p:pic>
        <p:nvPicPr>
          <p:cNvPr id="100" name="Google Shape;100;p20"/>
          <p:cNvPicPr preferRelativeResize="0"/>
          <p:nvPr/>
        </p:nvPicPr>
        <p:blipFill>
          <a:blip r:embed="rId3">
            <a:alphaModFix/>
          </a:blip>
          <a:stretch>
            <a:fillRect/>
          </a:stretch>
        </p:blipFill>
        <p:spPr>
          <a:xfrm>
            <a:off x="4822000" y="1947775"/>
            <a:ext cx="4219799" cy="1799275"/>
          </a:xfrm>
          <a:prstGeom prst="rect">
            <a:avLst/>
          </a:prstGeom>
          <a:noFill/>
          <a:ln>
            <a:noFill/>
          </a:ln>
        </p:spPr>
      </p:pic>
      <p:sp>
        <p:nvSpPr>
          <p:cNvPr id="101" name="Google Shape;101;p20"/>
          <p:cNvSpPr txBox="1"/>
          <p:nvPr/>
        </p:nvSpPr>
        <p:spPr>
          <a:xfrm>
            <a:off x="4811975" y="3757175"/>
            <a:ext cx="421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In this situation, an optimization routine might approach the local optimum, but not the global one!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Huffman trees</a:t>
            </a:r>
            <a:endParaRPr/>
          </a:p>
        </p:txBody>
      </p:sp>
      <p:sp>
        <p:nvSpPr>
          <p:cNvPr id="107" name="Google Shape;107;p21"/>
          <p:cNvSpPr txBox="1"/>
          <p:nvPr>
            <p:ph idx="1" type="body"/>
          </p:nvPr>
        </p:nvSpPr>
        <p:spPr>
          <a:xfrm>
            <a:off x="311700" y="1152475"/>
            <a:ext cx="5999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Solves the optimization problem to </a:t>
            </a:r>
            <a:r>
              <a:rPr lang="en">
                <a:solidFill>
                  <a:srgbClr val="00FF00"/>
                </a:solidFill>
              </a:rPr>
              <a:t>compress a file into the minimum number of bits</a:t>
            </a:r>
            <a:r>
              <a:rPr lang="en"/>
              <a:t>.</a:t>
            </a:r>
            <a:endParaRPr/>
          </a:p>
          <a:p>
            <a:pPr indent="-342900" lvl="0" marL="457200" rtl="0" algn="l">
              <a:spcBef>
                <a:spcPts val="0"/>
              </a:spcBef>
              <a:spcAft>
                <a:spcPts val="0"/>
              </a:spcAft>
              <a:buSzPts val="1800"/>
              <a:buChar char="●"/>
            </a:pPr>
            <a:r>
              <a:rPr lang="en"/>
              <a:t>A full binary tree where each leaf corresponds to a character.</a:t>
            </a:r>
            <a:endParaRPr/>
          </a:p>
          <a:p>
            <a:pPr indent="-342900" lvl="0" marL="457200" rtl="0" algn="l">
              <a:spcBef>
                <a:spcPts val="0"/>
              </a:spcBef>
              <a:spcAft>
                <a:spcPts val="0"/>
              </a:spcAft>
              <a:buSzPts val="1800"/>
              <a:buChar char="●"/>
            </a:pPr>
            <a:r>
              <a:rPr lang="en"/>
              <a:t>We collect the </a:t>
            </a:r>
            <a:r>
              <a:rPr lang="en">
                <a:solidFill>
                  <a:srgbClr val="00FF00"/>
                </a:solidFill>
              </a:rPr>
              <a:t>frequency of different characters</a:t>
            </a:r>
            <a:r>
              <a:rPr lang="en"/>
              <a:t> and build a tree whose </a:t>
            </a:r>
            <a:r>
              <a:rPr lang="en">
                <a:solidFill>
                  <a:srgbClr val="00FF00"/>
                </a:solidFill>
              </a:rPr>
              <a:t>paths represent characters</a:t>
            </a:r>
            <a:r>
              <a:rPr lang="en"/>
              <a:t>:</a:t>
            </a:r>
            <a:endParaRPr/>
          </a:p>
          <a:p>
            <a:pPr indent="-317500" lvl="1" marL="914400" rtl="0" algn="l">
              <a:spcBef>
                <a:spcPts val="0"/>
              </a:spcBef>
              <a:spcAft>
                <a:spcPts val="0"/>
              </a:spcAft>
              <a:buSzPts val="1400"/>
              <a:buChar char="○"/>
            </a:pPr>
            <a:r>
              <a:rPr lang="en"/>
              <a:t>Characters with </a:t>
            </a:r>
            <a:r>
              <a:rPr lang="en">
                <a:solidFill>
                  <a:srgbClr val="FF9900"/>
                </a:solidFill>
              </a:rPr>
              <a:t>larger </a:t>
            </a:r>
            <a:r>
              <a:rPr lang="en">
                <a:solidFill>
                  <a:srgbClr val="FF9900"/>
                </a:solidFill>
              </a:rPr>
              <a:t>frequencies</a:t>
            </a:r>
            <a:r>
              <a:rPr lang="en">
                <a:solidFill>
                  <a:srgbClr val="FF9900"/>
                </a:solidFill>
              </a:rPr>
              <a:t> have shorter distances</a:t>
            </a:r>
            <a:r>
              <a:rPr lang="en"/>
              <a:t> from root.</a:t>
            </a:r>
            <a:endParaRPr/>
          </a:p>
          <a:p>
            <a:pPr indent="-317500" lvl="1" marL="914400" rtl="0" algn="l">
              <a:spcBef>
                <a:spcPts val="0"/>
              </a:spcBef>
              <a:spcAft>
                <a:spcPts val="0"/>
              </a:spcAft>
              <a:buSzPts val="1400"/>
              <a:buChar char="○"/>
            </a:pPr>
            <a:r>
              <a:rPr lang="en"/>
              <a:t>Branching</a:t>
            </a:r>
            <a:r>
              <a:rPr lang="en"/>
              <a:t> </a:t>
            </a:r>
            <a:r>
              <a:rPr lang="en">
                <a:solidFill>
                  <a:srgbClr val="FF9900"/>
                </a:solidFill>
              </a:rPr>
              <a:t>left or right from a given node represents a 0 or 1</a:t>
            </a:r>
            <a:r>
              <a:rPr lang="en"/>
              <a:t>, respectively. The path taken to arrive at a character’s leaf node is that character’s huffman </a:t>
            </a:r>
            <a:r>
              <a:rPr lang="en"/>
              <a:t>encoding</a:t>
            </a:r>
            <a:r>
              <a:rPr lang="en"/>
              <a:t>.</a:t>
            </a:r>
            <a:endParaRPr/>
          </a:p>
          <a:p>
            <a:pPr indent="-342900" lvl="0" marL="457200" rtl="0" algn="l">
              <a:spcBef>
                <a:spcPts val="0"/>
              </a:spcBef>
              <a:spcAft>
                <a:spcPts val="0"/>
              </a:spcAft>
              <a:buSzPts val="1800"/>
              <a:buChar char="●"/>
            </a:pPr>
            <a:r>
              <a:rPr lang="en">
                <a:solidFill>
                  <a:schemeClr val="dk1"/>
                </a:solidFill>
              </a:rPr>
              <a:t>Use case: lossless data compression.</a:t>
            </a:r>
            <a:endParaRPr>
              <a:solidFill>
                <a:schemeClr val="dk1"/>
              </a:solidFill>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6311100" y="1181300"/>
            <a:ext cx="2528100" cy="2780910"/>
          </a:xfrm>
          <a:prstGeom prst="rect">
            <a:avLst/>
          </a:prstGeom>
          <a:noFill/>
          <a:ln>
            <a:noFill/>
          </a:ln>
        </p:spPr>
      </p:pic>
      <p:sp>
        <p:nvSpPr>
          <p:cNvPr id="109" name="Google Shape;109;p21"/>
          <p:cNvSpPr txBox="1"/>
          <p:nvPr/>
        </p:nvSpPr>
        <p:spPr>
          <a:xfrm>
            <a:off x="6311100" y="3962200"/>
            <a:ext cx="2528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rgbClr val="FFFFFF"/>
                </a:solidFill>
              </a:rPr>
              <a:t>David A. Huffman</a:t>
            </a:r>
            <a:endParaRPr sz="1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