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2"/>
  </p:notesMasterIdLst>
  <p:sldIdLst>
    <p:sldId id="256" r:id="rId5"/>
    <p:sldId id="301" r:id="rId6"/>
    <p:sldId id="302" r:id="rId7"/>
    <p:sldId id="303" r:id="rId8"/>
    <p:sldId id="304" r:id="rId9"/>
    <p:sldId id="30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sz="3600" dirty="0">
                <a:latin typeface="Calibri" panose="020F0502020204030204" pitchFamily="34" charset="0"/>
                <a:ea typeface="Calibri" panose="020F0502020204030204" pitchFamily="34" charset="0"/>
                <a:cs typeface="Mangal" panose="02040503050203030202" pitchFamily="18" charset="0"/>
              </a:rPr>
              <a:t>F</a:t>
            </a:r>
            <a:r>
              <a:rPr lang="en-US" sz="3600" dirty="0">
                <a:effectLst/>
                <a:latin typeface="Calibri" panose="020F0502020204030204" pitchFamily="34" charset="0"/>
                <a:ea typeface="Calibri" panose="020F0502020204030204" pitchFamily="34" charset="0"/>
                <a:cs typeface="Mangal" panose="02040503050203030202" pitchFamily="18" charset="0"/>
              </a:rPr>
              <a:t>ully automated data entry form</a:t>
            </a:r>
            <a:endParaRPr lang="en-US" sz="36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lnSpcReduction="10000"/>
          </a:bodyPr>
          <a:lstStyle/>
          <a:p>
            <a:r>
              <a:rPr lang="en-US" dirty="0"/>
              <a:t>By</a:t>
            </a:r>
          </a:p>
          <a:p>
            <a:r>
              <a:rPr lang="en-US" dirty="0"/>
              <a:t>Prathamesh Ghadage</a:t>
            </a:r>
          </a:p>
          <a:p>
            <a:r>
              <a:rPr lang="en-US" dirty="0"/>
              <a:t>Roll No: 3147</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6BAE-CBE1-D7BB-9496-0D9CA7ADF318}"/>
              </a:ext>
            </a:extLst>
          </p:cNvPr>
          <p:cNvSpPr>
            <a:spLocks noGrp="1"/>
          </p:cNvSpPr>
          <p:nvPr>
            <p:ph type="title"/>
          </p:nvPr>
        </p:nvSpPr>
        <p:spPr/>
        <p:txBody>
          <a:bodyPr/>
          <a:lstStyle/>
          <a:p>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dirty="0"/>
              <a:t>Introduction: </a:t>
            </a:r>
          </a:p>
        </p:txBody>
      </p:sp>
      <p:sp>
        <p:nvSpPr>
          <p:cNvPr id="3" name="Content Placeholder 2">
            <a:extLst>
              <a:ext uri="{FF2B5EF4-FFF2-40B4-BE49-F238E27FC236}">
                <a16:creationId xmlns:a16="http://schemas.microsoft.com/office/drawing/2014/main" id="{A8D4A230-1984-2469-38F9-995017EA3398}"/>
              </a:ext>
            </a:extLst>
          </p:cNvPr>
          <p:cNvSpPr>
            <a:spLocks noGrp="1"/>
          </p:cNvSpPr>
          <p:nvPr>
            <p:ph idx="1"/>
          </p:nvPr>
        </p:nvSpPr>
        <p:spPr>
          <a:xfrm>
            <a:off x="989400" y="1685926"/>
            <a:ext cx="10213200" cy="1532404"/>
          </a:xfrm>
        </p:spPr>
        <p:txBody>
          <a:bodyPr>
            <a:normAutofit lnSpcReduction="10000"/>
          </a:bodyPr>
          <a:lstStyle/>
          <a:p>
            <a:pPr>
              <a:lnSpc>
                <a:spcPct val="107000"/>
              </a:lnSpc>
              <a:spcAft>
                <a:spcPts val="800"/>
              </a:spcAft>
            </a:pPr>
            <a:r>
              <a:rPr lang="en-US" sz="1800" b="1" dirty="0">
                <a:latin typeface="Calibri" panose="020F0502020204030204" pitchFamily="34" charset="0"/>
                <a:ea typeface="Calibri" panose="020F0502020204030204" pitchFamily="34" charset="0"/>
                <a:cs typeface="Mangal" panose="02040503050203030202" pitchFamily="18" charset="0"/>
              </a:rPr>
              <a:t>Now multiple organizations are trying innovative ways to simplify the process of Data Analysis. Some are trying to completely automate this process whereas others are using multiple tools to set up the same. Another innovative technique used by companies to perform  Data Analysis is linking their data source with a programming language and having it automate their Data Analysis. One such type of automation is Python Excel Automation.</a:t>
            </a:r>
            <a:endParaRPr lang="en-IN" sz="1800" b="1" dirty="0">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6053ECAB-7963-1E12-87A6-94524C51014E}"/>
              </a:ext>
            </a:extLst>
          </p:cNvPr>
          <p:cNvSpPr txBox="1">
            <a:spLocks/>
          </p:cNvSpPr>
          <p:nvPr/>
        </p:nvSpPr>
        <p:spPr>
          <a:xfrm>
            <a:off x="989400" y="3218330"/>
            <a:ext cx="10213200" cy="1112836"/>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IN" dirty="0"/>
              <a:t>Abstract : </a:t>
            </a:r>
          </a:p>
        </p:txBody>
      </p:sp>
      <p:sp>
        <p:nvSpPr>
          <p:cNvPr id="5" name="Content Placeholder 2">
            <a:extLst>
              <a:ext uri="{FF2B5EF4-FFF2-40B4-BE49-F238E27FC236}">
                <a16:creationId xmlns:a16="http://schemas.microsoft.com/office/drawing/2014/main" id="{1715BE19-FA70-6A29-7429-CB434D08ECA4}"/>
              </a:ext>
            </a:extLst>
          </p:cNvPr>
          <p:cNvSpPr txBox="1">
            <a:spLocks/>
          </p:cNvSpPr>
          <p:nvPr/>
        </p:nvSpPr>
        <p:spPr>
          <a:xfrm>
            <a:off x="899753" y="4689101"/>
            <a:ext cx="10213200" cy="1209675"/>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panose="020F0502020204030204" pitchFamily="34" charset="0"/>
                <a:ea typeface="Calibri" panose="020F0502020204030204" pitchFamily="34" charset="0"/>
                <a:cs typeface="Mangal" panose="02040503050203030202" pitchFamily="18" charset="0"/>
              </a:rPr>
              <a:t>This is a simple GUI based python project which includes basically make use of </a:t>
            </a:r>
            <a:r>
              <a:rPr lang="en-US" sz="1800" b="1" dirty="0" err="1">
                <a:latin typeface="Calibri" panose="020F0502020204030204" pitchFamily="34" charset="0"/>
                <a:ea typeface="Calibri" panose="020F0502020204030204" pitchFamily="34" charset="0"/>
                <a:cs typeface="Mangal" panose="02040503050203030202" pitchFamily="18" charset="0"/>
              </a:rPr>
              <a:t>Tkinter</a:t>
            </a:r>
            <a:r>
              <a:rPr lang="en-US" sz="1800" b="1" dirty="0">
                <a:latin typeface="Calibri" panose="020F0502020204030204" pitchFamily="34" charset="0"/>
                <a:ea typeface="Calibri" panose="020F0502020204030204" pitchFamily="34" charset="0"/>
                <a:cs typeface="Mangal" panose="02040503050203030202" pitchFamily="18" charset="0"/>
              </a:rPr>
              <a:t> , </a:t>
            </a:r>
            <a:r>
              <a:rPr lang="en-US" sz="1800" b="1" dirty="0" err="1">
                <a:latin typeface="Calibri" panose="020F0502020204030204" pitchFamily="34" charset="0"/>
                <a:ea typeface="Calibri" panose="020F0502020204030204" pitchFamily="34" charset="0"/>
                <a:cs typeface="Mangal" panose="02040503050203030202" pitchFamily="18" charset="0"/>
              </a:rPr>
              <a:t>openpyxl</a:t>
            </a:r>
            <a:r>
              <a:rPr lang="en-US" sz="1800" b="1" dirty="0">
                <a:latin typeface="Calibri" panose="020F0502020204030204" pitchFamily="34" charset="0"/>
                <a:ea typeface="Calibri" panose="020F0502020204030204" pitchFamily="34" charset="0"/>
                <a:cs typeface="Mangal" panose="02040503050203030202" pitchFamily="18" charset="0"/>
              </a:rPr>
              <a:t> and </a:t>
            </a:r>
            <a:r>
              <a:rPr lang="en-US" sz="1800" b="1" dirty="0" err="1">
                <a:latin typeface="Calibri" panose="020F0502020204030204" pitchFamily="34" charset="0"/>
                <a:ea typeface="Calibri" panose="020F0502020204030204" pitchFamily="34" charset="0"/>
                <a:cs typeface="Mangal" panose="02040503050203030202" pitchFamily="18" charset="0"/>
              </a:rPr>
              <a:t>pathlib</a:t>
            </a:r>
            <a:r>
              <a:rPr lang="en-US" sz="1800" b="1" dirty="0">
                <a:latin typeface="Calibri" panose="020F0502020204030204" pitchFamily="34" charset="0"/>
                <a:ea typeface="Calibri" panose="020F0502020204030204" pitchFamily="34" charset="0"/>
                <a:cs typeface="Mangal" panose="02040503050203030202" pitchFamily="18" charset="0"/>
              </a:rPr>
              <a:t> libraires. This project takes input from user and saves it into an excel file.</a:t>
            </a:r>
            <a:endParaRPr lang="en-IN" b="1" dirty="0"/>
          </a:p>
        </p:txBody>
      </p:sp>
    </p:spTree>
    <p:extLst>
      <p:ext uri="{BB962C8B-B14F-4D97-AF65-F5344CB8AC3E}">
        <p14:creationId xmlns:p14="http://schemas.microsoft.com/office/powerpoint/2010/main" val="221402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A188-4389-31EA-ECFE-7638D1D86D40}"/>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FA8EE27F-F297-0C49-714B-41D478F1A2F4}"/>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Mangal" panose="02040503050203030202" pitchFamily="18" charset="0"/>
              </a:rPr>
              <a:t> To design a fully automated data entry user form using python.</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endParaRPr lang="en-IN" b="1" dirty="0"/>
          </a:p>
        </p:txBody>
      </p:sp>
      <p:sp>
        <p:nvSpPr>
          <p:cNvPr id="4" name="Title 1">
            <a:extLst>
              <a:ext uri="{FF2B5EF4-FFF2-40B4-BE49-F238E27FC236}">
                <a16:creationId xmlns:a16="http://schemas.microsoft.com/office/drawing/2014/main" id="{054D876D-0E9C-762E-694C-668FA04F01F3}"/>
              </a:ext>
            </a:extLst>
          </p:cNvPr>
          <p:cNvSpPr txBox="1">
            <a:spLocks/>
          </p:cNvSpPr>
          <p:nvPr/>
        </p:nvSpPr>
        <p:spPr>
          <a:xfrm>
            <a:off x="899753" y="2316164"/>
            <a:ext cx="10213200" cy="1112836"/>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IN" dirty="0"/>
              <a:t>Objective:	</a:t>
            </a:r>
          </a:p>
        </p:txBody>
      </p:sp>
      <p:sp>
        <p:nvSpPr>
          <p:cNvPr id="5" name="Content Placeholder 2">
            <a:extLst>
              <a:ext uri="{FF2B5EF4-FFF2-40B4-BE49-F238E27FC236}">
                <a16:creationId xmlns:a16="http://schemas.microsoft.com/office/drawing/2014/main" id="{D248B016-9735-D603-3EE2-37AF05975FF9}"/>
              </a:ext>
            </a:extLst>
          </p:cNvPr>
          <p:cNvSpPr txBox="1">
            <a:spLocks/>
          </p:cNvSpPr>
          <p:nvPr/>
        </p:nvSpPr>
        <p:spPr>
          <a:xfrm>
            <a:off x="989400" y="3706020"/>
            <a:ext cx="10213200" cy="404019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7000"/>
              </a:lnSpc>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To create an excel data entry form using python .</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To minimize time required and mistakes while storing data in excel.</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Mangal" panose="02040503050203030202" pitchFamily="18" charset="0"/>
              </a:rPr>
              <a:t>To make user friendly environment for data entry.</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endParaRPr lang="en-IN" sz="1800" b="1" dirty="0">
              <a:latin typeface="Calibri" panose="020F0502020204030204" pitchFamily="34" charset="0"/>
              <a:ea typeface="Calibri" panose="020F0502020204030204" pitchFamily="34" charset="0"/>
              <a:cs typeface="Mangal" panose="02040503050203030202" pitchFamily="18" charset="0"/>
            </a:endParaRPr>
          </a:p>
          <a:p>
            <a:endParaRPr lang="en-IN" b="1" dirty="0"/>
          </a:p>
        </p:txBody>
      </p:sp>
    </p:spTree>
    <p:extLst>
      <p:ext uri="{BB962C8B-B14F-4D97-AF65-F5344CB8AC3E}">
        <p14:creationId xmlns:p14="http://schemas.microsoft.com/office/powerpoint/2010/main" val="25356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FF78-0043-FFCA-4827-246295F938AA}"/>
              </a:ext>
            </a:extLst>
          </p:cNvPr>
          <p:cNvSpPr>
            <a:spLocks noGrp="1"/>
          </p:cNvSpPr>
          <p:nvPr>
            <p:ph type="title"/>
          </p:nvPr>
        </p:nvSpPr>
        <p:spPr/>
        <p:txBody>
          <a:bodyPr/>
          <a:lstStyle/>
          <a:p>
            <a:r>
              <a:rPr lang="en-IN" dirty="0"/>
              <a:t>Uses:</a:t>
            </a:r>
          </a:p>
        </p:txBody>
      </p:sp>
      <p:sp>
        <p:nvSpPr>
          <p:cNvPr id="3" name="Content Placeholder 2">
            <a:extLst>
              <a:ext uri="{FF2B5EF4-FFF2-40B4-BE49-F238E27FC236}">
                <a16:creationId xmlns:a16="http://schemas.microsoft.com/office/drawing/2014/main" id="{EF9EF260-1524-D817-C452-0AFBC1E9070E}"/>
              </a:ext>
            </a:extLst>
          </p:cNvPr>
          <p:cNvSpPr>
            <a:spLocks noGrp="1"/>
          </p:cNvSpPr>
          <p:nvPr>
            <p:ph idx="1"/>
          </p:nvPr>
        </p:nvSpPr>
        <p:spPr/>
        <p:txBody>
          <a:bodyPr/>
          <a:lstStyle/>
          <a:p>
            <a:pPr marL="342900" lvl="0" indent="-342900">
              <a:lnSpc>
                <a:spcPct val="107000"/>
              </a:lnSpc>
              <a:buFont typeface="+mj-lt"/>
              <a:buAutoNum type="arabicPeriod"/>
            </a:pPr>
            <a:r>
              <a:rPr lang="en-US" sz="1800" b="1" dirty="0">
                <a:effectLst/>
                <a:latin typeface="Calibri" panose="020F0502020204030204" pitchFamily="34" charset="0"/>
                <a:ea typeface="Calibri" panose="020F0502020204030204" pitchFamily="34" charset="0"/>
                <a:cs typeface="Mangal" panose="02040503050203030202" pitchFamily="18" charset="0"/>
              </a:rPr>
              <a:t>School</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US" sz="1800" b="1" dirty="0">
                <a:effectLst/>
                <a:latin typeface="Calibri" panose="020F0502020204030204" pitchFamily="34" charset="0"/>
                <a:ea typeface="Calibri" panose="020F0502020204030204" pitchFamily="34" charset="0"/>
                <a:cs typeface="Mangal" panose="02040503050203030202" pitchFamily="18" charset="0"/>
              </a:rPr>
              <a:t>Hostel</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US" sz="1800" b="1" dirty="0">
                <a:effectLst/>
                <a:latin typeface="Calibri" panose="020F0502020204030204" pitchFamily="34" charset="0"/>
                <a:ea typeface="Calibri" panose="020F0502020204030204" pitchFamily="34" charset="0"/>
                <a:cs typeface="Mangal" panose="02040503050203030202" pitchFamily="18" charset="0"/>
              </a:rPr>
              <a:t>Banks</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US" sz="1800" b="1" dirty="0">
                <a:effectLst/>
                <a:latin typeface="Calibri" panose="020F0502020204030204" pitchFamily="34" charset="0"/>
                <a:ea typeface="Calibri" panose="020F0502020204030204" pitchFamily="34" charset="0"/>
                <a:cs typeface="Mangal" panose="02040503050203030202" pitchFamily="18" charset="0"/>
              </a:rPr>
              <a:t>Medical shops</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Mangal" panose="02040503050203030202" pitchFamily="18" charset="0"/>
              </a:rPr>
              <a:t>Hotels ,</a:t>
            </a:r>
            <a:r>
              <a:rPr lang="en-US" sz="1800" b="1" dirty="0" err="1">
                <a:effectLst/>
                <a:latin typeface="Calibri" panose="020F0502020204030204" pitchFamily="34" charset="0"/>
                <a:ea typeface="Calibri" panose="020F0502020204030204" pitchFamily="34" charset="0"/>
                <a:cs typeface="Mangal" panose="02040503050203030202" pitchFamily="18" charset="0"/>
              </a:rPr>
              <a:t>etc</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endParaRPr lang="en-IN" b="1" dirty="0"/>
          </a:p>
        </p:txBody>
      </p:sp>
    </p:spTree>
    <p:extLst>
      <p:ext uri="{BB962C8B-B14F-4D97-AF65-F5344CB8AC3E}">
        <p14:creationId xmlns:p14="http://schemas.microsoft.com/office/powerpoint/2010/main" val="327408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546E-3138-E831-00FF-AFC82C3611A6}"/>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25784906-CC65-3B3E-3BF1-C1EF424ACC04}"/>
              </a:ext>
            </a:extLst>
          </p:cNvPr>
          <p:cNvSpPr>
            <a:spLocks noGrp="1"/>
          </p:cNvSpPr>
          <p:nvPr>
            <p:ph idx="1"/>
          </p:nvPr>
        </p:nvSpPr>
        <p:spPr/>
        <p:txBody>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Mangal" panose="02040503050203030202" pitchFamily="18" charset="0"/>
              </a:rPr>
              <a:t>tkinter</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Mangal" panose="02040503050203030202" pitchFamily="18" charset="0"/>
              </a:rPr>
              <a:t>openpyxl</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Mangal" panose="02040503050203030202" pitchFamily="18" charset="0"/>
              </a:rPr>
              <a:t>pathlib</a:t>
            </a:r>
            <a:endParaRPr lang="en-IN" sz="1800" b="1" dirty="0">
              <a:effectLst/>
              <a:latin typeface="Calibri" panose="020F0502020204030204" pitchFamily="34" charset="0"/>
              <a:ea typeface="Calibri" panose="020F0502020204030204" pitchFamily="34" charset="0"/>
              <a:cs typeface="Mangal" panose="02040503050203030202" pitchFamily="18" charset="0"/>
            </a:endParaRPr>
          </a:p>
          <a:p>
            <a:endParaRPr lang="en-IN" b="1" dirty="0"/>
          </a:p>
        </p:txBody>
      </p:sp>
    </p:spTree>
    <p:extLst>
      <p:ext uri="{BB962C8B-B14F-4D97-AF65-F5344CB8AC3E}">
        <p14:creationId xmlns:p14="http://schemas.microsoft.com/office/powerpoint/2010/main" val="323880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00BA-6CB3-9CCF-3FD9-83147ACC8F0E}"/>
              </a:ext>
            </a:extLst>
          </p:cNvPr>
          <p:cNvSpPr>
            <a:spLocks noGrp="1"/>
          </p:cNvSpPr>
          <p:nvPr>
            <p:ph type="title"/>
          </p:nvPr>
        </p:nvSpPr>
        <p:spPr/>
        <p:txBody>
          <a:bodyPr/>
          <a:lstStyle/>
          <a:p>
            <a:r>
              <a:rPr lang="en-IN" dirty="0"/>
              <a:t>Flowchart:</a:t>
            </a:r>
          </a:p>
        </p:txBody>
      </p:sp>
      <p:pic>
        <p:nvPicPr>
          <p:cNvPr id="9" name="Content Placeholder 8">
            <a:extLst>
              <a:ext uri="{FF2B5EF4-FFF2-40B4-BE49-F238E27FC236}">
                <a16:creationId xmlns:a16="http://schemas.microsoft.com/office/drawing/2014/main" id="{F5E33BD6-1BD7-EEDA-ED90-D9CCFB380E39}"/>
              </a:ext>
            </a:extLst>
          </p:cNvPr>
          <p:cNvPicPr>
            <a:picLocks noGrp="1" noChangeAspect="1"/>
          </p:cNvPicPr>
          <p:nvPr>
            <p:ph idx="1"/>
          </p:nvPr>
        </p:nvPicPr>
        <p:blipFill>
          <a:blip r:embed="rId2"/>
          <a:stretch>
            <a:fillRect/>
          </a:stretch>
        </p:blipFill>
        <p:spPr>
          <a:xfrm>
            <a:off x="2545977" y="1508125"/>
            <a:ext cx="7198658" cy="5349875"/>
          </a:xfrm>
        </p:spPr>
      </p:pic>
    </p:spTree>
    <p:extLst>
      <p:ext uri="{BB962C8B-B14F-4D97-AF65-F5344CB8AC3E}">
        <p14:creationId xmlns:p14="http://schemas.microsoft.com/office/powerpoint/2010/main" val="26761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113389" y="581396"/>
            <a:ext cx="3948243" cy="2592109"/>
          </a:xfrm>
        </p:spPr>
        <p:txBody>
          <a:bodyPr wrap="square" anchor="b">
            <a:normAutofit/>
          </a:bodyPr>
          <a:lstStyle/>
          <a:p>
            <a:r>
              <a:rPr lang="en-US" sz="6600" dirty="0"/>
              <a:t>Thank you</a:t>
            </a:r>
          </a:p>
        </p:txBody>
      </p:sp>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a:lstStyle/>
          <a:p>
            <a:endParaRPr lang="en-US" dirty="0"/>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endParaRPr lang="en-US" dirty="0"/>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12155325" y="6587999"/>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1309999-888E-44BA-A188-888AF21B1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Frosted design</Template>
  <TotalTime>86</TotalTime>
  <Words>196</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Calibri</vt:lpstr>
      <vt:lpstr>Goudy Old Style</vt:lpstr>
      <vt:lpstr>Symbol</vt:lpstr>
      <vt:lpstr>Wingdings</vt:lpstr>
      <vt:lpstr>FrostyVTI</vt:lpstr>
      <vt:lpstr>Fully automated data entry form</vt:lpstr>
      <vt:lpstr> Introduction: </vt:lpstr>
      <vt:lpstr>Problem statement: </vt:lpstr>
      <vt:lpstr>Uses:</vt:lpstr>
      <vt:lpstr>Libraries Used:</vt:lpstr>
      <vt:lpstr>Flowchart: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automated data entry form</dc:title>
  <dc:creator>Prathamesh Ghadage</dc:creator>
  <cp:lastModifiedBy>Prathamesh Ghadage</cp:lastModifiedBy>
  <cp:revision>2</cp:revision>
  <dcterms:created xsi:type="dcterms:W3CDTF">2022-11-21T13:19:27Z</dcterms:created>
  <dcterms:modified xsi:type="dcterms:W3CDTF">2022-11-21T14:46:22Z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