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2"/>
  </p:notesMasterIdLst>
  <p:sldIdLst>
    <p:sldId id="257" r:id="rId2"/>
    <p:sldId id="260" r:id="rId3"/>
    <p:sldId id="261" r:id="rId4"/>
    <p:sldId id="268" r:id="rId5"/>
    <p:sldId id="270" r:id="rId6"/>
    <p:sldId id="271" r:id="rId7"/>
    <p:sldId id="262" r:id="rId8"/>
    <p:sldId id="273" r:id="rId9"/>
    <p:sldId id="272" r:id="rId10"/>
    <p:sldId id="259" r:id="rId11"/>
    <p:sldId id="263" r:id="rId12"/>
    <p:sldId id="274" r:id="rId13"/>
    <p:sldId id="282" r:id="rId14"/>
    <p:sldId id="283" r:id="rId15"/>
    <p:sldId id="284" r:id="rId16"/>
    <p:sldId id="285" r:id="rId17"/>
    <p:sldId id="286" r:id="rId18"/>
    <p:sldId id="266" r:id="rId19"/>
    <p:sldId id="269"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8FEC7C-C697-4092-AD07-45BC74BDE8AF}">
          <p14:sldIdLst>
            <p14:sldId id="257"/>
            <p14:sldId id="260"/>
            <p14:sldId id="261"/>
            <p14:sldId id="268"/>
            <p14:sldId id="270"/>
            <p14:sldId id="271"/>
            <p14:sldId id="262"/>
            <p14:sldId id="273"/>
            <p14:sldId id="272"/>
            <p14:sldId id="259"/>
            <p14:sldId id="263"/>
            <p14:sldId id="274"/>
          </p14:sldIdLst>
        </p14:section>
        <p14:section name="Untitled Section" id="{B0A3CA5A-0728-48B9-BDAA-67CBD942499D}">
          <p14:sldIdLst>
            <p14:sldId id="282"/>
            <p14:sldId id="283"/>
            <p14:sldId id="284"/>
            <p14:sldId id="285"/>
            <p14:sldId id="286"/>
            <p14:sldId id="266"/>
            <p14:sldId id="269"/>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FBE63-F023-4369-A379-0C027BBAB67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C654A8F-0C74-491D-9755-B2F68B749E08}">
      <dgm:prSet phldrT="[Text]"/>
      <dgm:spPr/>
      <dgm:t>
        <a:bodyPr/>
        <a:lstStyle/>
        <a:p>
          <a:r>
            <a:rPr lang="en-US" dirty="0" smtClean="0"/>
            <a:t>Data Understanding</a:t>
          </a:r>
          <a:endParaRPr lang="en-US" dirty="0"/>
        </a:p>
      </dgm:t>
    </dgm:pt>
    <dgm:pt modelId="{D1289873-67C7-4A18-BF38-5819CD782F9F}" type="parTrans" cxnId="{431C5489-58E0-44A4-84E3-AA918024895B}">
      <dgm:prSet/>
      <dgm:spPr/>
      <dgm:t>
        <a:bodyPr/>
        <a:lstStyle/>
        <a:p>
          <a:endParaRPr lang="en-US"/>
        </a:p>
      </dgm:t>
    </dgm:pt>
    <dgm:pt modelId="{5C8750A2-122C-4FB7-BFA9-C791F88A7C45}" type="sibTrans" cxnId="{431C5489-58E0-44A4-84E3-AA918024895B}">
      <dgm:prSet/>
      <dgm:spPr/>
      <dgm:t>
        <a:bodyPr/>
        <a:lstStyle/>
        <a:p>
          <a:endParaRPr lang="en-US"/>
        </a:p>
      </dgm:t>
    </dgm:pt>
    <dgm:pt modelId="{AAF8ECD8-F41C-4A33-A89A-D8836CAD8B23}">
      <dgm:prSet phldrT="[Text]"/>
      <dgm:spPr/>
      <dgm:t>
        <a:bodyPr/>
        <a:lstStyle/>
        <a:p>
          <a:r>
            <a:rPr lang="en-US" dirty="0" smtClean="0"/>
            <a:t>Data Cleaning</a:t>
          </a:r>
          <a:endParaRPr lang="en-US" dirty="0"/>
        </a:p>
      </dgm:t>
    </dgm:pt>
    <dgm:pt modelId="{FEE92313-A509-4519-B362-A56246F1461E}" type="parTrans" cxnId="{169D8FE2-0415-4156-B71D-49804861A75B}">
      <dgm:prSet/>
      <dgm:spPr/>
      <dgm:t>
        <a:bodyPr/>
        <a:lstStyle/>
        <a:p>
          <a:endParaRPr lang="en-US"/>
        </a:p>
      </dgm:t>
    </dgm:pt>
    <dgm:pt modelId="{EA3D2386-9B7F-4669-9105-1D38AB88A5F3}" type="sibTrans" cxnId="{169D8FE2-0415-4156-B71D-49804861A75B}">
      <dgm:prSet/>
      <dgm:spPr/>
      <dgm:t>
        <a:bodyPr/>
        <a:lstStyle/>
        <a:p>
          <a:endParaRPr lang="en-US"/>
        </a:p>
      </dgm:t>
    </dgm:pt>
    <dgm:pt modelId="{94C96A3C-A78D-4BC1-AE89-BA16B06C4CF1}">
      <dgm:prSet phldrT="[Text]"/>
      <dgm:spPr/>
      <dgm:t>
        <a:bodyPr/>
        <a:lstStyle/>
        <a:p>
          <a:r>
            <a:rPr lang="en-US" dirty="0" smtClean="0"/>
            <a:t>Univariate Analysis</a:t>
          </a:r>
          <a:endParaRPr lang="en-US" dirty="0"/>
        </a:p>
      </dgm:t>
    </dgm:pt>
    <dgm:pt modelId="{E38315D2-3F33-48AC-A435-C524D91E1E2B}" type="parTrans" cxnId="{D786E319-CA40-4C4B-A43D-C29D8DA476AA}">
      <dgm:prSet/>
      <dgm:spPr/>
      <dgm:t>
        <a:bodyPr/>
        <a:lstStyle/>
        <a:p>
          <a:endParaRPr lang="en-US"/>
        </a:p>
      </dgm:t>
    </dgm:pt>
    <dgm:pt modelId="{8A0D138C-0398-42F5-B74F-708BBDCD16E4}" type="sibTrans" cxnId="{D786E319-CA40-4C4B-A43D-C29D8DA476AA}">
      <dgm:prSet/>
      <dgm:spPr/>
      <dgm:t>
        <a:bodyPr/>
        <a:lstStyle/>
        <a:p>
          <a:endParaRPr lang="en-US"/>
        </a:p>
      </dgm:t>
    </dgm:pt>
    <dgm:pt modelId="{C1BCDF22-B82D-4607-804A-1DF54A9C0D26}">
      <dgm:prSet phldrT="[Text]"/>
      <dgm:spPr/>
      <dgm:t>
        <a:bodyPr/>
        <a:lstStyle/>
        <a:p>
          <a:r>
            <a:rPr lang="en-US" dirty="0" smtClean="0"/>
            <a:t>Developed Insights</a:t>
          </a:r>
          <a:endParaRPr lang="en-US" dirty="0"/>
        </a:p>
      </dgm:t>
    </dgm:pt>
    <dgm:pt modelId="{4459653C-688F-40AE-BC75-8CD50134F608}" type="parTrans" cxnId="{800292C3-6B4B-4272-904E-21119C092755}">
      <dgm:prSet/>
      <dgm:spPr/>
      <dgm:t>
        <a:bodyPr/>
        <a:lstStyle/>
        <a:p>
          <a:endParaRPr lang="en-US"/>
        </a:p>
      </dgm:t>
    </dgm:pt>
    <dgm:pt modelId="{2D9FE9D4-259F-41B9-97F8-B6A75C08EF4D}" type="sibTrans" cxnId="{800292C3-6B4B-4272-904E-21119C092755}">
      <dgm:prSet/>
      <dgm:spPr/>
      <dgm:t>
        <a:bodyPr/>
        <a:lstStyle/>
        <a:p>
          <a:endParaRPr lang="en-US"/>
        </a:p>
      </dgm:t>
    </dgm:pt>
    <dgm:pt modelId="{C0343D69-3810-4F00-9DE5-5C72F976BC19}">
      <dgm:prSet phldrT="[Text]"/>
      <dgm:spPr/>
      <dgm:t>
        <a:bodyPr/>
        <a:lstStyle/>
        <a:p>
          <a:r>
            <a:rPr lang="en-US" dirty="0" smtClean="0"/>
            <a:t>Multivariate Analysis</a:t>
          </a:r>
          <a:endParaRPr lang="en-US" dirty="0"/>
        </a:p>
      </dgm:t>
    </dgm:pt>
    <dgm:pt modelId="{CE29BC88-C83A-41DB-A42E-BA3AA62CAD6E}" type="parTrans" cxnId="{FC0A8A79-0332-4125-B6C6-11A711C8EAA8}">
      <dgm:prSet/>
      <dgm:spPr/>
      <dgm:t>
        <a:bodyPr/>
        <a:lstStyle/>
        <a:p>
          <a:endParaRPr lang="en-US"/>
        </a:p>
      </dgm:t>
    </dgm:pt>
    <dgm:pt modelId="{24B2BCE7-2EC3-4D58-AA69-B0DF6F67E348}" type="sibTrans" cxnId="{FC0A8A79-0332-4125-B6C6-11A711C8EAA8}">
      <dgm:prSet/>
      <dgm:spPr/>
      <dgm:t>
        <a:bodyPr/>
        <a:lstStyle/>
        <a:p>
          <a:endParaRPr lang="en-US"/>
        </a:p>
      </dgm:t>
    </dgm:pt>
    <dgm:pt modelId="{B7FBA593-7548-4C10-8137-7D131E3BA086}">
      <dgm:prSet phldrT="[Text]"/>
      <dgm:spPr/>
      <dgm:t>
        <a:bodyPr/>
        <a:lstStyle/>
        <a:p>
          <a:r>
            <a:rPr lang="en-US" dirty="0" smtClean="0"/>
            <a:t>Recommendations</a:t>
          </a:r>
          <a:endParaRPr lang="en-US" dirty="0"/>
        </a:p>
      </dgm:t>
    </dgm:pt>
    <dgm:pt modelId="{FB1FCB99-E37A-41B7-9058-30FF2D2BFE3C}" type="parTrans" cxnId="{F9AA5A83-3E3A-47A7-A2D5-FFA9A7ABDFDD}">
      <dgm:prSet/>
      <dgm:spPr/>
      <dgm:t>
        <a:bodyPr/>
        <a:lstStyle/>
        <a:p>
          <a:endParaRPr lang="en-US"/>
        </a:p>
      </dgm:t>
    </dgm:pt>
    <dgm:pt modelId="{B1CD916F-0704-4A66-BB60-39D33B462608}" type="sibTrans" cxnId="{F9AA5A83-3E3A-47A7-A2D5-FFA9A7ABDFDD}">
      <dgm:prSet/>
      <dgm:spPr/>
      <dgm:t>
        <a:bodyPr/>
        <a:lstStyle/>
        <a:p>
          <a:endParaRPr lang="en-US"/>
        </a:p>
      </dgm:t>
    </dgm:pt>
    <dgm:pt modelId="{4F6D8BD4-5EE0-441F-8799-A7A98FBBA259}">
      <dgm:prSet phldrT="[Text]"/>
      <dgm:spPr/>
      <dgm:t>
        <a:bodyPr/>
        <a:lstStyle/>
        <a:p>
          <a:r>
            <a:rPr lang="en-US" dirty="0" smtClean="0"/>
            <a:t>Data Understanding</a:t>
          </a:r>
          <a:endParaRPr lang="en-US" dirty="0"/>
        </a:p>
      </dgm:t>
    </dgm:pt>
    <dgm:pt modelId="{F6D850EA-CEEB-4B95-99AA-C03338C1CD6B}" type="parTrans" cxnId="{14810E68-C9AB-47FA-88CD-955F51CDBEFC}">
      <dgm:prSet/>
      <dgm:spPr/>
      <dgm:t>
        <a:bodyPr/>
        <a:lstStyle/>
        <a:p>
          <a:endParaRPr lang="en-US"/>
        </a:p>
      </dgm:t>
    </dgm:pt>
    <dgm:pt modelId="{D8B84A05-EC25-452C-9C88-68E3F0318468}" type="sibTrans" cxnId="{14810E68-C9AB-47FA-88CD-955F51CDBEFC}">
      <dgm:prSet/>
      <dgm:spPr/>
      <dgm:t>
        <a:bodyPr/>
        <a:lstStyle/>
        <a:p>
          <a:endParaRPr lang="en-US"/>
        </a:p>
      </dgm:t>
    </dgm:pt>
    <dgm:pt modelId="{61C60683-4220-46AD-AE01-92E24AA4EFB1}">
      <dgm:prSet phldrT="[Text]"/>
      <dgm:spPr/>
      <dgm:t>
        <a:bodyPr/>
        <a:lstStyle/>
        <a:p>
          <a:r>
            <a:rPr lang="en-US" dirty="0" smtClean="0"/>
            <a:t>Conclusion</a:t>
          </a:r>
          <a:endParaRPr lang="en-US" dirty="0"/>
        </a:p>
      </dgm:t>
    </dgm:pt>
    <dgm:pt modelId="{811C44D7-CB05-482A-BBC9-2EEED98A374C}" type="parTrans" cxnId="{3AB209C1-614D-4BC6-9ABF-B14176EC3630}">
      <dgm:prSet/>
      <dgm:spPr/>
      <dgm:t>
        <a:bodyPr/>
        <a:lstStyle/>
        <a:p>
          <a:endParaRPr lang="en-US"/>
        </a:p>
      </dgm:t>
    </dgm:pt>
    <dgm:pt modelId="{7C64A4B4-FBD1-4AAD-BC62-08B3B1AB2C1E}" type="sibTrans" cxnId="{3AB209C1-614D-4BC6-9ABF-B14176EC3630}">
      <dgm:prSet/>
      <dgm:spPr/>
      <dgm:t>
        <a:bodyPr/>
        <a:lstStyle/>
        <a:p>
          <a:endParaRPr lang="en-US"/>
        </a:p>
      </dgm:t>
    </dgm:pt>
    <dgm:pt modelId="{522095F8-C645-4A43-AA0B-E109D4FDAF17}">
      <dgm:prSet phldrT="[Text]"/>
      <dgm:spPr/>
      <dgm:t>
        <a:bodyPr/>
        <a:lstStyle/>
        <a:p>
          <a:r>
            <a:rPr lang="en-US" dirty="0" smtClean="0"/>
            <a:t>Analysis</a:t>
          </a:r>
          <a:endParaRPr lang="en-US" dirty="0"/>
        </a:p>
      </dgm:t>
    </dgm:pt>
    <dgm:pt modelId="{A7853AEA-673B-41D6-8153-7F8AEDE84224}" type="parTrans" cxnId="{D7F75045-0604-43E4-A40A-A5EC1679B10E}">
      <dgm:prSet/>
      <dgm:spPr/>
      <dgm:t>
        <a:bodyPr/>
        <a:lstStyle/>
        <a:p>
          <a:endParaRPr lang="en-US"/>
        </a:p>
      </dgm:t>
    </dgm:pt>
    <dgm:pt modelId="{2BF011A7-C4D1-4824-B670-50C5C27E1970}" type="sibTrans" cxnId="{D7F75045-0604-43E4-A40A-A5EC1679B10E}">
      <dgm:prSet/>
      <dgm:spPr/>
      <dgm:t>
        <a:bodyPr/>
        <a:lstStyle/>
        <a:p>
          <a:endParaRPr lang="en-US"/>
        </a:p>
      </dgm:t>
    </dgm:pt>
    <dgm:pt modelId="{C4822433-4C31-4347-80FE-22A6A8FA0AF8}">
      <dgm:prSet phldrT="[Text]"/>
      <dgm:spPr/>
      <dgm:t>
        <a:bodyPr/>
        <a:lstStyle/>
        <a:p>
          <a:r>
            <a:rPr lang="en-US" dirty="0" smtClean="0"/>
            <a:t>Feature Understanding</a:t>
          </a:r>
          <a:endParaRPr lang="en-US" dirty="0"/>
        </a:p>
      </dgm:t>
    </dgm:pt>
    <dgm:pt modelId="{CE0D47CB-6FD6-46BC-8319-A04EB76F4196}" type="parTrans" cxnId="{99529902-169D-4178-908B-5A2DBBADF6AA}">
      <dgm:prSet/>
      <dgm:spPr/>
      <dgm:t>
        <a:bodyPr/>
        <a:lstStyle/>
        <a:p>
          <a:endParaRPr lang="en-US"/>
        </a:p>
      </dgm:t>
    </dgm:pt>
    <dgm:pt modelId="{5A427206-9075-451F-AEA4-7CA65431C0B1}" type="sibTrans" cxnId="{99529902-169D-4178-908B-5A2DBBADF6AA}">
      <dgm:prSet/>
      <dgm:spPr/>
      <dgm:t>
        <a:bodyPr/>
        <a:lstStyle/>
        <a:p>
          <a:endParaRPr lang="en-US"/>
        </a:p>
      </dgm:t>
    </dgm:pt>
    <dgm:pt modelId="{8FBBDA7C-3731-4431-84CE-9B1E29D96718}">
      <dgm:prSet phldrT="[Text]"/>
      <dgm:spPr/>
      <dgm:t>
        <a:bodyPr/>
        <a:lstStyle/>
        <a:p>
          <a:r>
            <a:rPr lang="en-US" dirty="0" smtClean="0"/>
            <a:t>Data Cleaning</a:t>
          </a:r>
          <a:endParaRPr lang="en-US" dirty="0"/>
        </a:p>
      </dgm:t>
    </dgm:pt>
    <dgm:pt modelId="{F66B0EC0-E00D-46DE-B089-B5FE83999142}" type="parTrans" cxnId="{AE2D6571-9196-4210-9079-E53A6E137777}">
      <dgm:prSet/>
      <dgm:spPr/>
      <dgm:t>
        <a:bodyPr/>
        <a:lstStyle/>
        <a:p>
          <a:endParaRPr lang="en-US"/>
        </a:p>
      </dgm:t>
    </dgm:pt>
    <dgm:pt modelId="{C5E75983-2BD2-4EC5-9F8C-357256E4C6DB}" type="sibTrans" cxnId="{AE2D6571-9196-4210-9079-E53A6E137777}">
      <dgm:prSet/>
      <dgm:spPr/>
      <dgm:t>
        <a:bodyPr/>
        <a:lstStyle/>
        <a:p>
          <a:endParaRPr lang="en-US"/>
        </a:p>
      </dgm:t>
    </dgm:pt>
    <dgm:pt modelId="{0B5BA647-A9E6-4112-A048-BF973EBEEA83}">
      <dgm:prSet phldrT="[Text]"/>
      <dgm:spPr/>
      <dgm:t>
        <a:bodyPr/>
        <a:lstStyle/>
        <a:p>
          <a:r>
            <a:rPr lang="en-US" dirty="0" smtClean="0"/>
            <a:t>Feature Engineering</a:t>
          </a:r>
          <a:endParaRPr lang="en-US" dirty="0"/>
        </a:p>
      </dgm:t>
    </dgm:pt>
    <dgm:pt modelId="{2F4EF62C-42F2-449E-A75B-F8A1C04BD812}" type="parTrans" cxnId="{C3554AE4-6386-4218-9191-0CC22D3EEA9C}">
      <dgm:prSet/>
      <dgm:spPr/>
      <dgm:t>
        <a:bodyPr/>
        <a:lstStyle/>
        <a:p>
          <a:endParaRPr lang="en-US"/>
        </a:p>
      </dgm:t>
    </dgm:pt>
    <dgm:pt modelId="{C940AA5C-80A5-4381-8888-637111E4C07F}" type="sibTrans" cxnId="{C3554AE4-6386-4218-9191-0CC22D3EEA9C}">
      <dgm:prSet/>
      <dgm:spPr/>
      <dgm:t>
        <a:bodyPr/>
        <a:lstStyle/>
        <a:p>
          <a:endParaRPr lang="en-US"/>
        </a:p>
      </dgm:t>
    </dgm:pt>
    <dgm:pt modelId="{8CA3091B-6086-4F60-A285-0003A8F19CD9}" type="pres">
      <dgm:prSet presAssocID="{FBFFBE63-F023-4369-A379-0C027BBAB67B}" presName="linearFlow" presStyleCnt="0">
        <dgm:presLayoutVars>
          <dgm:dir/>
          <dgm:animLvl val="lvl"/>
          <dgm:resizeHandles val="exact"/>
        </dgm:presLayoutVars>
      </dgm:prSet>
      <dgm:spPr/>
    </dgm:pt>
    <dgm:pt modelId="{EFC88E4E-15E3-4C59-BD47-14DE2C131B9C}" type="pres">
      <dgm:prSet presAssocID="{AC654A8F-0C74-491D-9755-B2F68B749E08}" presName="composite" presStyleCnt="0"/>
      <dgm:spPr/>
    </dgm:pt>
    <dgm:pt modelId="{339DD20B-4028-412C-9848-488DBFFC5D26}" type="pres">
      <dgm:prSet presAssocID="{AC654A8F-0C74-491D-9755-B2F68B749E08}" presName="parentText" presStyleLbl="alignNode1" presStyleIdx="0" presStyleCnt="4">
        <dgm:presLayoutVars>
          <dgm:chMax val="1"/>
          <dgm:bulletEnabled val="1"/>
        </dgm:presLayoutVars>
      </dgm:prSet>
      <dgm:spPr/>
    </dgm:pt>
    <dgm:pt modelId="{94DA49D5-B7D6-480D-9BC4-9C145331816A}" type="pres">
      <dgm:prSet presAssocID="{AC654A8F-0C74-491D-9755-B2F68B749E08}" presName="descendantText" presStyleLbl="alignAcc1" presStyleIdx="0" presStyleCnt="4">
        <dgm:presLayoutVars>
          <dgm:bulletEnabled val="1"/>
        </dgm:presLayoutVars>
      </dgm:prSet>
      <dgm:spPr/>
      <dgm:t>
        <a:bodyPr/>
        <a:lstStyle/>
        <a:p>
          <a:endParaRPr lang="en-US"/>
        </a:p>
      </dgm:t>
    </dgm:pt>
    <dgm:pt modelId="{C537373C-9FB6-4A6C-B11B-6ED3946ECF95}" type="pres">
      <dgm:prSet presAssocID="{5C8750A2-122C-4FB7-BFA9-C791F88A7C45}" presName="sp" presStyleCnt="0"/>
      <dgm:spPr/>
    </dgm:pt>
    <dgm:pt modelId="{DF7BD8FE-906E-460B-9B7E-9D9FC46D92F0}" type="pres">
      <dgm:prSet presAssocID="{AAF8ECD8-F41C-4A33-A89A-D8836CAD8B23}" presName="composite" presStyleCnt="0"/>
      <dgm:spPr/>
    </dgm:pt>
    <dgm:pt modelId="{A02FF866-B4DF-4808-8242-1F00E5D35966}" type="pres">
      <dgm:prSet presAssocID="{AAF8ECD8-F41C-4A33-A89A-D8836CAD8B23}" presName="parentText" presStyleLbl="alignNode1" presStyleIdx="1" presStyleCnt="4">
        <dgm:presLayoutVars>
          <dgm:chMax val="1"/>
          <dgm:bulletEnabled val="1"/>
        </dgm:presLayoutVars>
      </dgm:prSet>
      <dgm:spPr/>
      <dgm:t>
        <a:bodyPr/>
        <a:lstStyle/>
        <a:p>
          <a:endParaRPr lang="en-US"/>
        </a:p>
      </dgm:t>
    </dgm:pt>
    <dgm:pt modelId="{62B2D273-249B-4A4F-BE44-DA2524E58AAB}" type="pres">
      <dgm:prSet presAssocID="{AAF8ECD8-F41C-4A33-A89A-D8836CAD8B23}" presName="descendantText" presStyleLbl="alignAcc1" presStyleIdx="1" presStyleCnt="4">
        <dgm:presLayoutVars>
          <dgm:bulletEnabled val="1"/>
        </dgm:presLayoutVars>
      </dgm:prSet>
      <dgm:spPr/>
      <dgm:t>
        <a:bodyPr/>
        <a:lstStyle/>
        <a:p>
          <a:endParaRPr lang="en-US"/>
        </a:p>
      </dgm:t>
    </dgm:pt>
    <dgm:pt modelId="{53806DB5-C898-4EAD-9D39-4001208F7BDF}" type="pres">
      <dgm:prSet presAssocID="{EA3D2386-9B7F-4669-9105-1D38AB88A5F3}" presName="sp" presStyleCnt="0"/>
      <dgm:spPr/>
    </dgm:pt>
    <dgm:pt modelId="{0CFD3A7D-497F-4935-9CA6-8ECBB2B02ECE}" type="pres">
      <dgm:prSet presAssocID="{522095F8-C645-4A43-AA0B-E109D4FDAF17}" presName="composite" presStyleCnt="0"/>
      <dgm:spPr/>
    </dgm:pt>
    <dgm:pt modelId="{85A18506-8E3C-4226-ACD8-548066F1D63B}" type="pres">
      <dgm:prSet presAssocID="{522095F8-C645-4A43-AA0B-E109D4FDAF17}" presName="parentText" presStyleLbl="alignNode1" presStyleIdx="2" presStyleCnt="4">
        <dgm:presLayoutVars>
          <dgm:chMax val="1"/>
          <dgm:bulletEnabled val="1"/>
        </dgm:presLayoutVars>
      </dgm:prSet>
      <dgm:spPr/>
    </dgm:pt>
    <dgm:pt modelId="{FFB42F06-99F0-451F-98E1-1677B867122C}" type="pres">
      <dgm:prSet presAssocID="{522095F8-C645-4A43-AA0B-E109D4FDAF17}" presName="descendantText" presStyleLbl="alignAcc1" presStyleIdx="2" presStyleCnt="4">
        <dgm:presLayoutVars>
          <dgm:bulletEnabled val="1"/>
        </dgm:presLayoutVars>
      </dgm:prSet>
      <dgm:spPr/>
    </dgm:pt>
    <dgm:pt modelId="{D91000E0-FC28-4ABD-BE7F-C0E016DF85E2}" type="pres">
      <dgm:prSet presAssocID="{2BF011A7-C4D1-4824-B670-50C5C27E1970}" presName="sp" presStyleCnt="0"/>
      <dgm:spPr/>
    </dgm:pt>
    <dgm:pt modelId="{B5CE9124-D396-4F6B-ABAF-F1CCFB802F84}" type="pres">
      <dgm:prSet presAssocID="{61C60683-4220-46AD-AE01-92E24AA4EFB1}" presName="composite" presStyleCnt="0"/>
      <dgm:spPr/>
    </dgm:pt>
    <dgm:pt modelId="{111887F0-E404-4D0F-AABB-A7BDADC96E46}" type="pres">
      <dgm:prSet presAssocID="{61C60683-4220-46AD-AE01-92E24AA4EFB1}" presName="parentText" presStyleLbl="alignNode1" presStyleIdx="3" presStyleCnt="4">
        <dgm:presLayoutVars>
          <dgm:chMax val="1"/>
          <dgm:bulletEnabled val="1"/>
        </dgm:presLayoutVars>
      </dgm:prSet>
      <dgm:spPr/>
    </dgm:pt>
    <dgm:pt modelId="{612945E0-266C-4D8F-B612-30935057E9FB}" type="pres">
      <dgm:prSet presAssocID="{61C60683-4220-46AD-AE01-92E24AA4EFB1}" presName="descendantText" presStyleLbl="alignAcc1" presStyleIdx="3" presStyleCnt="4">
        <dgm:presLayoutVars>
          <dgm:bulletEnabled val="1"/>
        </dgm:presLayoutVars>
      </dgm:prSet>
      <dgm:spPr/>
    </dgm:pt>
  </dgm:ptLst>
  <dgm:cxnLst>
    <dgm:cxn modelId="{431C5489-58E0-44A4-84E3-AA918024895B}" srcId="{FBFFBE63-F023-4369-A379-0C027BBAB67B}" destId="{AC654A8F-0C74-491D-9755-B2F68B749E08}" srcOrd="0" destOrd="0" parTransId="{D1289873-67C7-4A18-BF38-5819CD782F9F}" sibTransId="{5C8750A2-122C-4FB7-BFA9-C791F88A7C45}"/>
    <dgm:cxn modelId="{88C70DD0-4502-4247-9474-34117A821F81}" type="presOf" srcId="{4F6D8BD4-5EE0-441F-8799-A7A98FBBA259}" destId="{94DA49D5-B7D6-480D-9BC4-9C145331816A}" srcOrd="0" destOrd="1" presId="urn:microsoft.com/office/officeart/2005/8/layout/chevron2"/>
    <dgm:cxn modelId="{F9AA5A83-3E3A-47A7-A2D5-FFA9A7ABDFDD}" srcId="{61C60683-4220-46AD-AE01-92E24AA4EFB1}" destId="{B7FBA593-7548-4C10-8137-7D131E3BA086}" srcOrd="1" destOrd="0" parTransId="{FB1FCB99-E37A-41B7-9058-30FF2D2BFE3C}" sibTransId="{B1CD916F-0704-4A66-BB60-39D33B462608}"/>
    <dgm:cxn modelId="{800292C3-6B4B-4272-904E-21119C092755}" srcId="{61C60683-4220-46AD-AE01-92E24AA4EFB1}" destId="{C1BCDF22-B82D-4607-804A-1DF54A9C0D26}" srcOrd="0" destOrd="0" parTransId="{4459653C-688F-40AE-BC75-8CD50134F608}" sibTransId="{2D9FE9D4-259F-41B9-97F8-B6A75C08EF4D}"/>
    <dgm:cxn modelId="{3F8ABE96-57CD-4A0D-9A4D-1EBA148FA001}" type="presOf" srcId="{8FBBDA7C-3731-4431-84CE-9B1E29D96718}" destId="{62B2D273-249B-4A4F-BE44-DA2524E58AAB}" srcOrd="0" destOrd="0" presId="urn:microsoft.com/office/officeart/2005/8/layout/chevron2"/>
    <dgm:cxn modelId="{E5522154-5981-4A6C-A236-889661DDD7DF}" type="presOf" srcId="{B7FBA593-7548-4C10-8137-7D131E3BA086}" destId="{612945E0-266C-4D8F-B612-30935057E9FB}" srcOrd="0" destOrd="1" presId="urn:microsoft.com/office/officeart/2005/8/layout/chevron2"/>
    <dgm:cxn modelId="{95D6B781-0C62-4A14-8101-47935F282654}" type="presOf" srcId="{AAF8ECD8-F41C-4A33-A89A-D8836CAD8B23}" destId="{A02FF866-B4DF-4808-8242-1F00E5D35966}" srcOrd="0" destOrd="0" presId="urn:microsoft.com/office/officeart/2005/8/layout/chevron2"/>
    <dgm:cxn modelId="{AA846315-0DDE-41B6-BBE9-BDBEDFC51224}" type="presOf" srcId="{0B5BA647-A9E6-4112-A048-BF973EBEEA83}" destId="{62B2D273-249B-4A4F-BE44-DA2524E58AAB}" srcOrd="0" destOrd="1" presId="urn:microsoft.com/office/officeart/2005/8/layout/chevron2"/>
    <dgm:cxn modelId="{D786E319-CA40-4C4B-A43D-C29D8DA476AA}" srcId="{522095F8-C645-4A43-AA0B-E109D4FDAF17}" destId="{94C96A3C-A78D-4BC1-AE89-BA16B06C4CF1}" srcOrd="0" destOrd="0" parTransId="{E38315D2-3F33-48AC-A435-C524D91E1E2B}" sibTransId="{8A0D138C-0398-42F5-B74F-708BBDCD16E4}"/>
    <dgm:cxn modelId="{A1EF99E2-D31D-47C1-9196-92CE9090586B}" type="presOf" srcId="{FBFFBE63-F023-4369-A379-0C027BBAB67B}" destId="{8CA3091B-6086-4F60-A285-0003A8F19CD9}" srcOrd="0" destOrd="0" presId="urn:microsoft.com/office/officeart/2005/8/layout/chevron2"/>
    <dgm:cxn modelId="{B7E6CE13-9B71-47EE-A8D8-3F0A6100D18E}" type="presOf" srcId="{C0343D69-3810-4F00-9DE5-5C72F976BC19}" destId="{FFB42F06-99F0-451F-98E1-1677B867122C}" srcOrd="0" destOrd="1" presId="urn:microsoft.com/office/officeart/2005/8/layout/chevron2"/>
    <dgm:cxn modelId="{99529902-169D-4178-908B-5A2DBBADF6AA}" srcId="{AC654A8F-0C74-491D-9755-B2F68B749E08}" destId="{C4822433-4C31-4347-80FE-22A6A8FA0AF8}" srcOrd="0" destOrd="0" parTransId="{CE0D47CB-6FD6-46BC-8319-A04EB76F4196}" sibTransId="{5A427206-9075-451F-AEA4-7CA65431C0B1}"/>
    <dgm:cxn modelId="{62473495-459E-40C4-ACCC-B66D721C6A21}" type="presOf" srcId="{C1BCDF22-B82D-4607-804A-1DF54A9C0D26}" destId="{612945E0-266C-4D8F-B612-30935057E9FB}" srcOrd="0" destOrd="0" presId="urn:microsoft.com/office/officeart/2005/8/layout/chevron2"/>
    <dgm:cxn modelId="{B09C53E3-ECD8-4963-A5DB-36B098E7A45C}" type="presOf" srcId="{AC654A8F-0C74-491D-9755-B2F68B749E08}" destId="{339DD20B-4028-412C-9848-488DBFFC5D26}" srcOrd="0" destOrd="0" presId="urn:microsoft.com/office/officeart/2005/8/layout/chevron2"/>
    <dgm:cxn modelId="{AE2D6571-9196-4210-9079-E53A6E137777}" srcId="{AAF8ECD8-F41C-4A33-A89A-D8836CAD8B23}" destId="{8FBBDA7C-3731-4431-84CE-9B1E29D96718}" srcOrd="0" destOrd="0" parTransId="{F66B0EC0-E00D-46DE-B089-B5FE83999142}" sibTransId="{C5E75983-2BD2-4EC5-9F8C-357256E4C6DB}"/>
    <dgm:cxn modelId="{C3554AE4-6386-4218-9191-0CC22D3EEA9C}" srcId="{AAF8ECD8-F41C-4A33-A89A-D8836CAD8B23}" destId="{0B5BA647-A9E6-4112-A048-BF973EBEEA83}" srcOrd="1" destOrd="0" parTransId="{2F4EF62C-42F2-449E-A75B-F8A1C04BD812}" sibTransId="{C940AA5C-80A5-4381-8888-637111E4C07F}"/>
    <dgm:cxn modelId="{66811A48-4E84-41F6-98DB-C09BA7AE23BA}" type="presOf" srcId="{61C60683-4220-46AD-AE01-92E24AA4EFB1}" destId="{111887F0-E404-4D0F-AABB-A7BDADC96E46}" srcOrd="0" destOrd="0" presId="urn:microsoft.com/office/officeart/2005/8/layout/chevron2"/>
    <dgm:cxn modelId="{14810E68-C9AB-47FA-88CD-955F51CDBEFC}" srcId="{AC654A8F-0C74-491D-9755-B2F68B749E08}" destId="{4F6D8BD4-5EE0-441F-8799-A7A98FBBA259}" srcOrd="1" destOrd="0" parTransId="{F6D850EA-CEEB-4B95-99AA-C03338C1CD6B}" sibTransId="{D8B84A05-EC25-452C-9C88-68E3F0318468}"/>
    <dgm:cxn modelId="{D7F75045-0604-43E4-A40A-A5EC1679B10E}" srcId="{FBFFBE63-F023-4369-A379-0C027BBAB67B}" destId="{522095F8-C645-4A43-AA0B-E109D4FDAF17}" srcOrd="2" destOrd="0" parTransId="{A7853AEA-673B-41D6-8153-7F8AEDE84224}" sibTransId="{2BF011A7-C4D1-4824-B670-50C5C27E1970}"/>
    <dgm:cxn modelId="{3AB209C1-614D-4BC6-9ABF-B14176EC3630}" srcId="{FBFFBE63-F023-4369-A379-0C027BBAB67B}" destId="{61C60683-4220-46AD-AE01-92E24AA4EFB1}" srcOrd="3" destOrd="0" parTransId="{811C44D7-CB05-482A-BBC9-2EEED98A374C}" sibTransId="{7C64A4B4-FBD1-4AAD-BC62-08B3B1AB2C1E}"/>
    <dgm:cxn modelId="{D8B42980-2C4A-4CC5-91A0-1B987C0040DA}" type="presOf" srcId="{94C96A3C-A78D-4BC1-AE89-BA16B06C4CF1}" destId="{FFB42F06-99F0-451F-98E1-1677B867122C}" srcOrd="0" destOrd="0" presId="urn:microsoft.com/office/officeart/2005/8/layout/chevron2"/>
    <dgm:cxn modelId="{FC0A8A79-0332-4125-B6C6-11A711C8EAA8}" srcId="{522095F8-C645-4A43-AA0B-E109D4FDAF17}" destId="{C0343D69-3810-4F00-9DE5-5C72F976BC19}" srcOrd="1" destOrd="0" parTransId="{CE29BC88-C83A-41DB-A42E-BA3AA62CAD6E}" sibTransId="{24B2BCE7-2EC3-4D58-AA69-B0DF6F67E348}"/>
    <dgm:cxn modelId="{169D8FE2-0415-4156-B71D-49804861A75B}" srcId="{FBFFBE63-F023-4369-A379-0C027BBAB67B}" destId="{AAF8ECD8-F41C-4A33-A89A-D8836CAD8B23}" srcOrd="1" destOrd="0" parTransId="{FEE92313-A509-4519-B362-A56246F1461E}" sibTransId="{EA3D2386-9B7F-4669-9105-1D38AB88A5F3}"/>
    <dgm:cxn modelId="{A6B70859-3FED-4391-95EF-B220E2574597}" type="presOf" srcId="{C4822433-4C31-4347-80FE-22A6A8FA0AF8}" destId="{94DA49D5-B7D6-480D-9BC4-9C145331816A}" srcOrd="0" destOrd="0" presId="urn:microsoft.com/office/officeart/2005/8/layout/chevron2"/>
    <dgm:cxn modelId="{BE586D14-57B8-4326-A424-12F78DD185F0}" type="presOf" srcId="{522095F8-C645-4A43-AA0B-E109D4FDAF17}" destId="{85A18506-8E3C-4226-ACD8-548066F1D63B}" srcOrd="0" destOrd="0" presId="urn:microsoft.com/office/officeart/2005/8/layout/chevron2"/>
    <dgm:cxn modelId="{F29EE91C-7D77-41F0-B5FD-10A38D75D624}" type="presParOf" srcId="{8CA3091B-6086-4F60-A285-0003A8F19CD9}" destId="{EFC88E4E-15E3-4C59-BD47-14DE2C131B9C}" srcOrd="0" destOrd="0" presId="urn:microsoft.com/office/officeart/2005/8/layout/chevron2"/>
    <dgm:cxn modelId="{E418FF53-A9F1-4194-B261-9C61127B7C5E}" type="presParOf" srcId="{EFC88E4E-15E3-4C59-BD47-14DE2C131B9C}" destId="{339DD20B-4028-412C-9848-488DBFFC5D26}" srcOrd="0" destOrd="0" presId="urn:microsoft.com/office/officeart/2005/8/layout/chevron2"/>
    <dgm:cxn modelId="{B1CC773B-EA35-4E94-98A4-377CA85F105D}" type="presParOf" srcId="{EFC88E4E-15E3-4C59-BD47-14DE2C131B9C}" destId="{94DA49D5-B7D6-480D-9BC4-9C145331816A}" srcOrd="1" destOrd="0" presId="urn:microsoft.com/office/officeart/2005/8/layout/chevron2"/>
    <dgm:cxn modelId="{D3F8C623-673A-49C6-AA8E-047C7D87E1F6}" type="presParOf" srcId="{8CA3091B-6086-4F60-A285-0003A8F19CD9}" destId="{C537373C-9FB6-4A6C-B11B-6ED3946ECF95}" srcOrd="1" destOrd="0" presId="urn:microsoft.com/office/officeart/2005/8/layout/chevron2"/>
    <dgm:cxn modelId="{2704C738-3FF3-4152-A40A-387D4D5C5982}" type="presParOf" srcId="{8CA3091B-6086-4F60-A285-0003A8F19CD9}" destId="{DF7BD8FE-906E-460B-9B7E-9D9FC46D92F0}" srcOrd="2" destOrd="0" presId="urn:microsoft.com/office/officeart/2005/8/layout/chevron2"/>
    <dgm:cxn modelId="{9E453B18-1E83-4EC5-B712-CB9E66D22ED0}" type="presParOf" srcId="{DF7BD8FE-906E-460B-9B7E-9D9FC46D92F0}" destId="{A02FF866-B4DF-4808-8242-1F00E5D35966}" srcOrd="0" destOrd="0" presId="urn:microsoft.com/office/officeart/2005/8/layout/chevron2"/>
    <dgm:cxn modelId="{3FCB265B-EA9B-4064-AAF5-F24B66F12D9F}" type="presParOf" srcId="{DF7BD8FE-906E-460B-9B7E-9D9FC46D92F0}" destId="{62B2D273-249B-4A4F-BE44-DA2524E58AAB}" srcOrd="1" destOrd="0" presId="urn:microsoft.com/office/officeart/2005/8/layout/chevron2"/>
    <dgm:cxn modelId="{7CA28141-4304-48E4-9983-235812D80A07}" type="presParOf" srcId="{8CA3091B-6086-4F60-A285-0003A8F19CD9}" destId="{53806DB5-C898-4EAD-9D39-4001208F7BDF}" srcOrd="3" destOrd="0" presId="urn:microsoft.com/office/officeart/2005/8/layout/chevron2"/>
    <dgm:cxn modelId="{3D6D3A88-B121-4ED7-BB1A-8EECAB309629}" type="presParOf" srcId="{8CA3091B-6086-4F60-A285-0003A8F19CD9}" destId="{0CFD3A7D-497F-4935-9CA6-8ECBB2B02ECE}" srcOrd="4" destOrd="0" presId="urn:microsoft.com/office/officeart/2005/8/layout/chevron2"/>
    <dgm:cxn modelId="{1B910015-C671-4E6C-A68B-9AB9DEFD5716}" type="presParOf" srcId="{0CFD3A7D-497F-4935-9CA6-8ECBB2B02ECE}" destId="{85A18506-8E3C-4226-ACD8-548066F1D63B}" srcOrd="0" destOrd="0" presId="urn:microsoft.com/office/officeart/2005/8/layout/chevron2"/>
    <dgm:cxn modelId="{4F0275B5-EB48-4B4A-8D69-13B267264FA6}" type="presParOf" srcId="{0CFD3A7D-497F-4935-9CA6-8ECBB2B02ECE}" destId="{FFB42F06-99F0-451F-98E1-1677B867122C}" srcOrd="1" destOrd="0" presId="urn:microsoft.com/office/officeart/2005/8/layout/chevron2"/>
    <dgm:cxn modelId="{7F4FD0C0-08E5-414D-B280-444936B15D25}" type="presParOf" srcId="{8CA3091B-6086-4F60-A285-0003A8F19CD9}" destId="{D91000E0-FC28-4ABD-BE7F-C0E016DF85E2}" srcOrd="5" destOrd="0" presId="urn:microsoft.com/office/officeart/2005/8/layout/chevron2"/>
    <dgm:cxn modelId="{CF747EB7-6E9D-4CE3-96D5-94673D4FE636}" type="presParOf" srcId="{8CA3091B-6086-4F60-A285-0003A8F19CD9}" destId="{B5CE9124-D396-4F6B-ABAF-F1CCFB802F84}" srcOrd="6" destOrd="0" presId="urn:microsoft.com/office/officeart/2005/8/layout/chevron2"/>
    <dgm:cxn modelId="{FE2468BF-F4D4-4C5D-8A37-8DE86576FCFE}" type="presParOf" srcId="{B5CE9124-D396-4F6B-ABAF-F1CCFB802F84}" destId="{111887F0-E404-4D0F-AABB-A7BDADC96E46}" srcOrd="0" destOrd="0" presId="urn:microsoft.com/office/officeart/2005/8/layout/chevron2"/>
    <dgm:cxn modelId="{BEE4EE0E-2450-401C-BABD-D569BE44D722}" type="presParOf" srcId="{B5CE9124-D396-4F6B-ABAF-F1CCFB802F84}" destId="{612945E0-266C-4D8F-B612-30935057E9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DD20B-4028-412C-9848-488DBFFC5D26}">
      <dsp:nvSpPr>
        <dsp:cNvPr id="0" name=""/>
        <dsp:cNvSpPr/>
      </dsp:nvSpPr>
      <dsp:spPr>
        <a:xfrm rot="5400000">
          <a:off x="-200839" y="203030"/>
          <a:ext cx="1338931" cy="9372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Data Understanding</a:t>
          </a:r>
          <a:endParaRPr lang="en-US" sz="1200" kern="1200" dirty="0"/>
        </a:p>
      </dsp:txBody>
      <dsp:txXfrm rot="-5400000">
        <a:off x="1" y="470816"/>
        <a:ext cx="937252" cy="401679"/>
      </dsp:txXfrm>
    </dsp:sp>
    <dsp:sp modelId="{94DA49D5-B7D6-480D-9BC4-9C145331816A}">
      <dsp:nvSpPr>
        <dsp:cNvPr id="0" name=""/>
        <dsp:cNvSpPr/>
      </dsp:nvSpPr>
      <dsp:spPr>
        <a:xfrm rot="5400000">
          <a:off x="3468939" y="-2529496"/>
          <a:ext cx="870305" cy="59336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Feature Understanding</a:t>
          </a:r>
          <a:endParaRPr lang="en-US" sz="2400" kern="1200" dirty="0"/>
        </a:p>
        <a:p>
          <a:pPr marL="228600" lvl="1" indent="-228600" algn="l" defTabSz="1066800">
            <a:lnSpc>
              <a:spcPct val="90000"/>
            </a:lnSpc>
            <a:spcBef>
              <a:spcPct val="0"/>
            </a:spcBef>
            <a:spcAft>
              <a:spcPct val="15000"/>
            </a:spcAft>
            <a:buChar char="••"/>
          </a:pPr>
          <a:r>
            <a:rPr lang="en-US" sz="2400" kern="1200" dirty="0" smtClean="0"/>
            <a:t>Data Understanding</a:t>
          </a:r>
          <a:endParaRPr lang="en-US" sz="2400" kern="1200" dirty="0"/>
        </a:p>
      </dsp:txBody>
      <dsp:txXfrm rot="-5400000">
        <a:off x="937252" y="44676"/>
        <a:ext cx="5891195" cy="785335"/>
      </dsp:txXfrm>
    </dsp:sp>
    <dsp:sp modelId="{A02FF866-B4DF-4808-8242-1F00E5D35966}">
      <dsp:nvSpPr>
        <dsp:cNvPr id="0" name=""/>
        <dsp:cNvSpPr/>
      </dsp:nvSpPr>
      <dsp:spPr>
        <a:xfrm rot="5400000">
          <a:off x="-200839" y="1396272"/>
          <a:ext cx="1338931" cy="9372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Data Cleaning</a:t>
          </a:r>
          <a:endParaRPr lang="en-US" sz="1200" kern="1200" dirty="0"/>
        </a:p>
      </dsp:txBody>
      <dsp:txXfrm rot="-5400000">
        <a:off x="1" y="1664058"/>
        <a:ext cx="937252" cy="401679"/>
      </dsp:txXfrm>
    </dsp:sp>
    <dsp:sp modelId="{62B2D273-249B-4A4F-BE44-DA2524E58AAB}">
      <dsp:nvSpPr>
        <dsp:cNvPr id="0" name=""/>
        <dsp:cNvSpPr/>
      </dsp:nvSpPr>
      <dsp:spPr>
        <a:xfrm rot="5400000">
          <a:off x="3468939" y="-1336255"/>
          <a:ext cx="870305" cy="59336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Data Cleaning</a:t>
          </a:r>
          <a:endParaRPr lang="en-US" sz="2400" kern="1200" dirty="0"/>
        </a:p>
        <a:p>
          <a:pPr marL="228600" lvl="1" indent="-228600" algn="l" defTabSz="1066800">
            <a:lnSpc>
              <a:spcPct val="90000"/>
            </a:lnSpc>
            <a:spcBef>
              <a:spcPct val="0"/>
            </a:spcBef>
            <a:spcAft>
              <a:spcPct val="15000"/>
            </a:spcAft>
            <a:buChar char="••"/>
          </a:pPr>
          <a:r>
            <a:rPr lang="en-US" sz="2400" kern="1200" dirty="0" smtClean="0"/>
            <a:t>Feature Engineering</a:t>
          </a:r>
          <a:endParaRPr lang="en-US" sz="2400" kern="1200" dirty="0"/>
        </a:p>
      </dsp:txBody>
      <dsp:txXfrm rot="-5400000">
        <a:off x="937252" y="1237917"/>
        <a:ext cx="5891195" cy="785335"/>
      </dsp:txXfrm>
    </dsp:sp>
    <dsp:sp modelId="{85A18506-8E3C-4226-ACD8-548066F1D63B}">
      <dsp:nvSpPr>
        <dsp:cNvPr id="0" name=""/>
        <dsp:cNvSpPr/>
      </dsp:nvSpPr>
      <dsp:spPr>
        <a:xfrm rot="5400000">
          <a:off x="-200839" y="2589513"/>
          <a:ext cx="1338931" cy="9372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Analysis</a:t>
          </a:r>
          <a:endParaRPr lang="en-US" sz="1200" kern="1200" dirty="0"/>
        </a:p>
      </dsp:txBody>
      <dsp:txXfrm rot="-5400000">
        <a:off x="1" y="2857299"/>
        <a:ext cx="937252" cy="401679"/>
      </dsp:txXfrm>
    </dsp:sp>
    <dsp:sp modelId="{FFB42F06-99F0-451F-98E1-1677B867122C}">
      <dsp:nvSpPr>
        <dsp:cNvPr id="0" name=""/>
        <dsp:cNvSpPr/>
      </dsp:nvSpPr>
      <dsp:spPr>
        <a:xfrm rot="5400000">
          <a:off x="3468939" y="-143013"/>
          <a:ext cx="870305" cy="59336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Univariate Analysis</a:t>
          </a:r>
          <a:endParaRPr lang="en-US" sz="2400" kern="1200" dirty="0"/>
        </a:p>
        <a:p>
          <a:pPr marL="228600" lvl="1" indent="-228600" algn="l" defTabSz="1066800">
            <a:lnSpc>
              <a:spcPct val="90000"/>
            </a:lnSpc>
            <a:spcBef>
              <a:spcPct val="0"/>
            </a:spcBef>
            <a:spcAft>
              <a:spcPct val="15000"/>
            </a:spcAft>
            <a:buChar char="••"/>
          </a:pPr>
          <a:r>
            <a:rPr lang="en-US" sz="2400" kern="1200" dirty="0" smtClean="0"/>
            <a:t>Multivariate Analysis</a:t>
          </a:r>
          <a:endParaRPr lang="en-US" sz="2400" kern="1200" dirty="0"/>
        </a:p>
      </dsp:txBody>
      <dsp:txXfrm rot="-5400000">
        <a:off x="937252" y="2431159"/>
        <a:ext cx="5891195" cy="785335"/>
      </dsp:txXfrm>
    </dsp:sp>
    <dsp:sp modelId="{111887F0-E404-4D0F-AABB-A7BDADC96E46}">
      <dsp:nvSpPr>
        <dsp:cNvPr id="0" name=""/>
        <dsp:cNvSpPr/>
      </dsp:nvSpPr>
      <dsp:spPr>
        <a:xfrm rot="5400000">
          <a:off x="-200839" y="3782755"/>
          <a:ext cx="1338931" cy="9372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Conclusion</a:t>
          </a:r>
          <a:endParaRPr lang="en-US" sz="1200" kern="1200" dirty="0"/>
        </a:p>
      </dsp:txBody>
      <dsp:txXfrm rot="-5400000">
        <a:off x="1" y="4050541"/>
        <a:ext cx="937252" cy="401679"/>
      </dsp:txXfrm>
    </dsp:sp>
    <dsp:sp modelId="{612945E0-266C-4D8F-B612-30935057E9FB}">
      <dsp:nvSpPr>
        <dsp:cNvPr id="0" name=""/>
        <dsp:cNvSpPr/>
      </dsp:nvSpPr>
      <dsp:spPr>
        <a:xfrm rot="5400000">
          <a:off x="3468939" y="1050227"/>
          <a:ext cx="870305" cy="59336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Developed Insights</a:t>
          </a:r>
          <a:endParaRPr lang="en-US" sz="2400" kern="1200" dirty="0"/>
        </a:p>
        <a:p>
          <a:pPr marL="228600" lvl="1" indent="-228600" algn="l" defTabSz="1066800">
            <a:lnSpc>
              <a:spcPct val="90000"/>
            </a:lnSpc>
            <a:spcBef>
              <a:spcPct val="0"/>
            </a:spcBef>
            <a:spcAft>
              <a:spcPct val="15000"/>
            </a:spcAft>
            <a:buChar char="••"/>
          </a:pPr>
          <a:r>
            <a:rPr lang="en-US" sz="2400" kern="1200" dirty="0" smtClean="0"/>
            <a:t>Recommendations</a:t>
          </a:r>
          <a:endParaRPr lang="en-US" sz="2400" kern="1200" dirty="0"/>
        </a:p>
      </dsp:txBody>
      <dsp:txXfrm rot="-5400000">
        <a:off x="937252" y="3624400"/>
        <a:ext cx="5891195" cy="785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047F-0334-4E0A-ADC4-FECF000E84B1}"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A5A43-7C18-438F-8ED6-89C72200544F}" type="slidenum">
              <a:rPr lang="en-US" smtClean="0"/>
              <a:t>‹#›</a:t>
            </a:fld>
            <a:endParaRPr lang="en-US"/>
          </a:p>
        </p:txBody>
      </p:sp>
    </p:spTree>
    <p:extLst>
      <p:ext uri="{BB962C8B-B14F-4D97-AF65-F5344CB8AC3E}">
        <p14:creationId xmlns:p14="http://schemas.microsoft.com/office/powerpoint/2010/main" val="220519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328586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2788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83494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3979019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42756807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406056" y="5069150"/>
            <a:ext cx="3785944" cy="1786283"/>
          </a:xfrm>
          <a:prstGeom prst="rect">
            <a:avLst/>
          </a:prstGeom>
        </p:spPr>
      </p:pic>
      <p:sp>
        <p:nvSpPr>
          <p:cNvPr id="5" name="Footer Placeholder 4"/>
          <p:cNvSpPr>
            <a:spLocks noGrp="1"/>
          </p:cNvSpPr>
          <p:nvPr>
            <p:ph type="ftr" sz="quarter" idx="11"/>
          </p:nvPr>
        </p:nvSpPr>
        <p:spPr>
          <a:xfrm>
            <a:off x="0" y="5071717"/>
            <a:ext cx="3782291" cy="1783716"/>
          </a:xfr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887" y="2747962"/>
            <a:ext cx="3324225" cy="136207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81012" y="1638145"/>
            <a:ext cx="6629975" cy="3581710"/>
          </a:xfrm>
          <a:prstGeom prst="rect">
            <a:avLst/>
          </a:prstGeom>
        </p:spPr>
      </p:pic>
    </p:spTree>
    <p:extLst>
      <p:ext uri="{BB962C8B-B14F-4D97-AF65-F5344CB8AC3E}">
        <p14:creationId xmlns:p14="http://schemas.microsoft.com/office/powerpoint/2010/main" val="2506736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338705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414114-DE7D-42D2-B0F1-474D196040A1}"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65974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414114-DE7D-42D2-B0F1-474D196040A1}"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267483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414114-DE7D-42D2-B0F1-474D196040A1}"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4486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414114-DE7D-42D2-B0F1-474D196040A1}"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01567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14114-DE7D-42D2-B0F1-474D196040A1}"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287248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14114-DE7D-42D2-B0F1-474D196040A1}"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84124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414114-DE7D-42D2-B0F1-474D196040A1}"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C495A-F918-484B-B8C2-68B8AC9D4F44}" type="slidenum">
              <a:rPr lang="en-US" smtClean="0"/>
              <a:t>‹#›</a:t>
            </a:fld>
            <a:endParaRPr lang="en-US"/>
          </a:p>
        </p:txBody>
      </p:sp>
    </p:spTree>
    <p:extLst>
      <p:ext uri="{BB962C8B-B14F-4D97-AF65-F5344CB8AC3E}">
        <p14:creationId xmlns:p14="http://schemas.microsoft.com/office/powerpoint/2010/main" val="1401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14114-DE7D-42D2-B0F1-474D196040A1}"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C495A-F918-484B-B8C2-68B8AC9D4F44}" type="slidenum">
              <a:rPr lang="en-US" smtClean="0"/>
              <a:t>‹#›</a:t>
            </a:fld>
            <a:endParaRPr lang="en-US"/>
          </a:p>
        </p:txBody>
      </p:sp>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t="26316" b="27486"/>
          <a:stretch/>
        </p:blipFill>
        <p:spPr>
          <a:xfrm>
            <a:off x="9523017" y="6112069"/>
            <a:ext cx="2668983" cy="745931"/>
          </a:xfrm>
          <a:prstGeom prst="rect">
            <a:avLst/>
          </a:prstGeom>
        </p:spPr>
      </p:pic>
      <p:pic>
        <p:nvPicPr>
          <p:cNvPr id="8" name="Picture 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112069"/>
            <a:ext cx="1820487" cy="745931"/>
          </a:xfrm>
          <a:prstGeom prst="rect">
            <a:avLst/>
          </a:prstGeom>
        </p:spPr>
      </p:pic>
    </p:spTree>
    <p:extLst>
      <p:ext uri="{BB962C8B-B14F-4D97-AF65-F5344CB8AC3E}">
        <p14:creationId xmlns:p14="http://schemas.microsoft.com/office/powerpoint/2010/main" val="33636568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1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08" y="1562158"/>
            <a:ext cx="7124007" cy="1325563"/>
          </a:xfrm>
        </p:spPr>
        <p:txBody>
          <a:bodyPr>
            <a:normAutofit/>
          </a:bodyPr>
          <a:lstStyle/>
          <a:p>
            <a:r>
              <a:rPr lang="en-US" sz="4000" b="1" dirty="0" smtClean="0">
                <a:latin typeface="Arial Black" panose="020B0A04020102020204" pitchFamily="34" charset="0"/>
              </a:rPr>
              <a:t>Lending Club Case Study</a:t>
            </a:r>
            <a:endParaRPr lang="en-US" sz="4000" b="1" dirty="0">
              <a:latin typeface="Arial Black" panose="020B0A04020102020204" pitchFamily="34" charset="0"/>
            </a:endParaRPr>
          </a:p>
        </p:txBody>
      </p:sp>
      <p:sp>
        <p:nvSpPr>
          <p:cNvPr id="3" name="Content Placeholder 2"/>
          <p:cNvSpPr>
            <a:spLocks noGrp="1"/>
          </p:cNvSpPr>
          <p:nvPr>
            <p:ph idx="4294967295"/>
          </p:nvPr>
        </p:nvSpPr>
        <p:spPr>
          <a:xfrm>
            <a:off x="3744581" y="3459048"/>
            <a:ext cx="4157662" cy="1212850"/>
          </a:xfrm>
        </p:spPr>
        <p:txBody>
          <a:bodyPr>
            <a:noAutofit/>
          </a:bodyPr>
          <a:lstStyle/>
          <a:p>
            <a:pPr marL="0" indent="0" algn="ctr">
              <a:buNone/>
            </a:pPr>
            <a:r>
              <a:rPr lang="en-US" sz="2000" b="1" dirty="0" smtClean="0"/>
              <a:t>Presented By:</a:t>
            </a:r>
          </a:p>
          <a:p>
            <a:pPr marL="0" indent="0" algn="ctr">
              <a:buNone/>
            </a:pPr>
            <a:r>
              <a:rPr lang="en-US" sz="2000" dirty="0" err="1" smtClean="0"/>
              <a:t>Akash</a:t>
            </a:r>
            <a:r>
              <a:rPr lang="en-US" sz="2000" dirty="0" smtClean="0"/>
              <a:t> Chaudhary</a:t>
            </a:r>
          </a:p>
          <a:p>
            <a:pPr marL="0" indent="0" algn="ctr">
              <a:buNone/>
            </a:pPr>
            <a:r>
              <a:rPr lang="en-US" sz="2000" dirty="0" err="1" smtClean="0"/>
              <a:t>Snehal</a:t>
            </a:r>
            <a:r>
              <a:rPr lang="en-US" sz="2000" dirty="0" smtClean="0"/>
              <a:t> </a:t>
            </a:r>
            <a:r>
              <a:rPr lang="en-US" sz="2000" dirty="0" err="1" smtClean="0"/>
              <a:t>Patil</a:t>
            </a:r>
            <a:endParaRPr lang="en-US" sz="2000" dirty="0"/>
          </a:p>
        </p:txBody>
      </p:sp>
    </p:spTree>
    <p:extLst>
      <p:ext uri="{BB962C8B-B14F-4D97-AF65-F5344CB8AC3E}">
        <p14:creationId xmlns:p14="http://schemas.microsoft.com/office/powerpoint/2010/main" val="3397574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Continuous Variables</a:t>
            </a:r>
            <a:endParaRPr lang="en-US" dirty="0"/>
          </a:p>
        </p:txBody>
      </p:sp>
      <p:pic>
        <p:nvPicPr>
          <p:cNvPr id="4" name="Picture 3"/>
          <p:cNvPicPr>
            <a:picLocks noChangeAspect="1"/>
          </p:cNvPicPr>
          <p:nvPr/>
        </p:nvPicPr>
        <p:blipFill>
          <a:blip r:embed="rId2"/>
          <a:stretch>
            <a:fillRect/>
          </a:stretch>
        </p:blipFill>
        <p:spPr>
          <a:xfrm>
            <a:off x="6394538" y="1690688"/>
            <a:ext cx="5600728" cy="4436941"/>
          </a:xfrm>
          <a:prstGeom prst="rect">
            <a:avLst/>
          </a:prstGeom>
        </p:spPr>
      </p:pic>
      <p:sp>
        <p:nvSpPr>
          <p:cNvPr id="5" name="TextBox 4"/>
          <p:cNvSpPr txBox="1"/>
          <p:nvPr/>
        </p:nvSpPr>
        <p:spPr>
          <a:xfrm>
            <a:off x="1047404" y="2610196"/>
            <a:ext cx="4297680" cy="1754326"/>
          </a:xfrm>
          <a:prstGeom prst="rect">
            <a:avLst/>
          </a:prstGeom>
          <a:noFill/>
          <a:ln>
            <a:solidFill>
              <a:schemeClr val="tx1"/>
            </a:solidFill>
          </a:ln>
        </p:spPr>
        <p:txBody>
          <a:bodyPr wrap="square" rtlCol="0">
            <a:spAutoFit/>
          </a:bodyPr>
          <a:lstStyle/>
          <a:p>
            <a:r>
              <a:rPr lang="en-US" b="1" dirty="0" smtClean="0"/>
              <a:t>Insights</a:t>
            </a:r>
          </a:p>
          <a:p>
            <a:endParaRPr lang="en-US" dirty="0"/>
          </a:p>
          <a:p>
            <a:r>
              <a:rPr lang="en-US" dirty="0"/>
              <a:t>From the </a:t>
            </a:r>
            <a:r>
              <a:rPr lang="en-US" dirty="0" smtClean="0"/>
              <a:t>plot </a:t>
            </a:r>
            <a:r>
              <a:rPr lang="en-US" dirty="0"/>
              <a:t>we can clearly observe that 'Interest Rate' is directly proportional to the Defaulted i.e., if the Interest Rate is higher, borrower is more prone to Defaulting.</a:t>
            </a:r>
          </a:p>
        </p:txBody>
      </p:sp>
    </p:spTree>
    <p:extLst>
      <p:ext uri="{BB962C8B-B14F-4D97-AF65-F5344CB8AC3E}">
        <p14:creationId xmlns:p14="http://schemas.microsoft.com/office/powerpoint/2010/main" val="3191355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6" y="2236124"/>
            <a:ext cx="6359237" cy="1384995"/>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smtClean="0"/>
              <a:t>Plot observation showed </a:t>
            </a:r>
            <a:r>
              <a:rPr lang="en-US" sz="1400" dirty="0"/>
              <a:t>that Attributes like 'Employment Term in current company', 'Borrower Verification Status', 'Home Ownership', 'Number of derogatory public records', 'Borrowers monthly debt ratio' don't show any significant pattern and </a:t>
            </a:r>
            <a:r>
              <a:rPr lang="en-US" sz="1400" dirty="0" smtClean="0"/>
              <a:t>can be concluded as non-impacting features.</a:t>
            </a:r>
            <a:endParaRPr lang="en-US" sz="1400" dirty="0"/>
          </a:p>
        </p:txBody>
      </p:sp>
      <p:pic>
        <p:nvPicPr>
          <p:cNvPr id="5" name="Picture 4"/>
          <p:cNvPicPr>
            <a:picLocks noChangeAspect="1"/>
          </p:cNvPicPr>
          <p:nvPr/>
        </p:nvPicPr>
        <p:blipFill>
          <a:blip r:embed="rId2"/>
          <a:stretch>
            <a:fillRect/>
          </a:stretch>
        </p:blipFill>
        <p:spPr>
          <a:xfrm>
            <a:off x="7715431" y="1292869"/>
            <a:ext cx="3984508" cy="2359836"/>
          </a:xfrm>
          <a:prstGeom prst="rect">
            <a:avLst/>
          </a:prstGeom>
        </p:spPr>
      </p:pic>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4005727" y="3723045"/>
            <a:ext cx="3709704" cy="2377307"/>
          </a:xfrm>
          <a:prstGeom prst="rect">
            <a:avLst/>
          </a:prstGeom>
        </p:spPr>
      </p:pic>
      <p:pic>
        <p:nvPicPr>
          <p:cNvPr id="10" name="Picture 9"/>
          <p:cNvPicPr>
            <a:picLocks noChangeAspect="1"/>
          </p:cNvPicPr>
          <p:nvPr/>
        </p:nvPicPr>
        <p:blipFill>
          <a:blip r:embed="rId4"/>
          <a:stretch>
            <a:fillRect/>
          </a:stretch>
        </p:blipFill>
        <p:spPr>
          <a:xfrm>
            <a:off x="307975" y="3723045"/>
            <a:ext cx="3458553" cy="2079354"/>
          </a:xfrm>
          <a:prstGeom prst="rect">
            <a:avLst/>
          </a:prstGeom>
        </p:spPr>
      </p:pic>
      <p:pic>
        <p:nvPicPr>
          <p:cNvPr id="11" name="Picture 10"/>
          <p:cNvPicPr>
            <a:picLocks noChangeAspect="1"/>
          </p:cNvPicPr>
          <p:nvPr/>
        </p:nvPicPr>
        <p:blipFill>
          <a:blip r:embed="rId5"/>
          <a:stretch>
            <a:fillRect/>
          </a:stretch>
        </p:blipFill>
        <p:spPr>
          <a:xfrm>
            <a:off x="7954630" y="3723045"/>
            <a:ext cx="3789338" cy="2242670"/>
          </a:xfrm>
          <a:prstGeom prst="rect">
            <a:avLst/>
          </a:prstGeom>
        </p:spPr>
      </p:pic>
    </p:spTree>
    <p:extLst>
      <p:ext uri="{BB962C8B-B14F-4D97-AF65-F5344CB8AC3E}">
        <p14:creationId xmlns:p14="http://schemas.microsoft.com/office/powerpoint/2010/main" val="2195570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7" y="2236124"/>
            <a:ext cx="3632661" cy="1384995"/>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smtClean="0"/>
              <a:t>Though </a:t>
            </a:r>
            <a:r>
              <a:rPr lang="en-US" sz="1400" dirty="0"/>
              <a:t>Purpose for loan doesn't show any pattern, but it is keen to observe that borrowers taking loan for '</a:t>
            </a:r>
            <a:r>
              <a:rPr lang="en-US" sz="1400" dirty="0" err="1"/>
              <a:t>small_business</a:t>
            </a:r>
            <a:r>
              <a:rPr lang="en-US" sz="1400" dirty="0"/>
              <a:t>' are more prone to defaulting.</a:t>
            </a:r>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871259" y="2060020"/>
            <a:ext cx="6662898" cy="3965038"/>
          </a:xfrm>
          <a:prstGeom prst="rect">
            <a:avLst/>
          </a:prstGeom>
        </p:spPr>
      </p:pic>
    </p:spTree>
    <p:extLst>
      <p:ext uri="{BB962C8B-B14F-4D97-AF65-F5344CB8AC3E}">
        <p14:creationId xmlns:p14="http://schemas.microsoft.com/office/powerpoint/2010/main" val="2381910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7" y="2236124"/>
            <a:ext cx="3632661" cy="1600438"/>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a:t>For Loan term of 60 months the defaulters count is significantly higher than that of 36 months, which gives a clear sign that an increase in the Loan Repayment term can very likely end up in a Default scenario.</a:t>
            </a:r>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511337" y="1690688"/>
            <a:ext cx="6031189" cy="3618713"/>
          </a:xfrm>
          <a:prstGeom prst="rect">
            <a:avLst/>
          </a:prstGeom>
        </p:spPr>
      </p:pic>
    </p:spTree>
    <p:extLst>
      <p:ext uri="{BB962C8B-B14F-4D97-AF65-F5344CB8AC3E}">
        <p14:creationId xmlns:p14="http://schemas.microsoft.com/office/powerpoint/2010/main" val="170663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7" y="2236124"/>
            <a:ext cx="3632661" cy="1815882"/>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a:t>For </a:t>
            </a:r>
            <a:r>
              <a:rPr lang="en-US" sz="1400" dirty="0" err="1"/>
              <a:t>SubGrade</a:t>
            </a:r>
            <a:r>
              <a:rPr lang="en-US" sz="1400" dirty="0"/>
              <a:t>, as we go from - A1 to A5 up until G5, the rate of defaulting increases significantly. This pattern is most significant and we can wisely conclude that lower </a:t>
            </a:r>
            <a:r>
              <a:rPr lang="en-US" sz="1400" dirty="0" err="1"/>
              <a:t>SuGrade</a:t>
            </a:r>
            <a:r>
              <a:rPr lang="en-US" sz="1400" dirty="0"/>
              <a:t> (A &gt; B &gt; C &gt; D &gt; E &gt; F &gt; G) have higher possibility of Defaulting.</a:t>
            </a:r>
            <a:endParaRPr lang="en-US" dirty="0"/>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220393" y="1770611"/>
            <a:ext cx="6465454" cy="3883215"/>
          </a:xfrm>
          <a:prstGeom prst="rect">
            <a:avLst/>
          </a:prstGeom>
        </p:spPr>
      </p:pic>
    </p:spTree>
    <p:extLst>
      <p:ext uri="{BB962C8B-B14F-4D97-AF65-F5344CB8AC3E}">
        <p14:creationId xmlns:p14="http://schemas.microsoft.com/office/powerpoint/2010/main" val="21600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7" y="2236124"/>
            <a:ext cx="3632661" cy="1384995"/>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a:t>Bankruptcy records show a significant pattern as it shows that the chances of Defaulting increases with increasing past bankruptcy records</a:t>
            </a:r>
            <a:r>
              <a:rPr lang="en-US" sz="1400" dirty="0" smtClean="0"/>
              <a:t>.</a:t>
            </a:r>
            <a:endParaRPr lang="en-US" sz="1400" dirty="0"/>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051675" y="1690688"/>
            <a:ext cx="6470843" cy="3853423"/>
          </a:xfrm>
          <a:prstGeom prst="rect">
            <a:avLst/>
          </a:prstGeom>
        </p:spPr>
      </p:pic>
    </p:spTree>
    <p:extLst>
      <p:ext uri="{BB962C8B-B14F-4D97-AF65-F5344CB8AC3E}">
        <p14:creationId xmlns:p14="http://schemas.microsoft.com/office/powerpoint/2010/main" val="3195580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with Categorical Variables</a:t>
            </a:r>
            <a:endParaRPr lang="en-US" dirty="0"/>
          </a:p>
        </p:txBody>
      </p:sp>
      <p:sp>
        <p:nvSpPr>
          <p:cNvPr id="4" name="TextBox 3"/>
          <p:cNvSpPr txBox="1"/>
          <p:nvPr/>
        </p:nvSpPr>
        <p:spPr>
          <a:xfrm>
            <a:off x="1055717" y="2236124"/>
            <a:ext cx="3632661" cy="1384995"/>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a:t>Revolving Utilization Credit also shows significant pattern. The plot says that higher the Borrower's Utilization rate, increases the chance of Defaulting.</a:t>
            </a:r>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329843" y="1690688"/>
            <a:ext cx="6133407" cy="3663871"/>
          </a:xfrm>
          <a:prstGeom prst="rect">
            <a:avLst/>
          </a:prstGeom>
        </p:spPr>
      </p:pic>
    </p:spTree>
    <p:extLst>
      <p:ext uri="{BB962C8B-B14F-4D97-AF65-F5344CB8AC3E}">
        <p14:creationId xmlns:p14="http://schemas.microsoft.com/office/powerpoint/2010/main" val="481017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a:t>
            </a:r>
            <a:r>
              <a:rPr lang="en-US" dirty="0" smtClean="0"/>
              <a:t> Analysis</a:t>
            </a:r>
            <a:endParaRPr lang="en-US" dirty="0"/>
          </a:p>
        </p:txBody>
      </p:sp>
      <p:sp>
        <p:nvSpPr>
          <p:cNvPr id="3" name="TextBox 2"/>
          <p:cNvSpPr txBox="1"/>
          <p:nvPr/>
        </p:nvSpPr>
        <p:spPr>
          <a:xfrm>
            <a:off x="947651" y="1690688"/>
            <a:ext cx="4272742" cy="369332"/>
          </a:xfrm>
          <a:prstGeom prst="rect">
            <a:avLst/>
          </a:prstGeom>
          <a:noFill/>
        </p:spPr>
        <p:txBody>
          <a:bodyPr wrap="square" rtlCol="0">
            <a:spAutoFit/>
          </a:bodyPr>
          <a:lstStyle/>
          <a:p>
            <a:r>
              <a:rPr lang="en-US" dirty="0" smtClean="0"/>
              <a:t>Correlation Plot for the whole Data Model</a:t>
            </a:r>
            <a:endParaRPr lang="en-US" dirty="0"/>
          </a:p>
        </p:txBody>
      </p:sp>
      <p:sp>
        <p:nvSpPr>
          <p:cNvPr id="4" name="TextBox 3"/>
          <p:cNvSpPr txBox="1"/>
          <p:nvPr/>
        </p:nvSpPr>
        <p:spPr>
          <a:xfrm>
            <a:off x="1055717" y="2236124"/>
            <a:ext cx="3632661" cy="954107"/>
          </a:xfrm>
          <a:prstGeom prst="rect">
            <a:avLst/>
          </a:prstGeom>
          <a:noFill/>
          <a:ln>
            <a:solidFill>
              <a:schemeClr val="tx1"/>
            </a:solidFill>
          </a:ln>
        </p:spPr>
        <p:txBody>
          <a:bodyPr wrap="square" rtlCol="0">
            <a:spAutoFit/>
          </a:bodyPr>
          <a:lstStyle/>
          <a:p>
            <a:r>
              <a:rPr lang="en-US" sz="1400" b="1" dirty="0" smtClean="0"/>
              <a:t>Insights</a:t>
            </a:r>
          </a:p>
          <a:p>
            <a:endParaRPr lang="en-US" sz="1400" dirty="0" smtClean="0"/>
          </a:p>
          <a:p>
            <a:r>
              <a:rPr lang="en-US" sz="1400" dirty="0"/>
              <a:t>Nothing significant was observed from the Correlation Matrix.</a:t>
            </a:r>
            <a:endParaRPr lang="en-US" sz="1100" dirty="0"/>
          </a:p>
        </p:txBody>
      </p:sp>
      <p:sp>
        <p:nvSpPr>
          <p:cNvPr id="6" name="AutoShape 2" descr="data:image/png;base64,iVBORw0KGgoAAAANSUhEUgAAA90AAAJOCAYAAACqS2TfAAAAOXRFWHRTb2Z0d2FyZQBNYXRwbG90bGliIHZlcnNpb24zLjcuMiwgaHR0cHM6Ly9tYXRwbG90bGliLm9yZy8pXeV/AAAACXBIWXMAAA9hAAAPYQGoP6dpAABd60lEQVR4nO3deVRV9f7/8ddhFFRQHEASBWfRnK5DqIkzjmVmWVpOWZZDauWUE3pLb5ZoZWrdFLyVmd3U1MxEHLLQm7PlnOGUoKWIMyjs3x/+OF+PgAyyPQd9PtY6a7U/ezjvfc6O5et8PvuzLYZhGAIAAAAAAPnOyd4FAAAAAABwvyJ0AwAAAABgEkI3AAAAAAAmIXQDAAAAAGASQjcAAAAAACYhdAMAAAAAYBJCNwAAAAAAJiF0AwAAAABgEkI3AAAAAAAmIXQDQD6LioqSxWLJ9PXGG2/k6lgbNmyQxWLRhg0brG3h4eGyWCz5Vm+fPn1sanR3d1fVqlU1ceJEXbt2LdfHs1gsCg8Pz3a79M/p6NGjuS86H91+/oULF1ZgYKAee+wxRUZGKjk5+a6O/+GHH6pSpUpyc3OTxWLR+fPn86fw2wQGBqpPnz7W5VOnTik8PFy7du3K9/fKzXd3r85f+r//N/7++2/T3gP3TmBgoDp16pTtdpn9nQQAR+Ji7wIA4H4VGRmpatWq2bT5+/vbqZo78/Dw0Lp16yRJiYmJ+vLLLzV58mQdOHBAX331Va6OtXnzZpUtW9aMMk1z6/lfvXpVJ06c0Pfff68XX3xR06dP1+rVq/N0Trt27dKrr76q/v37q3fv3nJxcVHRokXzu/xMnTp1SpMmTVJgYKDq1KlzT97zdvY8fzw46tWrp82bNys4ONjepQBApgjdAGCSmjVrqn79+vYuI0ecnJz0yCOPWJfbt2+vo0ePavHixYqIiNBDDz2U42PdepyC4vbzl6RevXqpb9++6tSpk7p166YtW7bk+rh79+6VJL344otq2LBhvtRakJhx/leuXJGnp2e+HAv3nhnfn5eXV4H8uwPgwcHwcgCwg6yGYN8+RDgnXnjhBfn4+OjKlSsZ1rVs2VI1atTIU43p/4g9duyY/vrrLw0cOFDBwcEqUqSISpcurZYtW2rTpk0Z9svs3LZs2aImTZqoUKFC8vf315gxY3T9+vVsa5g5c6YsFot+//33DOtGjRolNzc361DinTt3qlOnTipdurTc3d3l7++vjh076uTJk3k4+5vatm2rF198Uf/73//0448/2qz76quvFBISosKFC6tIkSIKCwvTzp07reubN2+u5557TpLUqFEjWSwW63cbHR2txx9/XGXLllWhQoVUqVIlDRgwIMOw6D59+igwMDBDXdndYrBhwwY1aNBAktS3b1/r0Plbv5dt27bpsccek4+PjwoVKqS6detq8eLFGY6V1+/uTucvSfPnz1ft2rVVqFAh+fj46IknntD+/fsznH+RIkX066+/qm3btipatKhatWqV7XufPn1azz77rLy9veXr66t+/fopKSnJZptr165pzJgxCgoKkpubmx566CENGjQow/D39CHOK1euVN26deXh4aHq1atr5cqVkm4Ota9evboKFy6shg0batu2bRnqyelnnZ2c1DxixAh5e3srNTXV2jZkyBBZLBa9++671razZ8/KyclJH374oaT/G6L95ZdfauzYsfL395eXl5dat26tgwcPZqhl7dq1atWqlby8vOTp6akmTZooJibGZpv063THjh3q1q2bihcvrooVK0qS/vjjDz3zzDPy9/eXu7u7fH191apVq0xvh1i9erXq1asnDw8PVatWTfPnz7dZn9nw8vRrZ+/evWrVqpUKFy6sUqVKafDgwZn+rQQAMxG6AcAkqampunHjhs3LDEOHDlViYqIWLlxo075v3z6tX79egwYNytNx04NuqVKldO7cOUnSxIkT9d133ykyMlIVKlRQ8+bNs72Pct++fWrVqpXOnz+vqKgozZ07Vzt37tRbb72VbQ3PPfec3NzcFBUVZdOempqqzz//XJ07d1bJkiV1+fJltWnTRqdPn9ZHH32k6OhozZw5U+XKldPFixfzdP7pHnvsMUmyCd1TpkzRs88+q+DgYC1evFifffaZLl68qEcffVT79u2TJM2ePVvjxo2TdPNWg82bN2v8+PGSpCNHjigkJERz5szRmjVrNGHCBP3vf/9T06ZNcxRos1OvXj1FRkZKksaNG6fNmzdr8+bN6t+/vyRp/fr1atKkic6fP6+5c+fq22+/VZ06ddS9e3ebz/puvrs7nf/UqVP1wgsvqEaNGlqyZInef/997dmzRyEhITp8+LDNcVJSUvTYY4+pZcuW+vbbbzVp0qRs3/vJJ59UlSpV9M0332j06NFauHChhg8fbl1vGIa6dOmi9957T88//7y+++47vfbaa1qwYIFatmyZ4T7+3bt3a8yYMRo1apSWLFkib29vde3aVRMnTtSnn36qKVOm6IsvvlBSUpI6deqkq1evWvfN6WednZzW3Lp1a124cEG//PKLdd+1a9fKw8ND0dHR1raYmBgZhqHWrVvbvM+bb76pY8eO6dNPP9Unn3yiw4cPq3PnzjYh/vPPP1fbtm3l5eWlBQsWaPHixfLx8VFYWFiG4C1JXbt2VaVKlfT1119r7ty5kqQOHTpo+/btmjZtmqKjozVnzhzVrVs3w48eu3fv1uuvv67hw4fr22+/Va1atfTCCy9k+BEsM9evX1eHDh3UqlUrLVu2TIMHD9bHH3+s7t27Z/+BA0B+MgAA+SoyMtKQlOnr+vXrhmEYhiRj4sSJGfYtX7680bt3b+vy+vXrDUnG+vXrrW0TJ040bv/zHRoaatSpU8em7ZVXXjG8vLyMixcv3rHe3r17G4ULFzauX79uXL9+3fjrr7+M999/37BYLEaDBg0y3efGjRvG9evXjVatWhlPPPGEzbrbz6179+6Gh4eHkZCQYLN/tWrVDElGXFzcHevr2rWrUbZsWSM1NdXatmrVKkOSsWLFCsMwDGPbtm2GJGPZsmV3PFZm0s8/K/v37zckGa+88ophGIZx/Phxw8XFxRgyZIjNdhcvXjT8/PyMp59+2tqWfi1s3bo1y+OnpaUZ169fN44dO2ZIMr799lub2sqXL59hn8yugduvna1btxqSjMjIyAz7V6tWzahbt671ekzXqVMno0yZMtbP+m6/u8zOPzEx0fDw8DA6dOhgs+3x48cNd3d3o0ePHjbnL8mYP3/+Hd8nXfrnMm3aNJv2gQMHGoUKFTLS0tIMwzCM1atXZ7rdV199ZUgyPvnkE2tb+fLlDQ8PD+PkyZPWtl27dhmSjDJlyhiXL1+2ti9btsyQZCxfvtzaltPPOjs5rfny5cuGm5ubMXnyZMMwDOPkyZOGJGPUqFGGh4eHce3aNcMwDOPFF180/P39rcdJ/1tz+/eyePFiQ5KxefNm6/F9fHyMzp0722yXmppq1K5d22jYsKG1Lf37mDBhgs22f//9tyHJmDlz5h3PuXz58kahQoWMY8eOWduuXr1q+Pj4GAMGDMhQ+61/J9Ovnffff9/mmG+//bYhyfjpp5/u+N4AkJ/o6QYAk/znP//R1q1bbV4uLuZMpTF06FDt2rVLP//8syTpwoUL+uyzz9S7d28VKVIk2/0vX74sV1dXubq6qlSpUho2bJjat2+vpUuXWreZO3eu6tWrp0KFCsnFxUWurq6KiYnJMCT4duvXr1erVq3k6+trbXN2ds5xb1Pfvn118uRJrV271toWGRkpPz8/tW/fXpJUqVIlFS9eXKNGjdLcuXOtvc35wTAMm+UffvhBN27cUK9evWxGMRQqVEihoaE5mkH5zJkzevnllxUQEGD9LMuXLy9J2X6ed+v333/XgQMH1LNnT0myOYcOHTooPj7eOpz4br+7zGzevFlXr17NcBtFQECAWrZsmWlP6ZNPPpmr90gfnZCuVq1aunbtms6cOSNJ1knzbq/hqaeeUuHChTPUUKdOHZt5DapXry7p5hD6W+9PTm8/duyYpNx91tnJac2enp4KCQmx/v8SHR2tYsWKacSIEUpJSdFPP/0k6Wbv9+293FLmn92t5xQbG6tz586pd+/eNueTlpamdu3aaevWrbp8+bLNMW7//nx8fFSxYkW9++67ioiI0M6dO5WWlpbpedepU0flypWzLhcqVEhVqlSx1pOd9M8+XY8ePSTdvLYB4F4hdAOASapXr6769evbvMzy+OOPKzAwUB999JGkm/eZXr58OcdDyz08PKw/DOzZs0fnz5/Xd999Zw0aEREReuWVV9SoUSN988032rJli7Zu3ap27drZDKXNzNmzZ+Xn55ehPbO2zLRv315lypSxDpdOTEzU8uXL1atXLzk7O0uSvL29tXHjRtWpU0dvvvmmatSoIX9/f02cOPGuh2un/+M+feb506dPS5IaNGhg/aEi/fXVV19l+7iqtLQ0tW3bVkuWLNHIkSMVExOjX375xTpRW3af591Kr/+NN97IUP/AgQMlyXoOd/vdZebs2bOSpDJlymRY5+/vb12fztPTU15eXrl6jxIlStgsu7u7S/q/z/bs2bNycXFRqVKlbLazWCzy8/PLUIOPj4/Nspub2x3b0x+1l5vPOju5qbl169basmWLLl++rLVr16ply5YqUaKE/vGPf2jt2rWKi4tTXFxcpqE7u88u/Zy6deuW4ZzeeecdGYZhvR0l3e3ftcViUUxMjMLCwjRt2jTVq1dPpUqV0quvvprhdpDb60mvKSf/n7i4uGTYP/3avf07BgAzMXs5ANiBu7t7ps9/zus/BJ2cnDRo0CC9+eabmj59umbPnq1WrVqpatWqOd7/Tj8KfP7552revLnmzJlj056T+6VLlCihhISEDO2ZtWXG2dlZzz//vD744AOdP39eCxcuVHJysvr27Wuz3cMPP6xFixbJMAzt2bNHUVFRmjx5sjw8PDR69OgcvVdmli9fLulmr6YklSxZUpL03//+19o7nRu//fabdu/eraioKPXu3dvantlkcYUKFcr0Ormb51Cn1z9mzBh17do1023Sr5u7/e4ykx6C4uPjM6w7deqUtb50+flM+ltruHHjhv766y+bEGsYhhISEqyT0N2t3HzW2clNza1atdL48eP1448/KiYmRhMnTrS2r1mzRkFBQdblvJ7Thx9+mOWM4beOjJAy/w7Lly+vefPmSZIOHTqkxYsXKzw8XCkpKdb7vu/WjRs3dPbsWZvgnX7tZhbmAcAs9HQDgB0EBgZqz549Nm3r1q3TpUuX8nzM/v37y83NTT179tTBgwc1ePDguy3TymKxWHu80u3Zs0ebN2/Odt8WLVooJibG2kMm3ZwILTfP/+7bt6+uXbumL7/8UlFRUQoJCcnwDPRba61du7ZmzJihYsWKaceOHTl+n9tFR0fr008/VePGjdW0aVNJUlhYmFxcXHTkyJEMIxlyMqIhPYDc/nl+/PHHGbYNDAzUmTNnbD67lJQU/fDDD9nWfnsPZbqqVauqcuXK2r17d5b1pz9LOz++u9uFhITIw8NDn3/+uU37yZMntW7dujwFwdxKf4/ba/jmm290+fLlfKshN591ftbcsGFDeXl5aebMmUpISFCbNm0k3ewB37lzpxYvXqzg4GDr6I3caNKkiYoVK6Z9+/ZleU7pPf45VaVKFY0bN04PP/zwXf3/mpkvvvjCZjl9wsn0H9EA4F6gpxsA7OD555/X+PHjNWHCBIWGhmrfvn2aNWuWvL2983zMYsWKqVevXpozZ47Kly+vzp0751u9nTp10j//+U9NnDhRoaGhOnjwoCZPnqygoKBsZ2UfN26cli9frpYtW2rChAny9PTURx99lOG+zzupVq2aQkJCNHXqVJ04cUKffPKJzfqVK1dq9uzZ6tKliypUqCDDMLRkyRKdP3/eGjjuJC0tzTq8Ozk5WcePH9f333+vxYsXq3r16jaPdwoMDNTkyZM1duxY/fHHH2rXrp2KFy+u06dP65dfflHhwoXvOMN2tWrVVLFiRY0ePVqGYcjHx0crVqywmVk6Xffu3TVhwgQ988wzGjFihK5du6YPPvjAZibprFSsWFEeHh764osvVL16dRUpUkT+/v7y9/fXxx9/rPbt2yssLEx9+vTRQw89pHPnzmn//v3asWOHvv76a0n5893drlixYho/frzefPNN9erVS88++6zOnj2rSZMmqVChQtZeWTO1adNGYWFhGjVqlC5cuKAmTZpoz549mjhxourWravnn38+394rp591ftbs7Oys0NBQrVixQkFBQdbHdDVp0kTu7u6KiYnRq6++mqfzKVKkiD788EP17t1b586dU7du3VS6dGn99ddf2r17t/76668MI2Jut2fPHg0ePFhPPfWUKleuLDc3N61bt0579uy5q1Ept3Nzc9P06dN16dIlNWjQQLGxsXrrrbfUvn17649oAHAv0NMNAHYwYsQIjRgxQlFRUercubO++eYbLV68WMWKFbur46ZPcPXKK6/IySn//sSPHTtWr7/+uubNm6eOHTvq008/1dy5c3P0D9eaNWtq7dq18vLyUu/evfXSSy+pVq1a1sdH5VTfvn114sQJeXh4ZJjIq3LlyipWrJimTZumxx57TE899ZR27NihqKgovfjii9ke++rVqwoJCVFISIjat2+vcePG6dKlS/r3v/+t7du320yiJd0cLvzf//5Xhw4dUu/evRUWFqaRI0fq2LFjatas2R3fy9XVVStWrFCVKlU0YMAAPfvsszpz5ozNRHHpgoKC9O233+r8+fPq1q2bRowYoaeeekq9evXK9pw8PT01f/58nT17Vm3btlWDBg2sP1a0aNFCv/zyi4oVK6Zhw4apdevWeuWVVzJMrpVf393txowZo08//VS7d+9Wly5dNHjwYNWoUUOxsbGqXLnyXR07JywWi5YtW6bXXntNkZGR6tChg/VRXOvWrcswCuFu5PSzzu+a049963u4u7tb/5/NzXvf7rnnntP69et16dIlDRgwQK1bt9bQoUO1Y8eOHI0S8PPzU8WKFTV79mx169ZNjz/+uFasWKHp06dr8uTJea7rdq6urlq5cqWio6P1+OOP64MPPtCLL76Y4x86ACC/WIzbp2UFABRYr7/+uubMmaMTJ05wzyKAB1afPn303//+965u2QGA/MLwcgC4D2zZskWHDh3S7NmzNWDAAAI3AACAgyB0A8B9ICQkRJ6enurUqZPeeuste5cDIBeymxfByckpX28XAQDcWwwvBwAAsKPsHovWu3dvRUVF3ZtiAAD5jp5uAAAAO9q6desd19/+7HIAQMFCTzcAAAAAACbhBiEAAAAAAEzC8HJJaWlpOnXqlIoWLZrtfVUAAAAAABiGoYsXL8rf3/+OE14SuiWdOnVKAQEB9i4DAAAAAFDAnDhxQmXLls1yPaFbUtGiRSXd/LC8vLzsXA0AAAAAwNFduHBBAQEB1jyZFUK3/u9RHV5eXoRuAAAAAECOZXeLMhOpAQAAAABgEkI3AAAAAAAmIXQDAAAAAGAS7ukGAAAAgHySlpamlJQUe5eBfODq6ipnZ+e7Pg6hGwAAAADyQUpKiuLi4pSWlmbvUpBPihUrJj8/v2wnS7sTQjcAAAAA3CXDMBQfHy9nZ2cFBATIyYk7eQsywzB05coVnTlzRpJUpkyZPB+L0A0AAAAAd+nGjRu6cuWK/P395enpae9ykA88PDwkSWfOnFHp0qXzPNScn18AAAAA4C6lpqZKktzc3OxcCfJT+g8o169fz/MxCN0AAAAAkE/u5t5fOJ78+D4J3QAAAAAAmITQDQAAAADIk+bNm2vYsGHW5cDAQM2cOdNu9eS0BovFomXLlt2TephIDQAAAABMEjj6u3v6fkf/1TFX2/fp00cLFizI0H748GFVqlQpv8rKsQ0bNqhFixbW5ZIlS6p+/fr617/+pdq1a+foGFu3blXhwoXNKjHX6OkGAAAAgAdYu3btFB8fb/MKCgqya00HDx5UfHy8vvvuOyUmJqpdu3ZKSkrK0b6lSpVyqBnkCd0AAAAA8ABzd3eXn5+fzcvZ2Vl9+vRRly5dbLYdNmyYmjdvnqPj9uvXT506dbJpu3Hjhvz8/DR//vw77lu6dGn5+fmpYcOGmj59uhISErRlyxYdOXJEjz/+uHx9fVWkSBE1aNBAa9eutdn39uHlhw8fVrNmzVSoUCEFBwcrOjo6R/XnF7uG7h9//FGdO3eWv79/pmPqDcNQeHi4/P395eHhoebNm2vv3r022yQnJ2vIkCEqWbKkChcurMcee0wnT568h2cBAAAAALhd//79tXr1asXHx1vbVq1apUuXLunpp5/O8XHSn5d9/fp1Xbp0SR06dNDatWu1c+dOhYWFqXPnzjp+/Him+6alpalr165ydnbWli1bNHfuXI0aNeruTiyX7Bq6L1++rNq1a2vWrFmZrp82bZoiIiI0a9Ysbd26VX5+fmrTpo0uXrxo3WbYsGFaunSpFi1apJ9++kmXLl1Sp06drM/JAwAAAABkbeXKlSpSpIj19dRTT+XLcRs3bqyqVavqs88+s7ZFRkbqqaeeUpEiRXJ0jLNnz2rSpEkqWrSoGjZsqNq1a2vAgAF6+OGHVblyZb311luqUKGCli9fnun+a9eu1f79+/XZZ5+pTp06atasmaZMmZIv55dTdp1IrX379mrfvn2m6wzD0MyZMzV27Fh17dpVkrRgwQL5+vpq4cKFGjBggJKSkjRv3jx99tlnat26tSTp888/V0BAgNauXauwsLB7di4AAAAAUBC1aNFCc+bMsS7n5yRk/fv31yeffKKRI0fqzJkz+u677xQTE5PtfmXLlpV0s6O2cuXK+vrrr1W6dGldvnxZkyZN0sqVK3Xq1CnduHFDV69ezbKne//+/SpXrpz1eJIUEhKSPyeXQw47e3lcXJwSEhLUtm1ba5u7u7tCQ0MVGxurAQMGaPv27bp+/brNNv7+/qpZs6ZiY2OzDN3JyclKTk62Ll+4cMG8EwEAAAAAB1a4cOFMZyp3cnKSYRg2bdevX8/VsXv16qXRo0dr8+bN2rx5swIDA/Xoo49mu9+mTZvk5eWlUqVKycvLy9o+YsQI/fDDD3rvvfdUqVIleXh4qFu3bkpJScn0OLfXL918XNi95LChOyEhQZLk6+tr0+7r66tjx45Zt3Fzc1Px4sUzbJO+f2amTp2qSZMm5XPFALJzrx+Z4Shy++gOAAAAR1CqVCn99ttvNm27du2Sq6trjo9RokQJdenSRZGRkdq8ebP69u2bo/2CgoJUrFixDO2bNm1Snz599MQTT0iSLl26pKNHj2Z5nODgYB0/flynTp2Sv7+/JGnz5s05rj8/OPzs5bf/CmEYRra/TGS3zZgxY5SUlGR9nThxIl9qBQAAAID7RcuWLbVt2zb95z//0eHDhzVx4sQMITwn+vfvrwULFmj//v3q3bv3XdVUqVIlLVmyRLt27dLu3bvVo0cPpaWlZbl969atVbVqVfXq1Uu7d+/Wpk2bNHbs2LuqIbccNnT7+flJUoYe6zNnzlh7v/38/JSSkqLExMQst8mMu7u7vLy8bF4AAAAAgP8TFham8ePHa+TIkWrQoIEuXryoXr165fo4rVu3VpkyZRQWFmbtbc6rGTNmqHjx4mrcuLE6d+6ssLAw1atXL8vtnZyctHTpUiUnJ6thw4bq37+/3n777buqIbcsRmaD3O3AYrFo6dKl1ufAGYYhf39/DR8+XCNHjpQkpaSkqHTp0nrnnXesE6mVKlVKn3/+uXXK+fj4eJUtW1arVq3K8URqFy5ckLe3t5KSkgjggIkYXg4AAO5X165dU1xcnIKCglSoUCF7l+NQrly5In9/f82fP986SXZBcafvNac50q73dF+6dEm///67dTkuLk67du2Sj4+PypUrp2HDhmnKlCmqXLmyKleurClTpsjT01M9evSQJHl7e+uFF17Q66+/rhIlSsjHx0dvvPGGHn74Yets5gAAAACAey8tLU0JCQmaPn26vL299dhjj9m7JLuwa+jetm2bWrRoYV1+7bXXJEm9e/dWVFSURo4cqatXr2rgwIFKTExUo0aNtGbNGhUtWtS6z4wZM+Ti4qKnn35aV69eVatWrRQVFSVnZ+d7fj4AAAAAgJuOHz+uoKAglS1bVlFRUXJxcdh5vE3lMMPL7Ynh5cC9wfByAABwv2J4+f0pP4aXO+xEagAAAAAAFHSEbgAAAAAATELoBgAAAADAJIRuAAAAAABMQugGAAAAAMAkhG4AAAAAAExC6AYAAAAA3LVPPvlEAQEBcnJy0syZM/PlmEePHpXFYtGuXbvy5Xi32rBhgywWi86fP5/vx77Vg/l0cgAAAAC4F8K97/H7JeVq8z59+mjBggWSJBcXF/n4+KhWrVp69tln1adPHzk55ayf9sKFCxo8eLAiIiL05JNPytvbnPPesGGDWrRoocTERBUrVsyU98hv9HQDAAAAwAOsXbt2io+P19GjR/X999+rRYsWGjp0qDp16qQbN27k6BjHjx/X9evX1bFjR5UpU0aenp4mV11wELoBAAAA4AHm7u4uPz8/PfTQQ6pXr57efPNNffvtt/r+++8VFRUlSUpKStJLL72k0qVLy8vLSy1bttTu3bslSVFRUXr44YclSRUqVJDFYtHRo0d15MgRPf744/L19VWRIkXUoEEDrV271ua9LRaLli1bZtNWrFgx6/ve6ujRo2rRooUkqXjx4rJYLOrTp48kyTAMTZs2TRUqVJCHh4dq166t//73vzb7r1q1SlWqVJGHh4datGiho0eP3t0Hl0OEbgAAAACAjZYtW6p27dpasmSJDMNQx44dlZCQoFWrVmn79u2qV6+eWrVqpXPnzql79+7WMP3LL78oPj5eAQEBunTpkjp06KC1a9dq586dCgsLU+fOnXX8+PE81RQQEKBvvvlGknTw4EHFx8fr/ffflySNGzdOkZGRmjNnjvbu3avhw4frueee08aNGyVJJ06cUNeuXdWhQwft2rVL/fv31+jRo/Phk8oe93QDAAAAADKoVq2a9uzZo/Xr1+vXX3/VmTNn5O7uLkl67733tGzZMv33v//VSy+9pBIlSkiSSpUqJT8/P0lS7dq1Vbt2bevx3nrrLS1dulTLly/X4MGDc12Ps7OzfHx8JEmlS5e23tN9+fJlRUREaN26dQoJCZF0s8f9p59+0scff6zQ0FDNmTNHFSpU0IwZM2SxWFS1alX9+uuveuedd/L8+eQUoRsAAAAAkIFhGLJYLNq+fbsuXbpkDdbprl69qiNHjmS5/+XLlzVp0iStXLlSp06d0o0bN3T16tU893RnZd++fbp27ZratGlj056SkqK6detKkvbv369HHnlEFovFuj49oJuN0A0AAAAAyGD//v0KCgpSWlqaypQpow0bNmTY5k4ziI8YMUI//PCD3nvvPVWqVEkeHh7q1q2bUlJSrNtYLBYZhmGz3/Xr13NVZ1pamiTpu+++00MPPWSzLr1n/vb3uJcI3QAAAAAAG+vWrdOvv/6q4cOHq2zZskpISJCLi4sCAwNzfIxNmzapT58+euKJJyRJly5dyjB5WalSpRQfH29dPnz4sK5cuZLlMd3c3CRJqamp1rbg4GC5u7vr+PHjCg0NzXS/4ODgDBO2bdmyJcfncjcI3QAAAADwAEtOTlZCQoJSU1N1+vRprV69WlOnTlWnTp3Uq1cvOTk5KSQkRF26dNE777yjqlWr6tSpU1q1apW6dOmi+vXrZ3rcSpUqacmSJercubMsFovGjx9v7ZVO17JlS82aNUuPPPKI0tLSNGrUKLm6umZZa/ny5WWxWLRy5Up16NBBHh4eKlq0qN544w0NHz5caWlpatq0qS5cuKDY2FgVKVJEvXv31ssvv6zp06frtdde04ABA7R9+/ZMZ0g3A7OXAwAAAMADbPXq1SpTpowCAwPVrl07rV+/Xh988IG+/fZbOTs7y2KxaNWqVWrWrJn69eunKlWq6JlnntHRo0fl6+ub5XFnzJih4sWLq3HjxurcubPCwsJUr149m22mT5+ugIAANWvWTD169NAbb7xxx2d8P/TQQ5o0aZJGjx4tX19f64Rs//znPzVhwgRNnTpV1atXV1hYmFasWKGgoCBJUrly5fTNN99oxYoVql27tubOnaspU6bkw6eXPYthz8HtDuLChQvy9vZWUlKSvLy87F0OcN8KHP2dvUuwi6P/6mjvEgAAgMmuXbumuLg4BQUFqVChQvYuB/nkTt9rTnMkPd0AAAAAAJiE0A0AAAAAgEkI3QAAAAAAmITQDQAAAACASQjdAAAAAACYhNANAAAAAPmEh0PdX25/rnheuORDHQAAAADwQHN1dZXFYtFff/2lUqVKyWKx2Lsk3AXDMJSSkqK//vpLTk5OcnNzy/OxCN0AAAAAcJecnZ1VtmxZnTx5UkePHrV3Ocgnnp6eKleunJyc8j5InNANAAAAAPmgSJEiqly5sq5fv27vUpAPnJ2d5eLictejFgjdAAAAAJBPnJ2d5ezsbO8y4ECYSA0AAAAAAJMQugEAAAAAMAmhGwAAAAAAkxC6AQAAAAAwCaEbAAAAAACTELoBAAAAADAJoRsAAAAAAJMQugEAAAAAMAmhGwAAAAAAkxC6AQAAAAAwCaEbAAAAAACTELoBAAAAADAJoRsAAAAAAJMQugEAAAAAMAmhGwAAAAAAkxC6AQAAAAAwCaEbAAAAAACTELoBAAAAADAJoRsAAAAAAJMQugEAAAAAMAmhGwAAAAAAkxC6AQAAAAAwCaEbAAAAAACTELoBAAAAADCJi70LQM4Fjv7O3iXYxdF/dbR3CQAAAACQJ/R0AwAAAABgEkI3AAAAAAAmIXQDAAAAAGASQjcAAAAAACZhIjUAAIAHBJOyAsC9R+gGAAAAUCDwwxEKIoaXAwAAAABgEkI3AAAAAAAmIXQDAAAAAGASQjcAAAAAACYhdAMAAAAAYBJCNwAAAAAAJiF0AwAAAABgEkI3AAAAAAAmIXQDAAAAAGASQjcAAAAAACYhdAMAAAAAYBIXexcAAEBBETj6O3uXYBdH/9XR3iUAAFBg0dMNAAAAAIBJCN0AAAAAAJjEoUP3jRs3NG7cOAUFBcnDw0MVKlTQ5MmTlZaWZt3GMAyFh4fL399fHh4eat68ufbu3WvHqgEAAAAAuMmhQ/c777yjuXPnatasWdq/f7+mTZumd999Vx9++KF1m2nTpikiIkKzZs3S1q1b5efnpzZt2ujixYt2rBwAAAAAAAcP3Zs3b9bjjz+ujh07KjAwUN26dVPbtm21bds2STd7uWfOnKmxY8eqa9euqlmzphYsWKArV65o4cKFdq4eAAAAAPCgc+jQ3bRpU8XExOjQoUOSpN27d+unn35Shw4dJElxcXFKSEhQ27Ztrfu4u7srNDRUsbGxWR43OTlZFy5csHkBAAAAAJDfHPqRYaNGjVJSUpKqVasmZ2dnpaam6u2339azzz4rSUpISJAk+fr62uzn6+urY8eOZXncqVOnatKkSeYVDgAAAACAHLyn+6uvvtLnn3+uhQsXaseOHVqwYIHee+89LViwwGY7i8Vis2wYRoa2W40ZM0ZJSUnW14kTJ0ypHwAAAADwYHPonu4RI0Zo9OjReuaZZyRJDz/8sI4dO6apU6eqd+/e8vPzk3Szx7tMmTLW/c6cOZOh9/tW7u7ucnd3N7d4AAAAAMADz6F7uq9cuSInJ9sSnZ2drY8MCwoKkp+fn6Kjo63rU1JStHHjRjVu3Pie1goAAAAAwO0cuqe7c+fOevvtt1WuXDnVqFFDO3fuVEREhPr16yfp5rDyYcOGacqUKapcubIqV66sKVOmyNPTUz169LBz9QAAAACAB51Dh+4PP/xQ48eP18CBA3XmzBn5+/trwIABmjBhgnWbkSNH6urVqxo4cKASExPVqFEjrVmzRkWLFrVj5QAAAAAAOHjoLlq0qGbOnKmZM2dmuY3FYlF4eLjCw8PvWV0AAAAAAOSEQ9/TDQAAAABAQUb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ELoBgAAAADAJIRuAAAAAABMQugGAAAAAMAkhG4AAAAAAExC6AYAAAAAwCSEbgAAAAAATOLwofvPP//Uc889pxIlSsjT01N16tTR9u3bresNw1B4eLj8/f3l4eGh5s2ba+/evXasGAAAAACAmxw6dCcmJqpJkyZydXXV999/r3379mn69OkqVqyYdZtp06YpIiJCs2bN0tatW+Xn56c2bdro4sWL9iscAAAAAABJLvYu4E7eeecdBQQEKDIy0toWGBho/W/DMDRz5kyNHTtWXbt2lSQtWLBAvr6+WrhwoQYMGHCvSwYAAAAAwMqhe7qXL1+u+vXr66mnnlLp0qVVt25d/fvf/7auj4uLU0JCgtq2bWttc3d3V2hoqGJjY7M8bnJysi5cuGDzAgAAAAAgvzl06P7jjz80Z84cVa5cWT/88INefvllvfrqq/rPf/4jSUpISJAk+fr62uzn6+trXZeZqVOnytvb2/oKCAgw7yQAAAAAAA8shw7daWlpqlevnqZMmaK6detqwIABevHFFzVnzhyb7SwWi82yYRgZ2m41ZswYJSUlWV8nTpwwpX4AAAAAwIPNoUN3mTJlFBwcbNNWvXp1HT9+XJLk5+cnSRl6tc+cOZOh9/tW7u7u8vLysnkBAAAAAJDfHDp0N2nSRAcPHrRpO3TokMqXLy9JCgoKkp+fn6Kjo63rU1JStHHjRjVu3Pie1goAAAAAwO0cevby4cOHq3HjxpoyZYqefvpp/fLLL/rkk0/0ySefSLo5rHzYsGGaMmWKKleurMqVK2vKlCny9PRUjx497Fw9AAAAAOBB59Chu0GDBlq6dKnGjBmjyZMnKygoSDNnzlTPnj2t24wcOVJXr17VwIEDlZiYqEaNGmnNmjUqWrSoHSsHAAAAAMDBQ7ckderUSZ06dcpyvcViUXh4uMLDw+9dUQAAAAAA5IBD39MNAAAAAEBBRugGAAAAAMAkhG4AAAAAAExC6AYAAAAAwCSEbgAAAAAATELoBgAAAADAJHkK3RUqVNDZs2cztJ8/f14VKlS466IAAAAAALgf5Cl0Hz16VKmpqRnak5OT9eeff951UQAAAAAA3A9ccrPx8uXLrf/9ww8/yNvb27qcmpqqmJgYBQYG5ltxAAAAAAAUZLkK3V26dJEkWSwW9e7d22adq6urAgMDNX369HwrDgAAAACAgixXoTstLU2SFBQUpK1bt6pkyZKmFAUAAAAAwP0gV6E7XVxcXH7XAQAAAADAfSdPoVuSYmJiFBMTozNnzlh7wNPNnz//rgsDAAAAAKCgy1PonjRpkiZPnqz69eurTJkyslgs+V0XAAAAAAAFXp5C99y5cxUVFaXnn38+v+sBAAAAAOC+kafndKekpKhx48b5XQsAAAAAAPeVPIXu/v37a+HChfldCwAAAAAA95U8DS+/du2aPvnkE61du1a1atWSq6urzfqIiIh8KQ4AAAAAgIIsT6F7z549qlOnjiTpt99+s1nHpGoAAAAAANyUp9C9fv36/K4DAAAAAID7Tp7u6QYAAAAAANnLU093ixYt7jiMfN26dXkuCAAAAACA+0WeQnf6/dzprl+/rl27dum3335T796986MuAAAAAAAKvDyF7hkzZmTaHh4erkuXLt1VQQAAAAAA3C/y9Z7u5557TvPnz8/PQwIAAAAAUGDla+jevHmzChUqlJ+HBAAAAACgwMrT8PKuXbvaLBuGofj4eG3btk3jx4/Pl8IAAAAAACjo8hS6vb29bZadnJxUtWpVTZ48WW3bts2XwgAAAAAAKOjyFLojIyPzuw4AAAAAAO47eQrd6bZv3679+/fLYrEoODhYdevWza+6AAAAAAAo8PIUus+cOaNnnnlGGzZsULFixWQYhpKSktSiRQstWrRIpUqVyu86AQAAAAAocPI0e/mQIUN04cIF7d27V+fOnVNiYqJ+++03XbhwQa+++mp+1wgAAAAAQIGUp57u1atXa+3atapevbq1LTg4WB999BETqQEAAAAA8P/lqac7LS1Nrq6uGdpdXV2VlpZ210UBAAAAAHA/yFPobtmypYYOHapTp05Z2/78808NHz5crVq1yrfiAAAAAAAoyPIUumfNmqWLFy8qMDBQFStWVKVKlRQUFKSLFy/qww8/zO8aAQAAAAAokPJ0T3dAQIB27Nih6OhoHThwQIZhKDg4WK1bt87v+gAAAAAAKLBy1dO9bt06BQcH68KFC5KkNm3aaMiQIXr11VfVoEED1ahRQ5s2bTKlUAAAAAAACppche6ZM2fqxRdflJeXV4Z13t7eGjBggCIiIvKtOAAAAAAACrJche7du3erXbt2Wa5v27attm/fftdFAQAAAABwP8hV6D59+nSmjwpL5+Lior/++uuuiwIAAAAA4H6Qq9D90EMP6ddff81y/Z49e1SmTJm7LgoAAAAAgPtBrkJ3hw4dNGHCBF27di3DuqtXr2rixInq1KlTvhUHAAAAAEBBlqtHho0bN05LlixRlSpVNHjwYFWtWlUWi0X79+/XRx99pNTUVI0dO9asWgEAAAAAKFByFbp9fX0VGxurV155RWPGjJFhGJIki8WisLAwzZ49W76+vqYUCgAAAABAQZOr0C1J5cuX16pVq5SYmKjff/9dhmGocuXKKl68uBn1AQAAAABQYOU6dKcrXry4GjRokJ+1AAAAAABwX8nVRGoAAAAAACDnCN0AAAAAAJiE0A0AAAAAgEkI3QAAAAAAmITQDQAAAACASQjdAAAAAACYhNANAAAAAIBJCN0AAAAAAJiE0A0AAAAAgEkI3QAAAAAAmITQDQAAAACASQjdAAAAAACYhNANAAAAAIBJCN0AAAAAAJiE0A0AAAAAgEkI3QAAAAAAmITQDQAAAACASQjdAAAAAACYhNANAAAAAIBJCN0AAAAAAJiE0A0AAAAAgEkI3QAAAAAAmITQDQAAAACASQjdAAAAAACYhNANAAAAAIBJCN0AAAAAAJikQIXuqVOnymKxaNiwYdY2wzAUHh4uf39/eXh4qHnz5tq7d6/9igQAAAAA4P8rMKF769at+uSTT1SrVi2b9mnTpikiIkKzZs3S1q1b5efnpzZt2ujixYt2qhQAAAAAgJsKROi+dOmSevbsqX//+98qXry4td0wDM2cOVNjx45V165dVbNmTS1YsEBXrlzRwoUL7VgxAAAAAAAFJHQPGjRIHTt2VOvWrW3a4+LilJCQoLZt21rb3N3dFRoaqtjY2CyPl5ycrAsXLti8AAAAAADIby72LiA7ixYt0o4dO7R169YM6xISEiRJvr6+Nu2+vr46duxYlsecOnWqJk2alL+FAgAAAABwG4fu6T5x4oSGDh2qzz//XIUKFcpyO4vFYrNsGEaGtluNGTNGSUlJ1teJEyfyrWYAAAAAANI5dE/39u3bdebMGf3jH/+wtqWmpurHH3/UrFmzdPDgQUk3e7zLlClj3ebMmTMZer9v5e7uLnd3d/MKBwAAAABADt7T3apVK/3666/atWuX9VW/fn317NlTu3btUoUKFeTn56fo6GjrPikpKdq4caMaN25sx8oBAAAAAHDwnu6iRYuqZs2aNm2FCxdWiRIlrO3Dhg3TlClTVLlyZVWuXFlTpkyRp6enevToYY+SAQAAAACwcujQnRMjR47U1atXNXDgQCUmJqpRo0Zas2aNihYtau/SAAAAAAAPuAIXujds2GCzbLFYFB4ervDwcLvUAwAAAABAVhz6nm4AAAAAAAoy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cejQPXXqVDVo0EBFixZV6dKl1aVLFx08eNBmG8MwFB4eLn9/f3l4eKh58+bau3evnSoGAAAAAOD/OHTo3rhxowYNGqQtW7YoOjpaN27cUNu2bXX58mXrNtOmTVNERIRmzZqlrVu3ys/PT23atNHFixftWDkAAAAAAJKLvQu4k9WrV9ssR0ZGqnTp0tq+fbuaNWsmwzA0c+ZMjR07Vl27dpUkLViwQL6+vlq4cKEGDBhgj7IBAAAAAJDk4D3dt0tKSpIk+fj4SJLi4uKUkJCgtm3bWrdxd3dXaGioYmNj7VIjAAAAAADpHLqn+1aGYei1115T06ZNVbNmTUlSQkKCJMnX19dmW19fXx07dizLYyUnJys5Odm6fOHCBRMqBgAAAAA86ApMT/fgwYO1Z88effnllxnWWSwWm2XDMDK03Wrq1Kny9va2vgICAvK9XgAAAAAACkToHjJkiJYvX67169erbNmy1nY/Pz9J/9fjne7MmTMZer9vNWbMGCUlJVlfJ06cMKdwAAAAAMADzaFDt2EYGjx4sJYsWaJ169YpKCjIZn1QUJD8/PwUHR1tbUtJSdHGjRvVuHHjLI/r7u4uLy8vmxcAAAAAAPnNoe/pHjRokBYuXKhvv/1WRYsWtfZoe3t7y8PDQxaLRcOGDdOUKVNUuXJlVa5cWVOmTJGnp6d69Ohh5+oBAAAAAA86hw7dc+bMkSQ1b97cpj0yMlJ9+vSRJI0cOVJXr17VwIEDlZiYqEaNGmnNmjUqWrToPa4WAAAAAABbDh26DcPIdhuLxaLw8HCFh4ebXxAAAAAAALng0Pd0AwAAAABQkDl0TzcAAHAA4d72rsA+wpPsXQEA4D5ATzcAAAAAACYhdAMAAAAAYBJCNwAAAAAAJiF0AwAAAABgEkI3AAAAAAAmIXQDAAAAAGASQjcAAAAAACYhdAMAAAAAYBJCNwAAAAAAJiF0AwAAAABgEkI3AAAAAAAmcbF3AQAAAACAOwj3tncF9154kr0ryDeEbgAAANzfHsTAIt1XoQUoyBheDgAAAACASQjdAAAAAACYhNANAAAAAIBJCN0AAAAAAJiEidTg+Jj8BAAAAEABRU8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iF0AwAAAABgEkI3AAAAAAAmIXQDAAAAAGASQjcAAAAAACYhdAMAAAAAYBJCNwAAAAAAJrlvQvfs2bMVFBSkQoUK6R//+Ic2bdpk75IAAAAAAA+4+yJ0f/XVVxo2bJjGjh2rnTt36tFHH1X79u11/Phxe5cGAAAAAHiA3RehOyIiQi+88IL69++v6tWra+bMmQoICNCcOXPsXRoAAAAA4AFW4EN3SkqKtm/frrZt29q0t23bVrGxsXaqCgAAAAAAycXeBdytv//+W6mpqfL19bVp9/X1VUJCQqb7JCcnKzk52bqclJQkSbpw4YJ5heaDtOQr9i7BLi5YDHuXYB8Ofj3mxQN7Dd+H3+WD6oG9hvk7fN/gGn7AcA3fNx7Ia7gAXL/p/8YzjDt/PwU+dKezWCw2y4ZhZGhLN3XqVE2aNClDe0BAgCm14e5427sAe/nXA3vm9x3vmfauALg7D+xfI/4O3zce2G+Sa/i+8UB+kwXo+r148aK8vbOut8CH7pIlS8rZ2TlDr/aZM2cy9H6nGzNmjF577TXrclpams6dO6cSJUpkGdRhHxcuXFBAQIBOnDghLy8ve5cD5BrXMAo6rmEUdFzDKOi4hh2XYRi6ePGi/P3977hdgQ/dbm5u+sc//qHo6Gg98cQT1vbo6Gg9/vjjme7j7u4ud3d3m7ZixYqZWSbukpeXF39kUKBxDaOg4xpGQcc1jIKOa9gx3amHO12BD92S9Nprr+n5559X/fr1FRISok8++UTHjx/Xyy+/bO/SAAAAAAAPsPsidHfv3l1nz57V5MmTFR8fr5o1a2rVqlUqX768vUsDAAAAADzA7ovQLUkDBw7UwIED7V0G8pm7u7smTpyY4XYAoKDgGkZBxzWMgo5rGAUd13DBZzGym98cAAAAAADkiZO9CwAAAAAA4H5F6AYAAAAAwCSEbgAAAAAATELoBgAAAADAJIRuAAAAAABMQugGAAA5smPHDnXq1MneZQDAfWvy5Mm6cuWKvctAPuORYXAoHTp00Jdffilvb29J0ttvv61BgwapWLFikqSzZ8/q0Ucf1b59++xYJZC1xYsXq0uXLnJzc5MkHT16VAEBAXJ2dpYkXblyRbNmzdLIkSPtWSaQpejoaK1Zs0aurq7q37+/KlSooAMHDmj06NFasWKF2rRpo9WrV9u7TCBT/fr1y3Ybi8WiefPm3YNqgNxzdnZWfHy8Spcube9SkI8I3XAot/+h8fLy0q5du1ShQgVJ0unTp+Xv76/U1FR7lglkiWsYBdmCBQvUt29f+fj46Ny5cypZsqQiIiI0cOBAPfnkk3r99ddVs2ZNe5cJZOmJJ57Icl1qaqrWrl2r5ORk/gbDYTk5OSkhIYHQfZ9xsXcBwK1u/w2I34RQ0HANoyCbMWOGpkyZotGjR2vx4sV65plnNGPGDO3cuVMVK1a0d3lAtpYuXZpp+7fffqs333xT7u7umjBhwj2uCsgdi8Vi7xKQzwjdAABAknTkyBF1795dktStWzc5OzsrIiKCwI0C6+eff9aoUaO0c+dODR48WKNHj1bx4sXtXRZwR61atZKLy51j2o4dO+5RNcgPhG44FIvFkuHXPX7tA4B74/LlyypcuLCkm0McCxUqpICAADtXBeTe3r17NXr0aK1evVq9evXSokWLVLZsWXuXBeRIWFiYihQpYu8ykI8I3XAohmGoT58+cnd3lyRdu3ZNL7/8svUfgcnJyfYsD8iRH374wToZYFpammJiYvTbb79Jks6fP2/HyoDs3en6TffYY4/ZozQgWydOnNCECRP0+eefq1OnTtqzZ4+qV69u77KAXBkxYgT3dN9nmEgNDqVv37452i4yMtLkSoC8cXLK/kmMFouFSXzgkLh+UdB5enrKYrFoyJAhaty4cZbb8cMRHBWzl9+fCN0AAAC4L/DDEQo6Zi+/PzG8HAAAAPeFtLQ0e5cA3JW4uDiVKlXK3mUgnxG64VDi4+M1a9Ysvf3225Kkpk2b6sqVK9b1zs7OWrZsmR566CF7lQjc0Y8//pij7Zo1a2ZyJUDuDRw4UNOmTbNO4PPZZ5/piSeesC6fP39ePXr00KpVq+xZJpClK1euyNPT095lAHm2YMGCHG3Ho+8KFoaXw6GMHz9e586d00cffSRJKlq0qPr16ycfHx9J0vfff6+mTZvqvffes2eZQJbuNLQxfSZ+i8WiGzdu3KuSgBy7/V5CLy8v7dq1SxUqVJAknT59Wv7+/gzNhcNyc3NTo0aN1KJFC7Vo0UKNGze2Ts4KFAR169bNcp3FYtHBgwd17do1/g4XMPR0w6GsWLFC7777rk3b0KFDrf/ge+SRR/Taa68RuuGwEhMTM22/cuWK3n//fX3wwQfW6xlwNLf/Ds/v8iho5s2bp40bN2rhwoV66623VKhQIT3yyCPWEN6oUSO5urrau0wgSzt37sy0fdeuXRo9erR+++03vfjii/e4Ktyt7GebAO6ho0ePqmLFitblNm3aWB8XJklVq1ZVXFycPUoDcsTb29vmVbRoUX399ddq2LChvvzyS3300Ufas2ePvcsEgPvS888/r08//VS///67jh8/rrlz5yooKEiRkZEKDQ1V8eLFFRYWZu8ygRyLi4vTc889pwYNGsjb21t79+7V3Llz7V0WconQDYdy48YNJSUlWZeXLFkiX19f63JiYmKOZiYFHMGSJUsUHBysUaNGaejQoTp06JD69u3LNQwA90DZsmXVq1cvzZs3Tz/88IPefPNNOTs7a+3atfYuDcjW33//rSFDhqhatWqKj49XbGysvvrqK1WuXNnepSEPGF4Oh1K1alXFxsZmeT/Lpk2bVKVKlXtcFZA7Gzdu1KhRo/Trr79q6NChGjVqlLy9ve1dFpAjEyZMsE5ElZKSorffftt6/d46sSXgyP744w+tX79eGzZs0IYNG5SUlKTGjRtr1KhRCg0NtXd5QJYuX76s9957TxEREapUqZJWrFihtm3b2rss3CUmUoNDeffdd/Wvf/1L69evV61atWzW7d69Wy1bttTo0aM1YsQIO1UI3FmHDh0UExOjvn37Kjw8XH5+fvYuCcix5s2bWyf8u5P169ffg2qA3Ovdu7fWr1+vixcvqkmTJmrWrJlCQ0NVv359OTs727s8IFt+fn66ePGihgwZomeffTbLv8m3/zsZjo3QDYdy/fp1tW7dWrGxsWrTpo2qVq0qi8WiAwcOKDo6WiEhIYqJiWESFDgsJycnubi4qHDhwncML+fOnbuHVQHAg8HJyUnlypXToEGD1KpVK9WtWzdHPyQBjuLWW9AsFovNhJbpyxaLhdnLCxhCNxxOSkqKIiIitGjRIh06dEiSVLlyZT377LMaPnw4j/6AQ8vp8zV79+5tciUA8OA5cOCAdUj5xo0bde3aNTVt2lShoaFq3ry56tWrx7wacGjHjh3L0Xbly5c3uRLkJ0I3Cpxdu3apTp069i4DAO47r732Wo62i4iIMLkSIH/s27dPGzdu1Pr167Vp0yZdvXpVTZs21cqVK+1dGoAHCBOpoUBISkrSF198oU8//VS7d+9mSA0c3tWrVxUdHa1Dhw7JYrGoSpUqat26tTw8POxdGpCl258P+9NPP+kf//iHzXXLUF0UJMHBwfLx8VHx4sVVvHhxLVq0SN9//729ywKyNG3aNA0ZMsT6d/fHH39Uo0aNrCM9L168qFGjRmn27Nn2LBO5RE83HNq6des0b948LV26VOXLl9eTTz6pJ598MsvZzQFHsHz5cvXv319///23TXvJkiU1b948de7c2U6VAblTtGhR7d69WxUqVLB3KUCOnTlzRhs2bLDOXn7o0CG5ubmpYcOGatGihVq0aMEM5nBYzs7Oio+PV+nSpSVJXl5e2rVrl/Xv8OnTp+Xv708HVAFDTzcczsmTJxUVFaX58+fr8uXLevrpp3X9+nV98803Cg4Otnd5wB3FxsaqW7dueuyxx/T666+revXqkm4OcZw+fbq6deumDRs2KCQkxM6VAsD9Jzg4WAcPHpSLi4saNGigJ598Ui1atFCTJk1UqFAhe5cHZOv2/lD6R+8P9HTDoXTo0EE//fSTOnXqpJ49e6pdu3ZydnaWq6urdu/eTeiGw+vQoYMCAgL08ccfZ7p+wIABOnHihFatWnWPKwNyj55uFDRjxoxRixYt1LRpU3l6eurvv/+WxWJRiRIl7F0akCNOTk5KSEiw9nTf/neYnu6Ciekb4VDWrFmj/v37a9KkSerYsSPP1ESBs3nzZg0ePDjL9YMGDdLmzZvvYUUA8OCYOnWqGjZsqBEjRqhkyZLy9fVV6dKlVbJkSQ0ePFjnz5+3d4kAHkAML4dD2bRpk+bPn6/69eurWrVqev7559W9e3d7lwXk2LVr1+Tl5ZXlem9vbyUnJ9/DioCc27Nnj82yYRg6cOCALl26ZNNeq1ate1kWkGPnzp1TSEiI/vzzT/Xs2VPVq1eXYRjav3+/oqKiFBMTo9jYWBUvXtzepQJZ+vTTT1WkSBFJ0o0bNxQVFaWSJUtKujmRGgoehpfDIV25ckWLFi3S/Pnz9csvvyg1NVURERHq16+fihYtau/ygCzVrl1bw4YNU9++fTNdP3/+fM2cOTNDuAEcgZOTkywWS6b3EKa3WywWhjXCYQ0bNkwxMTFau3atfH19bdYlJCSobdu2atWqlWbMmGGnCoE7CwwMzNFTIuLi4u5BNcgvhG44vIMHD2revHn67LPPdP78ebVp00bLly+3d1lApmbMmKG33npLn332mTp06GCz7rvvvlPv3r01duxYDR8+3E4VAlk7duxYjrYrX768yZUAeRMYGKiPP/5YYWFhma5fvXq1Xn75ZR09evTeFgbkoz///FMPPfSQvctALhC6UWCkpqZqxYoVmj9/PqEbDistLU3du3fXN998o6pVq9rMXn748GF16dJFX3/9tZycmFIDjmfy5Ml644035Onpae9SgDxxd3fXkSNHVLZs2UzXnzx5UpUqVdK1a9fucWXA3UtISNCUKVP073//W1evXrV3OcgF/tWHAsPZ2VldunQhcMOhOTk56euvv9aXX36pKlWq6MCBAzpw4ICqVaumL774Qt988w2BGw5r0qRJGe7fBgqSkiVL3rEXOy4ujpnM4dDOnz+vnj17qlSpUvL399cHH3ygtLQ0TZgwQRUqVNDmzZs1f/58e5eJXKKnGw4lPj5es2bN0ttvvy1Jatq0qa5cuWJd7+LioqVLlzKkBgBMcPujaoCC5oUXXtDvv/+u6Ohoubm52axLTk5WWFiYKlasqHnz5tmpQuDOBg4cqBUrVqh79+5avXq19u/fr7CwMF27dk0TJ05UaGiovUtEHhC64VDGjx+vc+fO6aOPPpJ089mE/fr1k4+PjyTp+++/V9OmTfXee+/Zs0wgS+kTUd2JxWLRjRs37lFFQM45OTnp9OnTKlWqlL1LAfLk5MmTql+/vtzd3TVo0CBVq1ZN0s1bfGbPnq3k5GRt27ZNAQEBdq4UyFz58uU1b948tW7dWn/88YcqVaqkV199VTNnzrR3abgLhG44lDp16ujdd99VmzZtJN0M3bt371aFChUkST/88INee+017d27155lAln69ttvs1wXGxurDz/8UIZhcC8WHJKTk5Nq1qwpF5c7P1F0x44d96giIPfi4uI0cOBArVmzxjoTv8ViUZs2bTRr1ixVqlTJzhUCWXN1ddWxY8fk7+8vSfL09NQvv/yimjVr2rky3A2e0w2HcvToUVWsWNG63KZNGxUuXNi6XLVqVR6RAIf2+OOPZ2g7cOCAxowZoxUrVqhnz5765z//aYfKgJwJCwuzPh8WKIiCgoL0/fffKzExUYcPH5YkVapUyTpqDnBkaWlpcnV1tS47Ozvb/FsYBROhGw7lxo0bSkpKsi4vWbLEZn1iYiKTUKHAOHXqlCZOnKgFCxYoLCxMu3bt4pdqOLwRI0ZwTzfuC8WLF1fDhg3tXQaQK4ZhqE+fPnJ3d5ckXbt2TS+//HKG4H37v5Hh2AjdcChVq1ZVbGys6tatm+n6TZs2qUqVKve4KiB3kpKSNGXKFH344YeqU6eOYmJi9Oijj9q7LCBb2c1HAAAwV+/evW2Wn3vuOTtVgvxE6IZDeeaZZzRhwgQ9+uijqlWrls263bt3a9KkSRo9erSdqgOyN23aNL3zzjvy8/PTl19+melwc8BR3T7Ny99//y2LxcIjlgDgHomMjLR3CTABE6nBoVy/fl2tW7dWbGys2rRpo6pVq8pisejAgQOKjo5WSEiIYmJibO51ARyJk5OTPDw81Lp1azk7O2e5HcPC4IiOHTsmLy8vjRs3Tl999ZUSExMl3Rym+8wzz+itt95SsWLF7FskAAAFDKEbDiclJUURERFatGiRDh06JEmqXLmynn32WQ0fPtx6jwvgiPr06ZOjIbr8kg1HdO7cOYWEhOjPP/9Uz549Vb16dRmGof3792vhwoUKCAhQbGysihcvbu9SAQAoMAjdcCg//vijGjdunO3jagAA+W/YsGGKiYnR2rVr5evra7MuISFBbdu2VatWrTRjxgw7VQgAQMFD6IZDcXZ2Vnx8PDPnAoAdBAYG6uOPP1ZYWFim61evXq2XX35ZR48evbeFAQBQgPHsJTgUfgMCAPuJj49XjRo1slxfs2ZNJSQk3MOKAAAo+AjdcDg8sgYA7KNkyZJ37MWOi4tjJnMAAHKJ4eVwKE5OTnrppZfk6el5x+0iIiLuUUUA8OB44YUX9Pvvvys6Olpubm4265KTkxUWFqaKFStq3rx5dqoQAICCh9ANh+Lk5KSQkJAM/9i7lcVi0bp16+5hVQDwYDh58qTq168vd3d3DRo0SNWqVZMk7du3T7Nnz1ZycrK2bdumgIAAO1cKAEDBQeiGQ3FyclJCQgITqQGAncTFxWngwIFas2aNdZ4Ni8WiNm3aaNasWapUqZKdKwQAoGAhdMOhMHs5ADiGxMREHT58WJJUqVIl+fj42LkiAAAKJkI3HEpOerqvXLmS7T3fAAAAAOAImL0cDiUyMlLe3t6Zrrt27ZqmT5+uChUq3OOqAAAAACBvCN1wKM8++6wmT56sBg0aqHHjxlq2bJmkm2G8QoUKioiI0NChQ+1bJAAAAADkEMPL4VDefPNNffTRR2rTpo1+/vln/f333+rXr582bNigN998Uz169JCrq6u9ywQAAACAHHGxdwHArRYvXqyoqCg98cQT2r17t+rWrasLFy5o7969cnHhcgUAAABQsNDTDYfi7u6uI0eOqGzZspKkQoUKacuWLapTp459CwMAAACAPOCebjiU69evy83Nzbrs6uqa5cRqAAAAAODoGK8LhzNhwgTrI8FSUlL01ltvZQjeERER9igNAAAAAHKF4eVwKM2bN5fFYrnjNhaLRevWrbtHFQEAAABA3hG6AQAAAAAwCfd0w6H9/fffOnv2rL3LAAAAAIA8IXTD4Zw/f16DBg1SyZIl5evrq9KlS6tkyZIaPHiwzp8/b+/yAAAAACDHGF4Oh3Lu3DmFhITozz//VM+ePVW9enUZhqH9+/dr4cKFCggIUGxsrIoXL27vUgEAAAAgW4RuOJRhw4YpJiZGa9eula+vr826hIQEtW3bVq1atdKMGTPsVCEAAAAA5ByhGw4lMDBQH3/8scLCwjJdv3r1ar388ss6evTovS0MAAAAAPKAe7rhUOLj41WjRo0s19esWVMJCQn3sCIAAAAAyDtCNxxKyZIl79iLHRcXpxIlSty7ggAAAADgLhC64VDatWunsWPHKiUlJcO65ORkjR8/Xu3atbNDZQAAAACQe9zTDYdy8uRJ1a9fX+7u7ho0aJCqVasmSdq3b59mz56t5ORkbdu2TQEBAXauFAAAAACyR+iGw/njjz80aNAgrVmzRumXp8ViUZs2bTRr1ixVqlTJzhUCAAAAQM4QuuGwEhMTdfjwYUlSpUqV5OPjY+eKAAAAACB3XOxdAHCrfv365Wi7+fPnm1wJAAAAANw9errhUJycnFS+fHnVrVtXd7o0ly5deg+rAgAAAIC8IXTDoQwcOFCLFi1SuXLl1K9fPz333HMMKwcAAABQYBG64XCSk5O1ZMkSzZ8/X7GxserYsaNeeOEFtW3bVhaLxd7lAQAAAECOEbrh0I4dO6aoqCj95z//0fXr17Vv3z4VKVLE3mUBAAAAQI442bsA4E4sFossFosMw1BaWpq9ywEAAACAXCF0w+EkJyfryy+/VJs2bVS1alX9+uuvmjVrlo4fP04vNwAAAIAChUeGwaHcOpFa3759tWjRIpUoUcLeZQEAAABAnnBPNxyKk5OTypUrp7p1695x0rQlS5bcw6oAAAAAIG/o6YZD6dWrFzOUAwAAALhv0NMNAAAAAIBJmEgNAAAAAACTELoBAAAAADAJoRsAAAAAAJMQugEAAAAAMAmhGwCAPGrevLmGDRtm7zIeSOHh4apTp84dt+H7AQA4Ah4ZBgAA7ktLliyRq6urvcsAADzgCN0AAMChpKamymKxyMnp7gbk+fj45FNFAADkHcPLAQC4C2lpaRo5cqR8fHzk5+en8PBw67rjx4/r8ccfV5EiReTl5aWnn35ap0+ftq5PHyI9f/58lStXTkWKFNErr7yi1NRUTZs2TX5+fipdurTefvttm/dMSkrSSy+9pNKlS8vLy0stW7bU7t27c1zznDlzVLFiRbm5ualq1ar67LPPrOtef/11de7c2bo8c+ZMWSwWfffdd9a2qlWr6uOPP5Yk9enTR126dNF7772nMmXKqESJEho0aJCuX79u3T4lJUUjR47UQw89pMKFC6tRo0basGGDdX1UVJSKFSumlStXKjg4WO7u7jp27Jg2bNighg0bqnDhwipWrJiaNGmiY8eO2ZzLZ599psDAQHl7e+uZZ57RxYsXretuH14eGBiof/7zn+rRo4eKFCkif39/ffjhhzn+3AAAyAtCNwAAd2HBggUqXLiw/ve//2natGmaPHmyoqOjZRiGunTponPnzmnjxo2Kjo7WkSNH1L17d5v9jxw5ou+//16rV6/Wl19+qfnz56tjx446efKkNm7cqHfeeUfjxo3Tli1bJEmGYahjx45KSEjQqlWrtH37dtWrV0+tWrXSuXPnsq136dKlGjp0qF5//XX99ttvGjBggPr27av169dLuhlUN23apLS0NEnSxo0bVbJkSW3cuFGSlJCQoEOHDik0NNR6zPXr1+vIkSNav369FixYoKioKEVFRVnX9+3bVz///LMWLVqkPXv26KmnnlK7du10+PBh6zZXrlzR1KlT9emnn2rv3r3y8fFRly5dFBoaqj179mjz5s166aWXZLFYbD67ZcuWaeXKlVq5cqU2btyof/3rX3c8/3fffVe1atXSjh07NGbMGA0fPlzR0dHZfm4AAOSZAQAA8iQ0NNRo2rSpTVuDBg2MUaNGGWvWrDGcnZ2N48ePW9ft3bvXkGT88ssvhmEYxsSJEw1PT0/jwoUL1m3CwsKMwMBAIzU11dpWtWpVY+rUqYZhGEZMTIzh5eVlXLt2zeZ9K1asaHz88cfZ1ty4cWPjxRdftGl76qmnjA4dOhiGYRjnz583nJycjG3bthlpaWlGiRIljKlTpxoNGjQwDMMwFi5caPj6+lr37d27t1G+fHnjxo0bNsfr3r27YRiG8fvvvxsWi8X4888/bd6zVatWxpgxYwzDMIzIyEhDkrFr1y7r+rNnzxqSjA0bNmR6Hpl9diNGjDAaNWpkXQ4NDTWGDh1qXS5fvrzRrl07m+N0797daN++fRafFgAAd4+ebgAA7kKtWrVslsuUKaMzZ85o//79CggIUEBAgHVdcHCwihUrpv3791vbAgMDVbRoUeuyr6+vgoODbe5n9vX11ZkzZyRJ27dv16VLl1SiRAkVKVLE+oqLi9ORI0eyrXf//v1q0qSJTVuTJk2sNXl7e6tOnTrasGGDfv31Vzk5OWnAgAHavXu3Ll68qA0bNtj0cktSjRo15OzsnOEzkKQdO3bIMAxVqVLFpt6NGzfa1Ovm5mbzWfr4+KhPnz4KCwtT586d9f777ys+Pt7mfW//7G5936yEhIRkWL71+wAAIL8xkRoAAHfh9tmxLRaL0tLSZBiGzVDodLe3Z7Z/VseUbt5DXqZMGZt7otMVK1YsRzXfXtftNTVv3lwbNmyQm5ubQkNDVbx4cdWoUUM///yzNmzYkOExXNnV6+zsrO3bt9sEc0kqUqSI9b89PDwy1BUZGalXX31Vq1ev1ldffaVx48YpOjpajzzySLbvmxuZfU8AAOQXQjcAACYIDg7W8ePHdeLECWtv9759+5SUlKTq1avn+bj16tVTQkKCXFxcFBgYmOv9q1evrp9++km9evWytsXGxtrU1Lx5c82bN08uLi5q3bq1JCk0NFSLFi3KcD93durWravU1FSdOXNGjz76aK7rrVu3rurWrasxY8YoJCRECxcutIbuvEi/N/7W5WrVquX5eAAAZIfh5QAAmKB169aqVauWevbsqR07duiXX35Rr169FBoaqvr169/VcUNCQtSlSxf98MMPOnr0qGJjYzVu3Dht27Yt2/1HjBihqKgozZ07V4cPH1ZERISWLFmiN954w7pNs2bNdPHiRa1YsULNmzeXdDOIf/755ypVqpSCg4NzXG+VKlXUs2dP9erVS0uWLFFcXJy2bt2qd955R6tWrcpyv7i4OI0ZM0abN2/WsWPHtGbNGh06dOiufrCQpJ9//lnTpk3ToUOH9NFHH+nrr7/W0KFD7+qYAADcCT3dAACYwGKxaNmyZRoyZIiaNWsmJycntWvX7q4fUWWxWLRq1SqNHTtW/fr1019//SU/Pz81a9ZMvr6+2e7fpUsXvf/++3r33Xf16quvKigoSJGRkdZwLd28r7tu3bo6fvy4NWA/+uijSktLy1Uvd7rIyEi99dZbev311/Xnn3+qRIkSCgkJUYcOHbLcx9PTUwcOHNCCBQt09uxZlSlTRoMHD9aAAQNy/f63ev3117V9+3ZNmjRJRYsW1fTp0xUWFnZXxwQA4E4shmEY9i4CAADAbIGBgRo2bFiGe9IBADATw8sBAAAAADAJoRsAgPtIjRo1bB7Ndevriy++sHd5AAA8cBheDgDAfeTYsWO6fv16put8fX1tnmsNAADMR+gGAAAAAMAkDC8HAAAAAMAkhG4AAAAAAExC6AYAAAAAwCSEbgAAAAAATELoBgAAAADAJIRuAAAAAABMQugGAAAAAMAkhG4AAAAAAEzy/wDTIwmIJ/gcT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669431" y="1690688"/>
            <a:ext cx="5235330" cy="4469339"/>
          </a:xfrm>
          <a:prstGeom prst="rect">
            <a:avLst/>
          </a:prstGeom>
        </p:spPr>
      </p:pic>
    </p:spTree>
    <p:extLst>
      <p:ext uri="{BB962C8B-B14F-4D97-AF65-F5344CB8AC3E}">
        <p14:creationId xmlns:p14="http://schemas.microsoft.com/office/powerpoint/2010/main" val="1669733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955964" y="1787236"/>
            <a:ext cx="9933709" cy="3539430"/>
          </a:xfrm>
          <a:prstGeom prst="rect">
            <a:avLst/>
          </a:prstGeom>
          <a:noFill/>
        </p:spPr>
        <p:txBody>
          <a:bodyPr wrap="square" rtlCol="0">
            <a:spAutoFit/>
          </a:bodyPr>
          <a:lstStyle/>
          <a:p>
            <a:r>
              <a:rPr lang="en-US" sz="2400" dirty="0" smtClean="0"/>
              <a:t>Developed Insights</a:t>
            </a:r>
          </a:p>
          <a:p>
            <a:endParaRPr lang="en-US" dirty="0"/>
          </a:p>
          <a:p>
            <a:pPr marL="285750" indent="-285750">
              <a:buFont typeface="Arial" panose="020B0604020202020204" pitchFamily="34" charset="0"/>
              <a:buChar char="•"/>
            </a:pPr>
            <a:r>
              <a:rPr lang="en-US" sz="1400" dirty="0" smtClean="0"/>
              <a:t>We </a:t>
            </a:r>
            <a:r>
              <a:rPr lang="en-US" sz="1400" dirty="0"/>
              <a:t>can observe that Attributes like 'Employment Term in current company', 'Borrower Verification Status', 'Home Ownership', 'Number of derogatory public records', 'Borrowers monthly debt ratio' don't show any significant pattern and we can conclude that they do not impact the borrower directly on his/her loan repayment journey.</a:t>
            </a:r>
          </a:p>
          <a:p>
            <a:pPr marL="285750" indent="-285750">
              <a:buFont typeface="Arial" panose="020B0604020202020204" pitchFamily="34" charset="0"/>
              <a:buChar char="•"/>
            </a:pPr>
            <a:r>
              <a:rPr lang="en-US" sz="1400" b="1" dirty="0"/>
              <a:t>Though Purpose for loan doesn't show any pattern, but it is keen to observe that borrowers taking loan for '</a:t>
            </a:r>
            <a:r>
              <a:rPr lang="en-US" sz="1400" b="1" dirty="0" err="1"/>
              <a:t>small_business</a:t>
            </a:r>
            <a:r>
              <a:rPr lang="en-US" sz="1400" b="1" dirty="0"/>
              <a:t>' are more prone to defaulting.</a:t>
            </a:r>
            <a:endParaRPr lang="en-US" sz="1400" dirty="0"/>
          </a:p>
          <a:p>
            <a:pPr marL="285750" indent="-285750">
              <a:buFont typeface="Arial" panose="020B0604020202020204" pitchFamily="34" charset="0"/>
              <a:buChar char="•"/>
            </a:pPr>
            <a:r>
              <a:rPr lang="en-US" sz="1400" b="1" dirty="0"/>
              <a:t>For Loan term of 60 months the defaulters count is significantly higher than that of 36 months, which gives a clear sign that an increase in the Loan Repayment term can very likely end up in a Default scenario.</a:t>
            </a:r>
            <a:endParaRPr lang="en-US" sz="1400" dirty="0"/>
          </a:p>
          <a:p>
            <a:pPr marL="285750" indent="-285750">
              <a:buFont typeface="Arial" panose="020B0604020202020204" pitchFamily="34" charset="0"/>
              <a:buChar char="•"/>
            </a:pPr>
            <a:r>
              <a:rPr lang="en-US" sz="1400" b="1" dirty="0"/>
              <a:t>For </a:t>
            </a:r>
            <a:r>
              <a:rPr lang="en-US" sz="1400" b="1" dirty="0" err="1"/>
              <a:t>SubGrade</a:t>
            </a:r>
            <a:r>
              <a:rPr lang="en-US" sz="1400" b="1" dirty="0"/>
              <a:t>, as we go from - A1 to A5 up until G5, the rate of defaulting increases significantly. This pattern is most significant and we can wisely conclude that lower </a:t>
            </a:r>
            <a:r>
              <a:rPr lang="en-US" sz="1400" b="1" dirty="0" err="1"/>
              <a:t>SuGrade</a:t>
            </a:r>
            <a:r>
              <a:rPr lang="en-US" sz="1400" b="1" dirty="0"/>
              <a:t> (A &gt; B &gt; C &gt; D &gt; E &gt; F &gt; G) have higher possibility of Defaulting.</a:t>
            </a:r>
            <a:endParaRPr lang="en-US" sz="1400" dirty="0"/>
          </a:p>
          <a:p>
            <a:pPr marL="285750" indent="-285750">
              <a:buFont typeface="Arial" panose="020B0604020202020204" pitchFamily="34" charset="0"/>
              <a:buChar char="•"/>
            </a:pPr>
            <a:r>
              <a:rPr lang="en-US" sz="1400" b="1" dirty="0"/>
              <a:t>Bankruptcy records show a significant pattern as it shows that the chances of Defaulting increases with increasing past bankruptcy records.</a:t>
            </a:r>
            <a:endParaRPr lang="en-US" sz="1400" dirty="0"/>
          </a:p>
          <a:p>
            <a:pPr marL="285750" indent="-285750">
              <a:buFont typeface="Arial" panose="020B0604020202020204" pitchFamily="34" charset="0"/>
              <a:buChar char="•"/>
            </a:pPr>
            <a:r>
              <a:rPr lang="en-US" sz="1400" b="1" dirty="0"/>
              <a:t>Revolving Utilization Credit also shows significant pattern. The plot says that higher the Borrower's Utilization rate, increases the chance of Defaulting</a:t>
            </a:r>
            <a:r>
              <a:rPr lang="en-US" sz="1400" b="1" dirty="0" smtClean="0"/>
              <a:t>.</a:t>
            </a:r>
            <a:endParaRPr lang="en-US" sz="1400" dirty="0"/>
          </a:p>
        </p:txBody>
      </p:sp>
    </p:spTree>
    <p:extLst>
      <p:ext uri="{BB962C8B-B14F-4D97-AF65-F5344CB8AC3E}">
        <p14:creationId xmlns:p14="http://schemas.microsoft.com/office/powerpoint/2010/main" val="4087472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955964" y="1787236"/>
            <a:ext cx="9933709" cy="3231654"/>
          </a:xfrm>
          <a:prstGeom prst="rect">
            <a:avLst/>
          </a:prstGeom>
          <a:noFill/>
        </p:spPr>
        <p:txBody>
          <a:bodyPr wrap="square" rtlCol="0">
            <a:spAutoFit/>
          </a:bodyPr>
          <a:lstStyle/>
          <a:p>
            <a:r>
              <a:rPr lang="en-US" sz="2400" dirty="0" smtClean="0"/>
              <a:t>Recommendations</a:t>
            </a:r>
          </a:p>
          <a:p>
            <a:endParaRPr lang="en-US" dirty="0" smtClean="0"/>
          </a:p>
          <a:p>
            <a:pPr marL="285750" indent="-285750">
              <a:buFont typeface="Arial" panose="020B0604020202020204" pitchFamily="34" charset="0"/>
              <a:buChar char="•"/>
            </a:pPr>
            <a:r>
              <a:rPr lang="en-US" dirty="0" smtClean="0"/>
              <a:t>Lower Sub Grades (D, E, F, G) is the most significant reason for Defaulting and should be carefully undertaken.</a:t>
            </a:r>
          </a:p>
          <a:p>
            <a:pPr marL="285750" indent="-285750">
              <a:buFont typeface="Arial" panose="020B0604020202020204" pitchFamily="34" charset="0"/>
              <a:buChar char="•"/>
            </a:pPr>
            <a:r>
              <a:rPr lang="en-US" dirty="0" smtClean="0"/>
              <a:t>Higher Sub Grades (A, B, C) should be given more loans as there is very less chance of Defaulting.</a:t>
            </a:r>
            <a:endParaRPr lang="en-US" dirty="0"/>
          </a:p>
          <a:p>
            <a:pPr marL="285750" indent="-285750">
              <a:buFont typeface="Arial" panose="020B0604020202020204" pitchFamily="34" charset="0"/>
              <a:buChar char="•"/>
            </a:pPr>
            <a:r>
              <a:rPr lang="en-US" dirty="0" smtClean="0"/>
              <a:t>Higher Interest Rate along with larger loan term (more than 36 months) is also one of the most significant reason for Defaulting and should be carefully undertaken.</a:t>
            </a:r>
          </a:p>
          <a:p>
            <a:pPr marL="285750" indent="-285750">
              <a:buFont typeface="Arial" panose="020B0604020202020204" pitchFamily="34" charset="0"/>
              <a:buChar char="•"/>
            </a:pPr>
            <a:r>
              <a:rPr lang="en-US" dirty="0" smtClean="0"/>
              <a:t>Borrowers with high Revolving Credit Utilization rate should be thoroughly investigated beforehand.</a:t>
            </a:r>
            <a:endParaRPr lang="en-US" dirty="0"/>
          </a:p>
          <a:p>
            <a:pPr marL="285750" indent="-285750">
              <a:buFont typeface="Arial" panose="020B0604020202020204" pitchFamily="34" charset="0"/>
              <a:buChar char="•"/>
            </a:pPr>
            <a:r>
              <a:rPr lang="en-US" dirty="0" smtClean="0"/>
              <a:t>And last but not the least, loan taken for Purpose of Small Business should be carefully analyzed and thoroughly investigated as well.</a:t>
            </a:r>
          </a:p>
          <a:p>
            <a:r>
              <a:rPr lang="en-US" dirty="0" smtClean="0"/>
              <a:t> </a:t>
            </a:r>
            <a:endParaRPr lang="en-US" dirty="0"/>
          </a:p>
        </p:txBody>
      </p:sp>
    </p:spTree>
    <p:extLst>
      <p:ext uri="{BB962C8B-B14F-4D97-AF65-F5344CB8AC3E}">
        <p14:creationId xmlns:p14="http://schemas.microsoft.com/office/powerpoint/2010/main" val="3523235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Objectives</a:t>
            </a:r>
            <a:endParaRPr lang="en-US" dirty="0"/>
          </a:p>
        </p:txBody>
      </p:sp>
      <p:sp>
        <p:nvSpPr>
          <p:cNvPr id="3" name="TextBox 2"/>
          <p:cNvSpPr txBox="1"/>
          <p:nvPr/>
        </p:nvSpPr>
        <p:spPr>
          <a:xfrm>
            <a:off x="980902" y="1812175"/>
            <a:ext cx="10166465" cy="2677656"/>
          </a:xfrm>
          <a:prstGeom prst="rect">
            <a:avLst/>
          </a:prstGeom>
          <a:noFill/>
        </p:spPr>
        <p:txBody>
          <a:bodyPr wrap="square" rtlCol="0">
            <a:spAutoFit/>
          </a:bodyPr>
          <a:lstStyle/>
          <a:p>
            <a:r>
              <a:rPr lang="en-US" sz="2400" dirty="0" smtClean="0"/>
              <a:t>The objective is to discern patterns that signal the likelihood of loan default, enabling informed actions like loan denial, adjustment of loan amounts, or offering loans to riskier applicants at higher interest rates.</a:t>
            </a:r>
          </a:p>
          <a:p>
            <a:endParaRPr lang="en-US" sz="2400" dirty="0"/>
          </a:p>
          <a:p>
            <a:r>
              <a:rPr lang="en-US" sz="2400" dirty="0" smtClean="0"/>
              <a:t>By analyzing consumer and loan attributes, the lending club aims to comprehend key factors influencing loan default. This understanding helps optimize the company's portfolio and risk assessment.</a:t>
            </a:r>
            <a:endParaRPr lang="en-US" sz="2400" dirty="0"/>
          </a:p>
        </p:txBody>
      </p:sp>
    </p:spTree>
    <p:extLst>
      <p:ext uri="{BB962C8B-B14F-4D97-AF65-F5344CB8AC3E}">
        <p14:creationId xmlns:p14="http://schemas.microsoft.com/office/powerpoint/2010/main" val="1122783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3077" y="2194561"/>
            <a:ext cx="6276109" cy="1569660"/>
          </a:xfrm>
          <a:prstGeom prst="rect">
            <a:avLst/>
          </a:prstGeom>
          <a:noFill/>
        </p:spPr>
        <p:txBody>
          <a:bodyPr wrap="square" lIns="91440" tIns="45720" rIns="91440" bIns="45720">
            <a:spAutoFit/>
          </a:bodyPr>
          <a:lstStyle/>
          <a:p>
            <a:pPr algn="ctr"/>
            <a:r>
              <a:rPr lang="en-US" sz="9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98707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Technique</a:t>
            </a:r>
            <a:endParaRPr lang="en-US" dirty="0"/>
          </a:p>
        </p:txBody>
      </p:sp>
      <p:graphicFrame>
        <p:nvGraphicFramePr>
          <p:cNvPr id="3" name="Diagram 2"/>
          <p:cNvGraphicFramePr/>
          <p:nvPr>
            <p:extLst>
              <p:ext uri="{D42A27DB-BD31-4B8C-83A1-F6EECF244321}">
                <p14:modId xmlns:p14="http://schemas.microsoft.com/office/powerpoint/2010/main" val="142980241"/>
              </p:ext>
            </p:extLst>
          </p:nvPr>
        </p:nvGraphicFramePr>
        <p:xfrm>
          <a:off x="2289693" y="1690688"/>
          <a:ext cx="6870933" cy="4923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62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4" name="TextBox 3"/>
          <p:cNvSpPr txBox="1"/>
          <p:nvPr/>
        </p:nvSpPr>
        <p:spPr>
          <a:xfrm>
            <a:off x="989215" y="1690688"/>
            <a:ext cx="10008523" cy="4154984"/>
          </a:xfrm>
          <a:prstGeom prst="rect">
            <a:avLst/>
          </a:prstGeom>
          <a:noFill/>
        </p:spPr>
        <p:txBody>
          <a:bodyPr wrap="square" rtlCol="0">
            <a:spAutoFit/>
          </a:bodyPr>
          <a:lstStyle/>
          <a:p>
            <a:r>
              <a:rPr lang="en-US" sz="2400" dirty="0" smtClean="0"/>
              <a:t>Feature Understanding</a:t>
            </a:r>
          </a:p>
          <a:p>
            <a:pPr marL="285750" indent="-285750">
              <a:buFont typeface="Arial" panose="020B0604020202020204" pitchFamily="34" charset="0"/>
              <a:buChar char="•"/>
            </a:pPr>
            <a:r>
              <a:rPr lang="en-US" sz="2400" dirty="0" smtClean="0"/>
              <a:t>Data_Dictionary</a:t>
            </a:r>
            <a:r>
              <a:rPr lang="en-US" sz="2400" dirty="0"/>
              <a:t>.</a:t>
            </a:r>
            <a:r>
              <a:rPr lang="en-US" sz="2400" dirty="0" smtClean="0"/>
              <a:t>csv file provided all the feature definitions</a:t>
            </a:r>
          </a:p>
          <a:p>
            <a:pPr marL="285750" indent="-285750">
              <a:buFont typeface="Arial" panose="020B0604020202020204" pitchFamily="34" charset="0"/>
              <a:buChar char="•"/>
            </a:pPr>
            <a:r>
              <a:rPr lang="en-US" sz="2400" dirty="0" smtClean="0"/>
              <a:t>More feature knowledge was gained by going through Risk Analytics concepts.</a:t>
            </a:r>
          </a:p>
          <a:p>
            <a:pPr marL="285750" indent="-285750">
              <a:buFont typeface="Arial" panose="020B0604020202020204" pitchFamily="34" charset="0"/>
              <a:buChar char="•"/>
            </a:pPr>
            <a:r>
              <a:rPr lang="en-US" sz="2400" dirty="0" smtClean="0"/>
              <a:t>Feature knowledge was compared with the data and the data types provided in loan.csv</a:t>
            </a:r>
            <a:endParaRPr lang="en-US" sz="2400" dirty="0"/>
          </a:p>
          <a:p>
            <a:endParaRPr lang="en-US" sz="2400" dirty="0" smtClean="0"/>
          </a:p>
          <a:p>
            <a:r>
              <a:rPr lang="en-US" sz="2400" dirty="0" smtClean="0"/>
              <a:t>Data Understanding</a:t>
            </a:r>
          </a:p>
          <a:p>
            <a:pPr marL="285750" indent="-285750">
              <a:buFont typeface="Arial" panose="020B0604020202020204" pitchFamily="34" charset="0"/>
              <a:buChar char="•"/>
            </a:pPr>
            <a:r>
              <a:rPr lang="en-US" sz="2400" dirty="0" smtClean="0"/>
              <a:t>Loan.csv file provided the Lending Club sample data.</a:t>
            </a:r>
          </a:p>
          <a:p>
            <a:pPr marL="285750" indent="-285750">
              <a:buFont typeface="Arial" panose="020B0604020202020204" pitchFamily="34" charset="0"/>
              <a:buChar char="•"/>
            </a:pPr>
            <a:r>
              <a:rPr lang="en-US" sz="2400" dirty="0" smtClean="0"/>
              <a:t>In depth understanding was gained by looking at each of these columns to plan the best way to approach the problem statement.</a:t>
            </a:r>
            <a:endParaRPr lang="en-US" sz="2400" dirty="0"/>
          </a:p>
        </p:txBody>
      </p:sp>
    </p:spTree>
    <p:extLst>
      <p:ext uri="{BB962C8B-B14F-4D97-AF65-F5344CB8AC3E}">
        <p14:creationId xmlns:p14="http://schemas.microsoft.com/office/powerpoint/2010/main" val="3328613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Box 2"/>
          <p:cNvSpPr txBox="1"/>
          <p:nvPr/>
        </p:nvSpPr>
        <p:spPr>
          <a:xfrm>
            <a:off x="989215" y="1690688"/>
            <a:ext cx="10000210" cy="4339650"/>
          </a:xfrm>
          <a:prstGeom prst="rect">
            <a:avLst/>
          </a:prstGeom>
          <a:noFill/>
        </p:spPr>
        <p:txBody>
          <a:bodyPr wrap="square" rtlCol="0">
            <a:spAutoFit/>
          </a:bodyPr>
          <a:lstStyle/>
          <a:p>
            <a:r>
              <a:rPr lang="en-US" sz="1400" dirty="0" smtClean="0"/>
              <a:t>Data Cleaning process involved:</a:t>
            </a:r>
          </a:p>
          <a:p>
            <a:endParaRPr lang="en-US" sz="1400" dirty="0"/>
          </a:p>
          <a:p>
            <a:pPr marL="285750" indent="-285750">
              <a:buFont typeface="Arial" panose="020B0604020202020204" pitchFamily="34" charset="0"/>
              <a:buChar char="•"/>
            </a:pPr>
            <a:r>
              <a:rPr lang="en-US" sz="1400" dirty="0" smtClean="0"/>
              <a:t>Dropped columns based on our feature and data understanding.</a:t>
            </a:r>
            <a:endParaRPr lang="en-US" sz="1400" dirty="0"/>
          </a:p>
          <a:p>
            <a:pPr marL="742950" lvl="1" indent="-285750">
              <a:buFont typeface="Arial" panose="020B0604020202020204" pitchFamily="34" charset="0"/>
              <a:buChar char="•"/>
            </a:pPr>
            <a:r>
              <a:rPr lang="en-US" sz="1300" dirty="0" smtClean="0"/>
              <a:t>Unique </a:t>
            </a:r>
            <a:r>
              <a:rPr lang="en-US" sz="1300" dirty="0"/>
              <a:t>Identifier columns : id, </a:t>
            </a:r>
            <a:r>
              <a:rPr lang="en-US" sz="1300" dirty="0" err="1"/>
              <a:t>member_id</a:t>
            </a:r>
            <a:r>
              <a:rPr lang="en-US" sz="1300" dirty="0"/>
              <a:t>, </a:t>
            </a:r>
            <a:r>
              <a:rPr lang="en-US" sz="1300" dirty="0" err="1" smtClean="0"/>
              <a:t>url</a:t>
            </a:r>
            <a:endParaRPr lang="en-US" sz="1300" dirty="0" smtClean="0"/>
          </a:p>
          <a:p>
            <a:pPr marL="742950" lvl="1" indent="-285750">
              <a:buFont typeface="Arial" panose="020B0604020202020204" pitchFamily="34" charset="0"/>
              <a:buChar char="•"/>
            </a:pPr>
            <a:r>
              <a:rPr lang="en-US" sz="1300" dirty="0" smtClean="0"/>
              <a:t>Null </a:t>
            </a:r>
            <a:r>
              <a:rPr lang="en-US" sz="1300" dirty="0"/>
              <a:t>columns : '</a:t>
            </a:r>
            <a:r>
              <a:rPr lang="en-US" sz="1300" dirty="0" err="1"/>
              <a:t>mths_since_last_major_derog</a:t>
            </a:r>
            <a:r>
              <a:rPr lang="en-US" sz="1300" dirty="0"/>
              <a:t>', '</a:t>
            </a:r>
            <a:r>
              <a:rPr lang="en-US" sz="1300" dirty="0" err="1"/>
              <a:t>annual_inc_joint</a:t>
            </a:r>
            <a:r>
              <a:rPr lang="en-US" sz="1300" dirty="0"/>
              <a:t>', '</a:t>
            </a:r>
            <a:r>
              <a:rPr lang="en-US" sz="1300" dirty="0" err="1"/>
              <a:t>dti_joint</a:t>
            </a:r>
            <a:r>
              <a:rPr lang="en-US" sz="1300" dirty="0"/>
              <a:t>', '</a:t>
            </a:r>
            <a:r>
              <a:rPr lang="en-US" sz="1300" dirty="0" err="1"/>
              <a:t>verification_status_joint</a:t>
            </a:r>
            <a:r>
              <a:rPr lang="en-US" sz="1300" dirty="0"/>
              <a:t>', '</a:t>
            </a:r>
            <a:r>
              <a:rPr lang="en-US" sz="1300" dirty="0" err="1"/>
              <a:t>tot_coll_amt</a:t>
            </a:r>
            <a:r>
              <a:rPr lang="en-US" sz="1300" dirty="0"/>
              <a:t>', '</a:t>
            </a:r>
            <a:r>
              <a:rPr lang="en-US" sz="1300" dirty="0" err="1"/>
              <a:t>tot_cur_bal</a:t>
            </a:r>
            <a:r>
              <a:rPr lang="en-US" sz="1300" dirty="0"/>
              <a:t>', 'open_acc_6m', 'open_il_6m', 'open_il_12m', 'open_il_24m', '</a:t>
            </a:r>
            <a:r>
              <a:rPr lang="en-US" sz="1300" dirty="0" err="1"/>
              <a:t>mths_since_rcnt_il</a:t>
            </a:r>
            <a:r>
              <a:rPr lang="en-US" sz="1300" dirty="0"/>
              <a:t>', '</a:t>
            </a:r>
            <a:r>
              <a:rPr lang="en-US" sz="1300" dirty="0" err="1"/>
              <a:t>total_bal_il</a:t>
            </a:r>
            <a:r>
              <a:rPr lang="en-US" sz="1300" dirty="0"/>
              <a:t>', '</a:t>
            </a:r>
            <a:r>
              <a:rPr lang="en-US" sz="1300" dirty="0" err="1"/>
              <a:t>il_util</a:t>
            </a:r>
            <a:r>
              <a:rPr lang="en-US" sz="1300" dirty="0"/>
              <a:t>', 'open_rv_12m', 'open_rv_24m', '</a:t>
            </a:r>
            <a:r>
              <a:rPr lang="en-US" sz="1300" dirty="0" err="1"/>
              <a:t>max_bal_bc</a:t>
            </a:r>
            <a:r>
              <a:rPr lang="en-US" sz="1300" dirty="0"/>
              <a:t>', '</a:t>
            </a:r>
            <a:r>
              <a:rPr lang="en-US" sz="1300" dirty="0" err="1"/>
              <a:t>all_util</a:t>
            </a:r>
            <a:r>
              <a:rPr lang="en-US" sz="1300" dirty="0"/>
              <a:t>', '</a:t>
            </a:r>
            <a:r>
              <a:rPr lang="en-US" sz="1300" dirty="0" err="1"/>
              <a:t>total_rev_hi_lim</a:t>
            </a:r>
            <a:r>
              <a:rPr lang="en-US" sz="1300" dirty="0"/>
              <a:t>', '</a:t>
            </a:r>
            <a:r>
              <a:rPr lang="en-US" sz="1300" dirty="0" err="1"/>
              <a:t>inq_fi</a:t>
            </a:r>
            <a:r>
              <a:rPr lang="en-US" sz="1300" dirty="0"/>
              <a:t>', '</a:t>
            </a:r>
            <a:r>
              <a:rPr lang="en-US" sz="1300" dirty="0" err="1"/>
              <a:t>total_cu_tl</a:t>
            </a:r>
            <a:r>
              <a:rPr lang="en-US" sz="1300" dirty="0"/>
              <a:t>', 'inq_last_12m', 'acc_open_past_24mths', '</a:t>
            </a:r>
            <a:r>
              <a:rPr lang="en-US" sz="1300" dirty="0" err="1"/>
              <a:t>avg_cur_bal</a:t>
            </a:r>
            <a:r>
              <a:rPr lang="en-US" sz="1300" dirty="0"/>
              <a:t>', '</a:t>
            </a:r>
            <a:r>
              <a:rPr lang="en-US" sz="1300" dirty="0" err="1"/>
              <a:t>bc_open_to_buy</a:t>
            </a:r>
            <a:r>
              <a:rPr lang="en-US" sz="1300" dirty="0"/>
              <a:t>', '</a:t>
            </a:r>
            <a:r>
              <a:rPr lang="en-US" sz="1300" dirty="0" err="1"/>
              <a:t>bc_util</a:t>
            </a:r>
            <a:r>
              <a:rPr lang="en-US" sz="1300" dirty="0"/>
              <a:t>', '</a:t>
            </a:r>
            <a:r>
              <a:rPr lang="en-US" sz="1300" dirty="0" err="1"/>
              <a:t>mo_sin_old_il_acct</a:t>
            </a:r>
            <a:r>
              <a:rPr lang="en-US" sz="1300" dirty="0"/>
              <a:t>', '</a:t>
            </a:r>
            <a:r>
              <a:rPr lang="en-US" sz="1300" dirty="0" err="1"/>
              <a:t>mo_sin_old_rev_tl_op</a:t>
            </a:r>
            <a:r>
              <a:rPr lang="en-US" sz="1300" dirty="0"/>
              <a:t>', '</a:t>
            </a:r>
            <a:r>
              <a:rPr lang="en-US" sz="1300" dirty="0" err="1"/>
              <a:t>mo_sin_rcnt_rev_tl_op</a:t>
            </a:r>
            <a:r>
              <a:rPr lang="en-US" sz="1300" dirty="0"/>
              <a:t>', '</a:t>
            </a:r>
            <a:r>
              <a:rPr lang="en-US" sz="1300" dirty="0" err="1"/>
              <a:t>mo_sin_rcnt_tl</a:t>
            </a:r>
            <a:r>
              <a:rPr lang="en-US" sz="1300" dirty="0"/>
              <a:t>', '</a:t>
            </a:r>
            <a:r>
              <a:rPr lang="en-US" sz="1300" dirty="0" err="1"/>
              <a:t>mort_acc</a:t>
            </a:r>
            <a:r>
              <a:rPr lang="en-US" sz="1300" dirty="0"/>
              <a:t>', '</a:t>
            </a:r>
            <a:r>
              <a:rPr lang="en-US" sz="1300" dirty="0" err="1"/>
              <a:t>mths_since_recent_bc</a:t>
            </a:r>
            <a:r>
              <a:rPr lang="en-US" sz="1300" dirty="0"/>
              <a:t>', '</a:t>
            </a:r>
            <a:r>
              <a:rPr lang="en-US" sz="1300" dirty="0" err="1"/>
              <a:t>mths_since_recent_bc_dlq</a:t>
            </a:r>
            <a:r>
              <a:rPr lang="en-US" sz="1300" dirty="0"/>
              <a:t>', '</a:t>
            </a:r>
            <a:r>
              <a:rPr lang="en-US" sz="1300" dirty="0" err="1"/>
              <a:t>mths_since_recent_inq</a:t>
            </a:r>
            <a:r>
              <a:rPr lang="en-US" sz="1300" dirty="0"/>
              <a:t>', '</a:t>
            </a:r>
            <a:r>
              <a:rPr lang="en-US" sz="1300" dirty="0" err="1"/>
              <a:t>mths_since_recent_revol_delinq</a:t>
            </a:r>
            <a:r>
              <a:rPr lang="en-US" sz="1300" dirty="0"/>
              <a:t>', 'num_accts_ever_120_pd', '</a:t>
            </a:r>
            <a:r>
              <a:rPr lang="en-US" sz="1300" dirty="0" err="1"/>
              <a:t>num_actv_bc_tl</a:t>
            </a:r>
            <a:r>
              <a:rPr lang="en-US" sz="1300" dirty="0"/>
              <a:t>', '</a:t>
            </a:r>
            <a:r>
              <a:rPr lang="en-US" sz="1300" dirty="0" err="1"/>
              <a:t>num_actv_rev_tl</a:t>
            </a:r>
            <a:r>
              <a:rPr lang="en-US" sz="1300" dirty="0"/>
              <a:t>', '</a:t>
            </a:r>
            <a:r>
              <a:rPr lang="en-US" sz="1300" dirty="0" err="1"/>
              <a:t>num_bc_sats</a:t>
            </a:r>
            <a:r>
              <a:rPr lang="en-US" sz="1300" dirty="0"/>
              <a:t>', '</a:t>
            </a:r>
            <a:r>
              <a:rPr lang="en-US" sz="1300" dirty="0" err="1"/>
              <a:t>num_bc_tl</a:t>
            </a:r>
            <a:r>
              <a:rPr lang="en-US" sz="1300" dirty="0"/>
              <a:t>', '</a:t>
            </a:r>
            <a:r>
              <a:rPr lang="en-US" sz="1300" dirty="0" err="1"/>
              <a:t>num_il_tl</a:t>
            </a:r>
            <a:r>
              <a:rPr lang="en-US" sz="1300" dirty="0"/>
              <a:t>', '</a:t>
            </a:r>
            <a:r>
              <a:rPr lang="en-US" sz="1300" dirty="0" err="1"/>
              <a:t>num_op_rev_tl</a:t>
            </a:r>
            <a:r>
              <a:rPr lang="en-US" sz="1300" dirty="0"/>
              <a:t>', '</a:t>
            </a:r>
            <a:r>
              <a:rPr lang="en-US" sz="1300" dirty="0" err="1"/>
              <a:t>num_rev_accts</a:t>
            </a:r>
            <a:r>
              <a:rPr lang="en-US" sz="1300" dirty="0"/>
              <a:t>', 'num_rev_tl_bal_gt_0', '</a:t>
            </a:r>
            <a:r>
              <a:rPr lang="en-US" sz="1300" dirty="0" err="1"/>
              <a:t>num_sats</a:t>
            </a:r>
            <a:r>
              <a:rPr lang="en-US" sz="1300" dirty="0"/>
              <a:t>', 'num_tl_120dpd_2m', 'num_tl_30dpd', 'num_tl_90g_dpd_24m', 'num_tl_op_past_12m', '</a:t>
            </a:r>
            <a:r>
              <a:rPr lang="en-US" sz="1300" dirty="0" err="1"/>
              <a:t>pct_tl_nvr_dlq</a:t>
            </a:r>
            <a:r>
              <a:rPr lang="en-US" sz="1300" dirty="0"/>
              <a:t>', 'percent_bc_gt_75', '</a:t>
            </a:r>
            <a:r>
              <a:rPr lang="en-US" sz="1300" dirty="0" err="1"/>
              <a:t>tot_hi_cred_lim</a:t>
            </a:r>
            <a:r>
              <a:rPr lang="en-US" sz="1300" dirty="0"/>
              <a:t>', '</a:t>
            </a:r>
            <a:r>
              <a:rPr lang="en-US" sz="1300" dirty="0" err="1"/>
              <a:t>total_bal_ex_mort</a:t>
            </a:r>
            <a:r>
              <a:rPr lang="en-US" sz="1300" dirty="0"/>
              <a:t>', '</a:t>
            </a:r>
            <a:r>
              <a:rPr lang="en-US" sz="1300" dirty="0" err="1"/>
              <a:t>total_bc_limit</a:t>
            </a:r>
            <a:r>
              <a:rPr lang="en-US" sz="1300" dirty="0"/>
              <a:t>', </a:t>
            </a:r>
            <a:r>
              <a:rPr lang="en-US" sz="1300" dirty="0" smtClean="0"/>
              <a:t>'</a:t>
            </a:r>
            <a:r>
              <a:rPr lang="en-US" sz="1300" dirty="0" err="1" smtClean="0"/>
              <a:t>total_il_high_credit_limit</a:t>
            </a:r>
            <a:r>
              <a:rPr lang="en-US" sz="1300" dirty="0" smtClean="0"/>
              <a:t>‘</a:t>
            </a:r>
          </a:p>
          <a:p>
            <a:pPr marL="742950" lvl="1" indent="-285750">
              <a:buFont typeface="Arial" panose="020B0604020202020204" pitchFamily="34" charset="0"/>
              <a:buChar char="•"/>
            </a:pPr>
            <a:r>
              <a:rPr lang="en-US" sz="1300" dirty="0" smtClean="0"/>
              <a:t>Constant </a:t>
            </a:r>
            <a:r>
              <a:rPr lang="en-US" sz="1300" dirty="0"/>
              <a:t>columns : '</a:t>
            </a:r>
            <a:r>
              <a:rPr lang="en-US" sz="1300" dirty="0" err="1"/>
              <a:t>pymnt_plan</a:t>
            </a:r>
            <a:r>
              <a:rPr lang="en-US" sz="1300" dirty="0"/>
              <a:t>', '</a:t>
            </a:r>
            <a:r>
              <a:rPr lang="en-US" sz="1300" dirty="0" err="1"/>
              <a:t>initial_list_status</a:t>
            </a:r>
            <a:r>
              <a:rPr lang="en-US" sz="1300" dirty="0"/>
              <a:t>', 'collections_12_mths_ex_med', '</a:t>
            </a:r>
            <a:r>
              <a:rPr lang="en-US" sz="1300" dirty="0" err="1"/>
              <a:t>policy_code</a:t>
            </a:r>
            <a:r>
              <a:rPr lang="en-US" sz="1300" dirty="0"/>
              <a:t>', '</a:t>
            </a:r>
            <a:r>
              <a:rPr lang="en-US" sz="1300" dirty="0" err="1"/>
              <a:t>application_type</a:t>
            </a:r>
            <a:r>
              <a:rPr lang="en-US" sz="1300" dirty="0"/>
              <a:t>', '</a:t>
            </a:r>
            <a:r>
              <a:rPr lang="en-US" sz="1300" dirty="0" err="1"/>
              <a:t>acc_now_delinq</a:t>
            </a:r>
            <a:r>
              <a:rPr lang="en-US" sz="1300" dirty="0"/>
              <a:t>', 'chargeoff_within_12_mths', '</a:t>
            </a:r>
            <a:r>
              <a:rPr lang="en-US" sz="1300" dirty="0" err="1"/>
              <a:t>delinq_amnt</a:t>
            </a:r>
            <a:r>
              <a:rPr lang="en-US" sz="1300" dirty="0"/>
              <a:t>', </a:t>
            </a:r>
            <a:r>
              <a:rPr lang="en-US" sz="1300" dirty="0" smtClean="0"/>
              <a:t>'</a:t>
            </a:r>
            <a:r>
              <a:rPr lang="en-US" sz="1300" dirty="0" err="1" smtClean="0"/>
              <a:t>tax_liens</a:t>
            </a:r>
            <a:r>
              <a:rPr lang="en-US" sz="1300" dirty="0" smtClean="0"/>
              <a:t>‘</a:t>
            </a:r>
          </a:p>
          <a:p>
            <a:pPr marL="742950" lvl="1" indent="-285750">
              <a:buFont typeface="Arial" panose="020B0604020202020204" pitchFamily="34" charset="0"/>
              <a:buChar char="•"/>
            </a:pPr>
            <a:r>
              <a:rPr lang="en-US" sz="1300" dirty="0"/>
              <a:t>Similar/Subset Columns : grade (as </a:t>
            </a:r>
            <a:r>
              <a:rPr lang="en-US" sz="1300" dirty="0" err="1"/>
              <a:t>sub_grade</a:t>
            </a:r>
            <a:r>
              <a:rPr lang="en-US" sz="1300" dirty="0"/>
              <a:t> includes grade information as well)</a:t>
            </a:r>
          </a:p>
          <a:p>
            <a:pPr marL="742950" lvl="1" indent="-285750">
              <a:buFont typeface="Arial" panose="020B0604020202020204" pitchFamily="34" charset="0"/>
              <a:buChar char="•"/>
            </a:pPr>
            <a:r>
              <a:rPr lang="en-US" sz="1300" dirty="0"/>
              <a:t>Descriptive Text Columns : </a:t>
            </a:r>
            <a:r>
              <a:rPr lang="en-US" sz="1300" dirty="0" err="1"/>
              <a:t>desc</a:t>
            </a:r>
            <a:r>
              <a:rPr lang="en-US" sz="1300" dirty="0"/>
              <a:t>, title</a:t>
            </a:r>
          </a:p>
          <a:p>
            <a:pPr marL="742950" lvl="1" indent="-285750">
              <a:buFont typeface="Arial" panose="020B0604020202020204" pitchFamily="34" charset="0"/>
              <a:buChar char="•"/>
            </a:pPr>
            <a:r>
              <a:rPr lang="en-US" sz="1300" dirty="0"/>
              <a:t>Employee Title, Zip Code, Address : </a:t>
            </a:r>
            <a:r>
              <a:rPr lang="en-US" sz="1300" dirty="0" err="1"/>
              <a:t>emp_title</a:t>
            </a:r>
            <a:r>
              <a:rPr lang="en-US" sz="1300" dirty="0"/>
              <a:t>, </a:t>
            </a:r>
            <a:r>
              <a:rPr lang="en-US" sz="1300" dirty="0" err="1"/>
              <a:t>zip_code</a:t>
            </a:r>
            <a:r>
              <a:rPr lang="en-US" sz="1300" dirty="0"/>
              <a:t>, </a:t>
            </a:r>
            <a:r>
              <a:rPr lang="en-US" sz="1300" dirty="0" err="1"/>
              <a:t>addr_state</a:t>
            </a:r>
            <a:endParaRPr lang="en-US" sz="1300" dirty="0"/>
          </a:p>
          <a:p>
            <a:pPr marL="742950" lvl="1" indent="-285750">
              <a:buFont typeface="Arial" panose="020B0604020202020204" pitchFamily="34" charset="0"/>
              <a:buChar char="•"/>
            </a:pPr>
            <a:r>
              <a:rPr lang="en-US" sz="1300" dirty="0"/>
              <a:t>Post Loan Approval Data : </a:t>
            </a:r>
            <a:r>
              <a:rPr lang="en-US" sz="1300" dirty="0" err="1"/>
              <a:t>last_credit_pull_d</a:t>
            </a:r>
            <a:r>
              <a:rPr lang="en-US" sz="1300" dirty="0"/>
              <a:t>, </a:t>
            </a:r>
            <a:r>
              <a:rPr lang="en-US" sz="1300" dirty="0" err="1"/>
              <a:t>last_pymnt_amnt</a:t>
            </a:r>
            <a:r>
              <a:rPr lang="en-US" sz="1300" dirty="0"/>
              <a:t>, </a:t>
            </a:r>
            <a:r>
              <a:rPr lang="en-US" sz="1300" dirty="0" err="1"/>
              <a:t>last_pymnt_d</a:t>
            </a:r>
            <a:r>
              <a:rPr lang="en-US" sz="1300" dirty="0"/>
              <a:t>, </a:t>
            </a:r>
            <a:r>
              <a:rPr lang="en-US" sz="1300" dirty="0" err="1"/>
              <a:t>total_rec_late_fee</a:t>
            </a:r>
            <a:r>
              <a:rPr lang="en-US" sz="1300" dirty="0"/>
              <a:t>, </a:t>
            </a:r>
            <a:r>
              <a:rPr lang="en-US" sz="1300" dirty="0" err="1"/>
              <a:t>total_rec_prncp</a:t>
            </a:r>
            <a:r>
              <a:rPr lang="en-US" sz="1300" dirty="0"/>
              <a:t>, </a:t>
            </a:r>
            <a:r>
              <a:rPr lang="en-US" sz="1300" dirty="0" err="1"/>
              <a:t>total_rec_int</a:t>
            </a:r>
            <a:r>
              <a:rPr lang="en-US" sz="1300" dirty="0"/>
              <a:t>, </a:t>
            </a:r>
            <a:r>
              <a:rPr lang="en-US" sz="1300" dirty="0" err="1"/>
              <a:t>out_prncp</a:t>
            </a:r>
            <a:r>
              <a:rPr lang="en-US" sz="1300" dirty="0"/>
              <a:t>, </a:t>
            </a:r>
            <a:r>
              <a:rPr lang="en-US" sz="1300" dirty="0" err="1"/>
              <a:t>out_prncp_inv</a:t>
            </a:r>
            <a:r>
              <a:rPr lang="en-US" sz="1300" dirty="0"/>
              <a:t>, </a:t>
            </a:r>
            <a:r>
              <a:rPr lang="en-US" sz="1300" dirty="0" err="1"/>
              <a:t>total_pymnt</a:t>
            </a:r>
            <a:r>
              <a:rPr lang="en-US" sz="1300" dirty="0"/>
              <a:t>, </a:t>
            </a:r>
            <a:r>
              <a:rPr lang="en-US" sz="1300" dirty="0" err="1"/>
              <a:t>total_pymnt_inv</a:t>
            </a:r>
            <a:r>
              <a:rPr lang="en-US" sz="1300" dirty="0"/>
              <a:t>, </a:t>
            </a:r>
            <a:r>
              <a:rPr lang="en-US" sz="1300" dirty="0" err="1"/>
              <a:t>next_pymnt_d</a:t>
            </a:r>
            <a:r>
              <a:rPr lang="en-US" sz="1300" dirty="0"/>
              <a:t>, inq_last_6mths, delinq_2yrs</a:t>
            </a:r>
          </a:p>
          <a:p>
            <a:pPr marL="742950" lvl="1" indent="-285750">
              <a:buFont typeface="Arial" panose="020B0604020202020204" pitchFamily="34" charset="0"/>
              <a:buChar char="•"/>
            </a:pPr>
            <a:r>
              <a:rPr lang="en-US" sz="1300" dirty="0"/>
              <a:t>Post Charge-off Data : recoveries, </a:t>
            </a:r>
            <a:r>
              <a:rPr lang="en-US" sz="1300" dirty="0" err="1" smtClean="0"/>
              <a:t>collection_recovery_fee</a:t>
            </a:r>
            <a:endParaRPr lang="en-US" sz="1300" dirty="0"/>
          </a:p>
        </p:txBody>
      </p:sp>
    </p:spTree>
    <p:extLst>
      <p:ext uri="{BB962C8B-B14F-4D97-AF65-F5344CB8AC3E}">
        <p14:creationId xmlns:p14="http://schemas.microsoft.com/office/powerpoint/2010/main" val="2261416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Box 2"/>
          <p:cNvSpPr txBox="1"/>
          <p:nvPr/>
        </p:nvSpPr>
        <p:spPr>
          <a:xfrm>
            <a:off x="989215" y="1690688"/>
            <a:ext cx="10000210"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Deleted </a:t>
            </a:r>
            <a:r>
              <a:rPr lang="en-US" sz="1400" dirty="0"/>
              <a:t>rows based on our feature and data understanding.</a:t>
            </a:r>
          </a:p>
          <a:p>
            <a:pPr marL="742950" lvl="1" indent="-285750">
              <a:buFont typeface="Arial" panose="020B0604020202020204" pitchFamily="34" charset="0"/>
              <a:buChar char="•"/>
            </a:pPr>
            <a:r>
              <a:rPr lang="en-US" sz="1400" dirty="0" err="1"/>
              <a:t>loan_status</a:t>
            </a:r>
            <a:r>
              <a:rPr lang="en-US" sz="1400" dirty="0"/>
              <a:t> tells us if the loan is paid-off, defaulted or currently in-progress. Since we're not predicting the future status of an on-going loan, it seems wise to exclude it from our analysis.</a:t>
            </a:r>
          </a:p>
          <a:p>
            <a:pPr marL="285750" indent="-285750">
              <a:buFont typeface="Arial" panose="020B0604020202020204" pitchFamily="34" charset="0"/>
              <a:buChar char="•"/>
            </a:pPr>
            <a:r>
              <a:rPr lang="en-US" sz="1400" dirty="0"/>
              <a:t>Dropped columns having more than 60% null values.</a:t>
            </a:r>
          </a:p>
          <a:p>
            <a:endParaRPr lang="en-US" sz="1400" dirty="0" smtClean="0"/>
          </a:p>
          <a:p>
            <a:endParaRPr lang="en-US" sz="1400" dirty="0"/>
          </a:p>
          <a:p>
            <a:endParaRPr lang="en-US" sz="1400" dirty="0" smtClean="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742950" lvl="1" indent="-285750">
              <a:buFont typeface="Arial" panose="020B0604020202020204" pitchFamily="34" charset="0"/>
              <a:buChar char="•"/>
            </a:pPr>
            <a:r>
              <a:rPr lang="en-US" sz="1400" dirty="0"/>
              <a:t>Dropped '</a:t>
            </a:r>
            <a:r>
              <a:rPr lang="en-US" sz="1400" dirty="0" err="1"/>
              <a:t>mths_since_last_delinq</a:t>
            </a:r>
            <a:r>
              <a:rPr lang="en-US" sz="1400" dirty="0"/>
              <a:t>' and '</a:t>
            </a:r>
            <a:r>
              <a:rPr lang="en-US" sz="1400" dirty="0" err="1"/>
              <a:t>mths_since_last_record</a:t>
            </a:r>
            <a:r>
              <a:rPr lang="en-US" sz="1400" dirty="0"/>
              <a:t>' columns based on the above Bar plot.</a:t>
            </a:r>
          </a:p>
        </p:txBody>
      </p:sp>
      <p:pic>
        <p:nvPicPr>
          <p:cNvPr id="5" name="Picture 4"/>
          <p:cNvPicPr>
            <a:picLocks noChangeAspect="1"/>
          </p:cNvPicPr>
          <p:nvPr/>
        </p:nvPicPr>
        <p:blipFill>
          <a:blip r:embed="rId2"/>
          <a:stretch>
            <a:fillRect/>
          </a:stretch>
        </p:blipFill>
        <p:spPr>
          <a:xfrm>
            <a:off x="897023" y="2884722"/>
            <a:ext cx="9516803" cy="2019582"/>
          </a:xfrm>
          <a:prstGeom prst="rect">
            <a:avLst/>
          </a:prstGeom>
        </p:spPr>
      </p:pic>
    </p:spTree>
    <p:extLst>
      <p:ext uri="{BB962C8B-B14F-4D97-AF65-F5344CB8AC3E}">
        <p14:creationId xmlns:p14="http://schemas.microsoft.com/office/powerpoint/2010/main" val="141256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Box 2"/>
          <p:cNvSpPr txBox="1"/>
          <p:nvPr/>
        </p:nvSpPr>
        <p:spPr>
          <a:xfrm>
            <a:off x="989215" y="1690688"/>
            <a:ext cx="6848388"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Handled </a:t>
            </a:r>
            <a:r>
              <a:rPr lang="en-US" sz="1400" dirty="0"/>
              <a:t>Null </a:t>
            </a:r>
            <a:r>
              <a:rPr lang="en-US" sz="1400" dirty="0" smtClean="0"/>
              <a:t>Values in all columns having less than 60% null values.</a:t>
            </a:r>
          </a:p>
          <a:p>
            <a:pPr marL="742950" lvl="1" indent="-285750">
              <a:buFont typeface="Arial" panose="020B0604020202020204" pitchFamily="34" charset="0"/>
              <a:buChar char="•"/>
            </a:pPr>
            <a:r>
              <a:rPr lang="en-US" sz="1400" dirty="0" smtClean="0"/>
              <a:t>'</a:t>
            </a:r>
            <a:r>
              <a:rPr lang="en-US" sz="1400" dirty="0" err="1" smtClean="0"/>
              <a:t>pub_rec_bankruptcies</a:t>
            </a:r>
            <a:r>
              <a:rPr lang="en-US" sz="1400" dirty="0"/>
              <a:t>' provides the number of bankruptcies that has been filed for the borrower as per public records. Ideally higher chance of loan approval stands for the borrower who has no such past records i.e., the number is 0. </a:t>
            </a:r>
            <a:r>
              <a:rPr lang="en-US" sz="1400" dirty="0" smtClean="0"/>
              <a:t>For </a:t>
            </a:r>
            <a:r>
              <a:rPr lang="en-US" sz="1400" dirty="0"/>
              <a:t>our analysis, </a:t>
            </a:r>
            <a:r>
              <a:rPr lang="en-US" sz="1400" dirty="0" smtClean="0"/>
              <a:t>this null value was considered as 0 i.e., </a:t>
            </a:r>
            <a:r>
              <a:rPr lang="en-US" sz="1400" dirty="0"/>
              <a:t>no bankruptcies </a:t>
            </a:r>
            <a:r>
              <a:rPr lang="en-US" sz="1400" dirty="0" smtClean="0"/>
              <a:t>filed.</a:t>
            </a:r>
            <a:endParaRPr lang="en-US" sz="1400" dirty="0"/>
          </a:p>
          <a:p>
            <a:pPr marL="742950" lvl="1" indent="-285750">
              <a:buFont typeface="Arial" panose="020B0604020202020204" pitchFamily="34" charset="0"/>
              <a:buChar char="•"/>
            </a:pPr>
            <a:r>
              <a:rPr lang="en-US" sz="1400" dirty="0" smtClean="0"/>
              <a:t>'</a:t>
            </a:r>
            <a:r>
              <a:rPr lang="en-US" sz="1400" dirty="0" err="1" smtClean="0"/>
              <a:t>revol_util</a:t>
            </a:r>
            <a:r>
              <a:rPr lang="en-US" sz="1400" dirty="0"/>
              <a:t>' signifies the percentage of revolving credit that a borrower is utilizing for the loan. </a:t>
            </a:r>
            <a:r>
              <a:rPr lang="en-US" sz="1400" dirty="0" smtClean="0"/>
              <a:t>On analyzing the data once again, it was observed that </a:t>
            </a:r>
            <a:r>
              <a:rPr lang="en-US" sz="1400" dirty="0"/>
              <a:t>Revolving Credit Utilization </a:t>
            </a:r>
            <a:r>
              <a:rPr lang="en-US" sz="1400" dirty="0" smtClean="0"/>
              <a:t>was null only </a:t>
            </a:r>
            <a:r>
              <a:rPr lang="en-US" sz="1400" dirty="0"/>
              <a:t>where Revolving Credit Balance </a:t>
            </a:r>
            <a:r>
              <a:rPr lang="en-US" sz="1400" dirty="0" smtClean="0"/>
              <a:t>was </a:t>
            </a:r>
            <a:r>
              <a:rPr lang="en-US" sz="1400" dirty="0"/>
              <a:t>0. </a:t>
            </a:r>
            <a:r>
              <a:rPr lang="en-US" sz="1400" dirty="0" smtClean="0"/>
              <a:t>Accordingly the null values were filled </a:t>
            </a:r>
            <a:r>
              <a:rPr lang="en-US" sz="1400" dirty="0"/>
              <a:t>with 0</a:t>
            </a:r>
            <a:r>
              <a:rPr lang="en-US" sz="1400" dirty="0" smtClean="0"/>
              <a:t>%.</a:t>
            </a:r>
            <a:endParaRPr lang="en-US" dirty="0"/>
          </a:p>
          <a:p>
            <a:pPr marL="742950" lvl="1" indent="-285750">
              <a:buFont typeface="Arial" panose="020B0604020202020204" pitchFamily="34" charset="0"/>
              <a:buChar char="•"/>
            </a:pPr>
            <a:r>
              <a:rPr lang="en-US" sz="1400" dirty="0" smtClean="0"/>
              <a:t>'</a:t>
            </a:r>
            <a:r>
              <a:rPr lang="en-US" sz="1400" dirty="0" err="1" smtClean="0"/>
              <a:t>emp_length</a:t>
            </a:r>
            <a:r>
              <a:rPr lang="en-US" sz="1400" dirty="0"/>
              <a:t>' indicates the borrower's years of employment which contains categorical data</a:t>
            </a:r>
            <a:r>
              <a:rPr lang="en-US" sz="1400" dirty="0" smtClean="0"/>
              <a:t>. Null values cannot be handled </a:t>
            </a:r>
            <a:r>
              <a:rPr lang="en-US" sz="1400" dirty="0"/>
              <a:t>just by </a:t>
            </a:r>
            <a:r>
              <a:rPr lang="en-US" sz="1400" dirty="0" smtClean="0"/>
              <a:t>filling </a:t>
            </a:r>
            <a:r>
              <a:rPr lang="en-US" sz="1400" dirty="0"/>
              <a:t>with mean/median/mode values as it can exaggerate the dataset and wrongfully impact our </a:t>
            </a:r>
            <a:r>
              <a:rPr lang="en-US" sz="1400" dirty="0" smtClean="0"/>
              <a:t>analysis, hence, the null values were not handled.</a:t>
            </a:r>
            <a:endParaRPr lang="en-US" sz="1400" dirty="0"/>
          </a:p>
        </p:txBody>
      </p:sp>
      <p:pic>
        <p:nvPicPr>
          <p:cNvPr id="4" name="Picture 3"/>
          <p:cNvPicPr>
            <a:picLocks noChangeAspect="1"/>
          </p:cNvPicPr>
          <p:nvPr/>
        </p:nvPicPr>
        <p:blipFill rotWithShape="1">
          <a:blip r:embed="rId2"/>
          <a:srcRect t="1318" b="1049"/>
          <a:stretch/>
        </p:blipFill>
        <p:spPr>
          <a:xfrm>
            <a:off x="7837603" y="1745672"/>
            <a:ext cx="4048125" cy="4073237"/>
          </a:xfrm>
          <a:prstGeom prst="rect">
            <a:avLst/>
          </a:prstGeom>
        </p:spPr>
      </p:pic>
    </p:spTree>
    <p:extLst>
      <p:ext uri="{BB962C8B-B14F-4D97-AF65-F5344CB8AC3E}">
        <p14:creationId xmlns:p14="http://schemas.microsoft.com/office/powerpoint/2010/main" val="1365328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TextBox 2"/>
          <p:cNvSpPr txBox="1"/>
          <p:nvPr/>
        </p:nvSpPr>
        <p:spPr>
          <a:xfrm>
            <a:off x="989215" y="1690688"/>
            <a:ext cx="1000021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Handled </a:t>
            </a:r>
            <a:r>
              <a:rPr lang="en-US" sz="1400" dirty="0"/>
              <a:t>Data </a:t>
            </a:r>
            <a:r>
              <a:rPr lang="en-US" sz="1400" dirty="0" smtClean="0"/>
              <a:t>Types.</a:t>
            </a:r>
          </a:p>
          <a:p>
            <a:pPr marL="742950" lvl="1" indent="-285750">
              <a:buFont typeface="Arial" panose="020B0604020202020204" pitchFamily="34" charset="0"/>
              <a:buChar char="•"/>
            </a:pPr>
            <a:r>
              <a:rPr lang="en-US" sz="1400" dirty="0" smtClean="0"/>
              <a:t>'%‘ symbols were removed from '</a:t>
            </a:r>
            <a:r>
              <a:rPr lang="en-US" sz="1400" dirty="0" err="1" smtClean="0"/>
              <a:t>int_rate</a:t>
            </a:r>
            <a:r>
              <a:rPr lang="en-US" sz="1400" dirty="0" smtClean="0"/>
              <a:t>' and '</a:t>
            </a:r>
            <a:r>
              <a:rPr lang="en-US" sz="1400" dirty="0" err="1" smtClean="0"/>
              <a:t>revol_util</a:t>
            </a:r>
            <a:r>
              <a:rPr lang="en-US" sz="1400" dirty="0" smtClean="0"/>
              <a:t>‘ columns and changed data type as float.</a:t>
            </a:r>
          </a:p>
          <a:p>
            <a:pPr lvl="1"/>
            <a:endParaRPr lang="en-US" sz="1400" dirty="0"/>
          </a:p>
          <a:p>
            <a:pPr marL="285750" indent="-285750">
              <a:buFont typeface="Arial" panose="020B0604020202020204" pitchFamily="34" charset="0"/>
              <a:buChar char="•"/>
            </a:pPr>
            <a:r>
              <a:rPr lang="en-US" sz="1400" dirty="0" smtClean="0"/>
              <a:t>Handled Outliers to avoid any exaggeration in our analysis.</a:t>
            </a:r>
          </a:p>
          <a:p>
            <a:pPr marL="742950" lvl="1" indent="-285750">
              <a:buFont typeface="Arial" panose="020B0604020202020204" pitchFamily="34" charset="0"/>
              <a:buChar char="•"/>
            </a:pPr>
            <a:r>
              <a:rPr lang="en-US" sz="1400" dirty="0" smtClean="0"/>
              <a:t>Plotted multiple box plots and observed that only ‘</a:t>
            </a:r>
            <a:r>
              <a:rPr lang="en-US" sz="1400" dirty="0" err="1" smtClean="0"/>
              <a:t>annual_inc</a:t>
            </a:r>
            <a:r>
              <a:rPr lang="en-US" sz="1400" dirty="0" smtClean="0"/>
              <a:t>’ column had outliers which were significant and were handled accordingly.</a:t>
            </a:r>
          </a:p>
        </p:txBody>
      </p:sp>
      <p:pic>
        <p:nvPicPr>
          <p:cNvPr id="4" name="Picture 3"/>
          <p:cNvPicPr>
            <a:picLocks noChangeAspect="1"/>
          </p:cNvPicPr>
          <p:nvPr/>
        </p:nvPicPr>
        <p:blipFill>
          <a:blip r:embed="rId2"/>
          <a:stretch>
            <a:fillRect/>
          </a:stretch>
        </p:blipFill>
        <p:spPr>
          <a:xfrm>
            <a:off x="1207102" y="3365828"/>
            <a:ext cx="9564435" cy="1905266"/>
          </a:xfrm>
          <a:prstGeom prst="rect">
            <a:avLst/>
          </a:prstGeom>
        </p:spPr>
      </p:pic>
    </p:spTree>
    <p:extLst>
      <p:ext uri="{BB962C8B-B14F-4D97-AF65-F5344CB8AC3E}">
        <p14:creationId xmlns:p14="http://schemas.microsoft.com/office/powerpoint/2010/main" val="540412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TextBox 2"/>
          <p:cNvSpPr txBox="1"/>
          <p:nvPr/>
        </p:nvSpPr>
        <p:spPr>
          <a:xfrm>
            <a:off x="989215" y="1690688"/>
            <a:ext cx="10000210" cy="2462213"/>
          </a:xfrm>
          <a:prstGeom prst="rect">
            <a:avLst/>
          </a:prstGeom>
          <a:noFill/>
        </p:spPr>
        <p:txBody>
          <a:bodyPr wrap="square" rtlCol="0">
            <a:spAutoFit/>
          </a:bodyPr>
          <a:lstStyle/>
          <a:p>
            <a:r>
              <a:rPr lang="en-US" sz="1400" dirty="0" smtClean="0"/>
              <a:t>Feature Engineering process involved:</a:t>
            </a:r>
          </a:p>
          <a:p>
            <a:endParaRPr lang="en-US" sz="1400" dirty="0"/>
          </a:p>
          <a:p>
            <a:pPr marL="285750" indent="-285750">
              <a:buFont typeface="Arial" panose="020B0604020202020204" pitchFamily="34" charset="0"/>
              <a:buChar char="•"/>
            </a:pPr>
            <a:r>
              <a:rPr lang="en-US" sz="1400" dirty="0" smtClean="0"/>
              <a:t>Loan ‘term’ was in text format which was converted </a:t>
            </a:r>
            <a:r>
              <a:rPr lang="en-US" sz="1400" dirty="0"/>
              <a:t>to </a:t>
            </a:r>
            <a:r>
              <a:rPr lang="en-US" sz="1400" dirty="0" smtClean="0"/>
              <a:t>Integer for analysis purpose.</a:t>
            </a:r>
          </a:p>
          <a:p>
            <a:pPr marL="285750" indent="-285750">
              <a:buFont typeface="Arial" panose="020B0604020202020204" pitchFamily="34" charset="0"/>
              <a:buChar char="•"/>
            </a:pPr>
            <a:r>
              <a:rPr lang="en-US" sz="1400" dirty="0"/>
              <a:t>Interest </a:t>
            </a:r>
            <a:r>
              <a:rPr lang="en-US" sz="1400" dirty="0" smtClean="0"/>
              <a:t>rate ‘</a:t>
            </a:r>
            <a:r>
              <a:rPr lang="en-US" sz="1400" dirty="0" err="1" smtClean="0"/>
              <a:t>int_rate</a:t>
            </a:r>
            <a:r>
              <a:rPr lang="en-US" sz="1400" dirty="0" smtClean="0"/>
              <a:t>’ was </a:t>
            </a:r>
            <a:r>
              <a:rPr lang="en-US" sz="1400" dirty="0"/>
              <a:t>rounded off to nearest </a:t>
            </a:r>
            <a:r>
              <a:rPr lang="en-US" sz="1400" dirty="0" smtClean="0"/>
              <a:t>integer to create Interest rate buckets having values 1 - 24.</a:t>
            </a:r>
          </a:p>
          <a:p>
            <a:pPr marL="285750" indent="-285750">
              <a:buFont typeface="Arial" panose="020B0604020202020204" pitchFamily="34" charset="0"/>
              <a:buChar char="•"/>
            </a:pPr>
            <a:r>
              <a:rPr lang="en-US" sz="1400" dirty="0"/>
              <a:t>Employment experience </a:t>
            </a:r>
            <a:r>
              <a:rPr lang="en-US" sz="1400" dirty="0" smtClean="0"/>
              <a:t>containing range of years, was converted </a:t>
            </a:r>
            <a:r>
              <a:rPr lang="en-US" sz="1400" dirty="0"/>
              <a:t>to </a:t>
            </a:r>
            <a:r>
              <a:rPr lang="en-US" sz="1400" dirty="0" smtClean="0"/>
              <a:t>Integer for analysis purpose.</a:t>
            </a:r>
          </a:p>
          <a:p>
            <a:pPr marL="285750" indent="-285750">
              <a:buFont typeface="Arial" panose="020B0604020202020204" pitchFamily="34" charset="0"/>
              <a:buChar char="•"/>
            </a:pPr>
            <a:r>
              <a:rPr lang="en-US" sz="1400" dirty="0" smtClean="0"/>
              <a:t>Time Series Data Columns like ‘</a:t>
            </a:r>
            <a:r>
              <a:rPr lang="en-US" sz="1400" dirty="0" err="1" smtClean="0"/>
              <a:t>earliest_cr_line</a:t>
            </a:r>
            <a:r>
              <a:rPr lang="en-US" sz="1400" dirty="0" smtClean="0"/>
              <a:t>’ and ‘</a:t>
            </a:r>
            <a:r>
              <a:rPr lang="en-US" sz="1400" dirty="0" err="1" smtClean="0"/>
              <a:t>issue_d</a:t>
            </a:r>
            <a:r>
              <a:rPr lang="en-US" sz="1400" dirty="0" smtClean="0"/>
              <a:t>’ were </a:t>
            </a:r>
            <a:r>
              <a:rPr lang="en-US" sz="1400" dirty="0"/>
              <a:t>converted to '</a:t>
            </a:r>
            <a:r>
              <a:rPr lang="en-US" sz="1400" dirty="0" err="1"/>
              <a:t>yyyymm</a:t>
            </a:r>
            <a:r>
              <a:rPr lang="en-US" sz="1400" dirty="0"/>
              <a:t>' format for ease of </a:t>
            </a:r>
            <a:r>
              <a:rPr lang="en-US" sz="1400" dirty="0" smtClean="0"/>
              <a:t>analysis.</a:t>
            </a:r>
          </a:p>
          <a:p>
            <a:pPr marL="285750" indent="-285750">
              <a:buFont typeface="Arial" panose="020B0604020202020204" pitchFamily="34" charset="0"/>
              <a:buChar char="•"/>
            </a:pPr>
            <a:r>
              <a:rPr lang="en-US" sz="1400" dirty="0"/>
              <a:t>Borrower's Monthly debt ratio </a:t>
            </a:r>
            <a:r>
              <a:rPr lang="en-US" sz="1400" dirty="0" smtClean="0"/>
              <a:t>‘</a:t>
            </a:r>
            <a:r>
              <a:rPr lang="en-US" sz="1400" dirty="0" err="1" smtClean="0"/>
              <a:t>dti</a:t>
            </a:r>
            <a:r>
              <a:rPr lang="en-US" sz="1400" dirty="0" smtClean="0"/>
              <a:t>’ ranges </a:t>
            </a:r>
            <a:r>
              <a:rPr lang="en-US" sz="1400" dirty="0"/>
              <a:t>between 0 - 30, and </a:t>
            </a:r>
            <a:r>
              <a:rPr lang="en-US" sz="1400" dirty="0" smtClean="0"/>
              <a:t>was </a:t>
            </a:r>
            <a:r>
              <a:rPr lang="en-US" sz="1400" dirty="0"/>
              <a:t>binned for </a:t>
            </a:r>
            <a:r>
              <a:rPr lang="en-US" sz="1400" dirty="0" smtClean="0"/>
              <a:t>intervals </a:t>
            </a:r>
            <a:r>
              <a:rPr lang="en-US" sz="1400" dirty="0"/>
              <a:t>of </a:t>
            </a:r>
            <a:r>
              <a:rPr lang="en-US" sz="1400" dirty="0" smtClean="0"/>
              <a:t>5.</a:t>
            </a:r>
          </a:p>
          <a:p>
            <a:pPr marL="285750" indent="-285750">
              <a:buFont typeface="Arial" panose="020B0604020202020204" pitchFamily="34" charset="0"/>
              <a:buChar char="•"/>
            </a:pPr>
            <a:r>
              <a:rPr lang="en-US" sz="1400" dirty="0"/>
              <a:t>Revolving Credit Utilization </a:t>
            </a:r>
            <a:r>
              <a:rPr lang="en-US" sz="1400" dirty="0" smtClean="0"/>
              <a:t>rate ranges </a:t>
            </a:r>
            <a:r>
              <a:rPr lang="en-US" sz="1400" dirty="0"/>
              <a:t>between 0% - 100%, and </a:t>
            </a:r>
            <a:r>
              <a:rPr lang="en-US" sz="1400" dirty="0" smtClean="0"/>
              <a:t>was </a:t>
            </a:r>
            <a:r>
              <a:rPr lang="en-US" sz="1400" dirty="0"/>
              <a:t>binned for intervals of </a:t>
            </a:r>
            <a:r>
              <a:rPr lang="en-US" sz="1400" dirty="0" smtClean="0"/>
              <a:t>10.</a:t>
            </a:r>
          </a:p>
          <a:p>
            <a:pPr marL="285750" indent="-285750">
              <a:buFont typeface="Arial" panose="020B0604020202020204" pitchFamily="34" charset="0"/>
              <a:buChar char="•"/>
            </a:pPr>
            <a:r>
              <a:rPr lang="en-US" sz="1400" dirty="0"/>
              <a:t>Earliest Credit Line since the issue </a:t>
            </a:r>
            <a:r>
              <a:rPr lang="en-US" sz="1400" dirty="0" smtClean="0"/>
              <a:t>date (‘</a:t>
            </a:r>
            <a:r>
              <a:rPr lang="en-US" sz="1400" dirty="0" err="1" smtClean="0"/>
              <a:t>issue_d</a:t>
            </a:r>
            <a:r>
              <a:rPr lang="en-US" sz="1400" dirty="0" smtClean="0"/>
              <a:t>’ – ‘</a:t>
            </a:r>
            <a:r>
              <a:rPr lang="en-US" sz="1400" dirty="0" err="1" smtClean="0"/>
              <a:t>earliest_cr_line</a:t>
            </a:r>
            <a:r>
              <a:rPr lang="en-US" sz="1400" dirty="0" smtClean="0"/>
              <a:t>’) could </a:t>
            </a:r>
            <a:r>
              <a:rPr lang="en-US" sz="1400" dirty="0"/>
              <a:t>give some good insights which </a:t>
            </a:r>
            <a:r>
              <a:rPr lang="en-US" sz="1400" dirty="0" smtClean="0"/>
              <a:t>we </a:t>
            </a:r>
            <a:r>
              <a:rPr lang="en-US" sz="1400" dirty="0"/>
              <a:t>later analyze</a:t>
            </a:r>
            <a:r>
              <a:rPr lang="en-US" sz="1400" dirty="0" smtClean="0"/>
              <a:t>.</a:t>
            </a:r>
          </a:p>
          <a:p>
            <a:pPr marL="285750" indent="-285750">
              <a:buFont typeface="Arial" panose="020B0604020202020204" pitchFamily="34" charset="0"/>
              <a:buChar char="•"/>
            </a:pPr>
            <a:r>
              <a:rPr lang="en-US" sz="1400" dirty="0"/>
              <a:t>Increase in Credit </a:t>
            </a:r>
            <a:r>
              <a:rPr lang="en-US" sz="1400" dirty="0" smtClean="0"/>
              <a:t>Lines (‘</a:t>
            </a:r>
            <a:r>
              <a:rPr lang="en-US" sz="1400" dirty="0" err="1" smtClean="0"/>
              <a:t>total_acc</a:t>
            </a:r>
            <a:r>
              <a:rPr lang="en-US" sz="1400" dirty="0" smtClean="0"/>
              <a:t>’ – ‘</a:t>
            </a:r>
            <a:r>
              <a:rPr lang="en-US" sz="1400" dirty="0" err="1" smtClean="0"/>
              <a:t>open_acc</a:t>
            </a:r>
            <a:r>
              <a:rPr lang="en-US" sz="1400" dirty="0" smtClean="0"/>
              <a:t>’) also could </a:t>
            </a:r>
            <a:r>
              <a:rPr lang="en-US" sz="1400" dirty="0"/>
              <a:t>give some good insights which </a:t>
            </a:r>
            <a:r>
              <a:rPr lang="en-US" sz="1400" dirty="0" smtClean="0"/>
              <a:t>we later </a:t>
            </a:r>
            <a:r>
              <a:rPr lang="en-US" sz="1400" dirty="0"/>
              <a:t>analyze.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437638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1539</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Calibri Light</vt:lpstr>
      <vt:lpstr>Office Theme</vt:lpstr>
      <vt:lpstr>Lending Club Case Study</vt:lpstr>
      <vt:lpstr>Business Objectives</vt:lpstr>
      <vt:lpstr>Problem Solving Technique</vt:lpstr>
      <vt:lpstr>Data Understanding</vt:lpstr>
      <vt:lpstr>Data Cleaning</vt:lpstr>
      <vt:lpstr>Data Cleaning</vt:lpstr>
      <vt:lpstr>Data Cleaning</vt:lpstr>
      <vt:lpstr>Data Cleaning</vt:lpstr>
      <vt:lpstr>Feature Engineering</vt:lpstr>
      <vt:lpstr>Univariate Analysis</vt:lpstr>
      <vt:lpstr>Univariate Analysis</vt:lpstr>
      <vt:lpstr>Univariate Analysis</vt:lpstr>
      <vt:lpstr>Univariate Analysis</vt:lpstr>
      <vt:lpstr>Univariate Analysis</vt:lpstr>
      <vt:lpstr>Univariate Analysis</vt:lpstr>
      <vt:lpstr>Univariate Analysis</vt:lpstr>
      <vt:lpstr>Multivariate Analysis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dc:creator>
  <cp:lastModifiedBy>KASH</cp:lastModifiedBy>
  <cp:revision>24</cp:revision>
  <dcterms:created xsi:type="dcterms:W3CDTF">2024-01-17T13:17:56Z</dcterms:created>
  <dcterms:modified xsi:type="dcterms:W3CDTF">2024-01-17T17:58:26Z</dcterms:modified>
</cp:coreProperties>
</file>