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9144000" cy="51435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3" d="100"/>
          <a:sy n="103" d="100"/>
        </p:scale>
        <p:origin x="874"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sz="1400" b="0" i="0">
                <a:solidFill>
                  <a:schemeClr val="bg1"/>
                </a:solidFill>
                <a:latin typeface="Arial"/>
                <a:cs typeface="Aria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chemeClr val="bg1"/>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11/10/2024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chemeClr val="bg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11/10/2024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11/10/2024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7141475" cy="480309"/>
          </a:xfrm>
          <a:prstGeom prst="rect">
            <a:avLst/>
          </a:prstGeom>
        </p:spPr>
      </p:pic>
      <p:pic>
        <p:nvPicPr>
          <p:cNvPr id="17" name="bg object 17"/>
          <p:cNvPicPr/>
          <p:nvPr/>
        </p:nvPicPr>
        <p:blipFill>
          <a:blip r:embed="rId8" cstate="print"/>
          <a:stretch>
            <a:fillRect/>
          </a:stretch>
        </p:blipFill>
        <p:spPr>
          <a:xfrm>
            <a:off x="0" y="0"/>
            <a:ext cx="1185671" cy="455675"/>
          </a:xfrm>
          <a:prstGeom prst="rect">
            <a:avLst/>
          </a:prstGeom>
        </p:spPr>
      </p:pic>
      <p:sp>
        <p:nvSpPr>
          <p:cNvPr id="18" name="bg object 18"/>
          <p:cNvSpPr/>
          <p:nvPr/>
        </p:nvSpPr>
        <p:spPr>
          <a:xfrm>
            <a:off x="762" y="0"/>
            <a:ext cx="7088505" cy="389890"/>
          </a:xfrm>
          <a:custGeom>
            <a:avLst/>
            <a:gdLst/>
            <a:ahLst/>
            <a:cxnLst/>
            <a:rect l="l" t="t" r="r" b="b"/>
            <a:pathLst>
              <a:path w="7088505" h="389890">
                <a:moveTo>
                  <a:pt x="0" y="389382"/>
                </a:moveTo>
                <a:lnTo>
                  <a:pt x="7088124" y="389382"/>
                </a:lnTo>
                <a:lnTo>
                  <a:pt x="7088124" y="0"/>
                </a:lnTo>
                <a:lnTo>
                  <a:pt x="0" y="0"/>
                </a:lnTo>
                <a:lnTo>
                  <a:pt x="0" y="389382"/>
                </a:lnTo>
                <a:close/>
              </a:path>
            </a:pathLst>
          </a:custGeom>
          <a:solidFill>
            <a:srgbClr val="213366"/>
          </a:solidFill>
        </p:spPr>
        <p:txBody>
          <a:bodyPr wrap="square" lIns="0" tIns="0" rIns="0" bIns="0" rtlCol="0"/>
          <a:lstStyle/>
          <a:p>
            <a:endParaRPr/>
          </a:p>
        </p:txBody>
      </p:sp>
      <p:sp>
        <p:nvSpPr>
          <p:cNvPr id="19" name="bg object 19"/>
          <p:cNvSpPr/>
          <p:nvPr/>
        </p:nvSpPr>
        <p:spPr>
          <a:xfrm>
            <a:off x="762" y="0"/>
            <a:ext cx="7088505" cy="389890"/>
          </a:xfrm>
          <a:custGeom>
            <a:avLst/>
            <a:gdLst/>
            <a:ahLst/>
            <a:cxnLst/>
            <a:rect l="l" t="t" r="r" b="b"/>
            <a:pathLst>
              <a:path w="7088505" h="389890">
                <a:moveTo>
                  <a:pt x="0" y="389382"/>
                </a:moveTo>
                <a:lnTo>
                  <a:pt x="7088124" y="389382"/>
                </a:lnTo>
                <a:lnTo>
                  <a:pt x="7088124" y="0"/>
                </a:lnTo>
              </a:path>
              <a:path w="7088505" h="389890">
                <a:moveTo>
                  <a:pt x="0" y="0"/>
                </a:moveTo>
                <a:lnTo>
                  <a:pt x="0" y="389382"/>
                </a:lnTo>
              </a:path>
            </a:pathLst>
          </a:custGeom>
          <a:ln w="25400">
            <a:solidFill>
              <a:srgbClr val="213366"/>
            </a:solidFill>
          </a:ln>
        </p:spPr>
        <p:txBody>
          <a:bodyPr wrap="square" lIns="0" tIns="0" rIns="0" bIns="0" rtlCol="0"/>
          <a:lstStyle/>
          <a:p>
            <a:endParaRPr/>
          </a:p>
        </p:txBody>
      </p:sp>
      <p:sp>
        <p:nvSpPr>
          <p:cNvPr id="2" name="Holder 2"/>
          <p:cNvSpPr>
            <a:spLocks noGrp="1"/>
          </p:cNvSpPr>
          <p:nvPr>
            <p:ph type="title"/>
          </p:nvPr>
        </p:nvSpPr>
        <p:spPr>
          <a:xfrm>
            <a:off x="78739" y="29337"/>
            <a:ext cx="963930" cy="239395"/>
          </a:xfrm>
          <a:prstGeom prst="rect">
            <a:avLst/>
          </a:prstGeom>
        </p:spPr>
        <p:txBody>
          <a:bodyPr wrap="square" lIns="0" tIns="0" rIns="0" bIns="0">
            <a:spAutoFit/>
          </a:bodyPr>
          <a:lstStyle>
            <a:lvl1pPr>
              <a:defRPr sz="1400" b="0" i="0">
                <a:solidFill>
                  <a:schemeClr val="bg1"/>
                </a:solidFill>
                <a:latin typeface="Arial"/>
                <a:cs typeface="Arial"/>
              </a:defRPr>
            </a:lvl1pPr>
          </a:lstStyle>
          <a:p>
            <a:endParaRPr/>
          </a:p>
        </p:txBody>
      </p:sp>
      <p:sp>
        <p:nvSpPr>
          <p:cNvPr id="3" name="Holder 3"/>
          <p:cNvSpPr>
            <a:spLocks noGrp="1"/>
          </p:cNvSpPr>
          <p:nvPr>
            <p:ph type="body" idx="1"/>
          </p:nvPr>
        </p:nvSpPr>
        <p:spPr>
          <a:xfrm>
            <a:off x="457200" y="1183005"/>
            <a:ext cx="822960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11/10/2024</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g"/><Relationship Id="rId9" Type="http://schemas.openxmlformats.org/officeDocument/2006/relationships/hyperlink" Target="mailto:seenivasanajith123@gmail.com"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jp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1439" y="58927"/>
            <a:ext cx="938530" cy="199390"/>
          </a:xfrm>
          <a:prstGeom prst="rect">
            <a:avLst/>
          </a:prstGeom>
        </p:spPr>
        <p:txBody>
          <a:bodyPr vert="horz" wrap="square" lIns="0" tIns="0" rIns="0" bIns="0" rtlCol="0">
            <a:spAutoFit/>
          </a:bodyPr>
          <a:lstStyle/>
          <a:p>
            <a:pPr>
              <a:lnSpc>
                <a:spcPts val="1550"/>
              </a:lnSpc>
            </a:pPr>
            <a:r>
              <a:rPr sz="1400" dirty="0">
                <a:solidFill>
                  <a:srgbClr val="FFFFFF"/>
                </a:solidFill>
                <a:latin typeface="Arial"/>
                <a:cs typeface="Arial"/>
              </a:rPr>
              <a:t>Project</a:t>
            </a:r>
            <a:r>
              <a:rPr sz="1400" spc="-30" dirty="0">
                <a:solidFill>
                  <a:srgbClr val="FFFFFF"/>
                </a:solidFill>
                <a:latin typeface="Arial"/>
                <a:cs typeface="Arial"/>
              </a:rPr>
              <a:t> </a:t>
            </a:r>
            <a:r>
              <a:rPr sz="1400" spc="-10" dirty="0">
                <a:solidFill>
                  <a:srgbClr val="FFFFFF"/>
                </a:solidFill>
                <a:latin typeface="Arial"/>
                <a:cs typeface="Arial"/>
              </a:rPr>
              <a:t>Title</a:t>
            </a:r>
            <a:endParaRPr sz="1400">
              <a:latin typeface="Arial"/>
              <a:cs typeface="Arial"/>
            </a:endParaRPr>
          </a:p>
        </p:txBody>
      </p:sp>
      <p:sp>
        <p:nvSpPr>
          <p:cNvPr id="3" name="object 3"/>
          <p:cNvSpPr/>
          <p:nvPr/>
        </p:nvSpPr>
        <p:spPr>
          <a:xfrm>
            <a:off x="0" y="4934711"/>
            <a:ext cx="9144000" cy="208915"/>
          </a:xfrm>
          <a:custGeom>
            <a:avLst/>
            <a:gdLst/>
            <a:ahLst/>
            <a:cxnLst/>
            <a:rect l="l" t="t" r="r" b="b"/>
            <a:pathLst>
              <a:path w="9144000" h="208914">
                <a:moveTo>
                  <a:pt x="9144000" y="0"/>
                </a:moveTo>
                <a:lnTo>
                  <a:pt x="0" y="0"/>
                </a:lnTo>
                <a:lnTo>
                  <a:pt x="0" y="208788"/>
                </a:lnTo>
                <a:lnTo>
                  <a:pt x="9144000" y="208788"/>
                </a:lnTo>
                <a:lnTo>
                  <a:pt x="9144000" y="0"/>
                </a:lnTo>
                <a:close/>
              </a:path>
            </a:pathLst>
          </a:custGeom>
          <a:solidFill>
            <a:srgbClr val="851810"/>
          </a:solidFill>
        </p:spPr>
        <p:txBody>
          <a:bodyPr wrap="square" lIns="0" tIns="0" rIns="0" bIns="0" rtlCol="0"/>
          <a:lstStyle/>
          <a:p>
            <a:endParaRPr/>
          </a:p>
        </p:txBody>
      </p:sp>
      <p:pic>
        <p:nvPicPr>
          <p:cNvPr id="4" name="object 4"/>
          <p:cNvPicPr/>
          <p:nvPr/>
        </p:nvPicPr>
        <p:blipFill>
          <a:blip r:embed="rId2" cstate="print"/>
          <a:stretch>
            <a:fillRect/>
          </a:stretch>
        </p:blipFill>
        <p:spPr>
          <a:xfrm>
            <a:off x="7463061" y="42775"/>
            <a:ext cx="1208487" cy="368530"/>
          </a:xfrm>
          <a:prstGeom prst="rect">
            <a:avLst/>
          </a:prstGeom>
        </p:spPr>
      </p:pic>
      <p:grpSp>
        <p:nvGrpSpPr>
          <p:cNvPr id="5" name="object 5"/>
          <p:cNvGrpSpPr/>
          <p:nvPr/>
        </p:nvGrpSpPr>
        <p:grpSpPr>
          <a:xfrm>
            <a:off x="0" y="-19050"/>
            <a:ext cx="9144000" cy="5021580"/>
            <a:chOff x="0" y="0"/>
            <a:chExt cx="9144000" cy="5021580"/>
          </a:xfrm>
        </p:grpSpPr>
        <p:pic>
          <p:nvPicPr>
            <p:cNvPr id="6" name="object 6"/>
            <p:cNvPicPr/>
            <p:nvPr/>
          </p:nvPicPr>
          <p:blipFill>
            <a:blip r:embed="rId3" cstate="print"/>
            <a:stretch>
              <a:fillRect/>
            </a:stretch>
          </p:blipFill>
          <p:spPr>
            <a:xfrm>
              <a:off x="8983739" y="8947"/>
              <a:ext cx="160259" cy="536841"/>
            </a:xfrm>
            <a:prstGeom prst="rect">
              <a:avLst/>
            </a:prstGeom>
          </p:spPr>
        </p:pic>
        <p:sp>
          <p:nvSpPr>
            <p:cNvPr id="7" name="object 7"/>
            <p:cNvSpPr/>
            <p:nvPr/>
          </p:nvSpPr>
          <p:spPr>
            <a:xfrm>
              <a:off x="9028176" y="0"/>
              <a:ext cx="116205" cy="467995"/>
            </a:xfrm>
            <a:custGeom>
              <a:avLst/>
              <a:gdLst/>
              <a:ahLst/>
              <a:cxnLst/>
              <a:rect l="l" t="t" r="r" b="b"/>
              <a:pathLst>
                <a:path w="116204" h="467995">
                  <a:moveTo>
                    <a:pt x="115824" y="0"/>
                  </a:moveTo>
                  <a:lnTo>
                    <a:pt x="0" y="0"/>
                  </a:lnTo>
                  <a:lnTo>
                    <a:pt x="0" y="467867"/>
                  </a:lnTo>
                  <a:lnTo>
                    <a:pt x="115824" y="467867"/>
                  </a:lnTo>
                  <a:lnTo>
                    <a:pt x="115824" y="0"/>
                  </a:lnTo>
                  <a:close/>
                </a:path>
              </a:pathLst>
            </a:custGeom>
            <a:solidFill>
              <a:srgbClr val="00AFEF"/>
            </a:solidFill>
          </p:spPr>
          <p:txBody>
            <a:bodyPr wrap="square" lIns="0" tIns="0" rIns="0" bIns="0" rtlCol="0"/>
            <a:lstStyle/>
            <a:p>
              <a:endParaRPr/>
            </a:p>
          </p:txBody>
        </p:sp>
        <p:pic>
          <p:nvPicPr>
            <p:cNvPr id="8" name="object 8"/>
            <p:cNvPicPr/>
            <p:nvPr/>
          </p:nvPicPr>
          <p:blipFill>
            <a:blip r:embed="rId4" cstate="print"/>
            <a:stretch>
              <a:fillRect/>
            </a:stretch>
          </p:blipFill>
          <p:spPr>
            <a:xfrm>
              <a:off x="0" y="0"/>
              <a:ext cx="9143999" cy="5021578"/>
            </a:xfrm>
            <a:prstGeom prst="rect">
              <a:avLst/>
            </a:prstGeom>
          </p:spPr>
        </p:pic>
      </p:grpSp>
      <p:sp>
        <p:nvSpPr>
          <p:cNvPr id="9" name="object 9"/>
          <p:cNvSpPr txBox="1"/>
          <p:nvPr/>
        </p:nvSpPr>
        <p:spPr>
          <a:xfrm>
            <a:off x="2376042" y="4498340"/>
            <a:ext cx="4391660" cy="208915"/>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FFFFFF"/>
                </a:solidFill>
                <a:latin typeface="Arial"/>
                <a:cs typeface="Arial"/>
              </a:rPr>
              <a:t>Disclaimer:</a:t>
            </a:r>
            <a:r>
              <a:rPr sz="1200" spc="-40" dirty="0">
                <a:solidFill>
                  <a:srgbClr val="FFFFFF"/>
                </a:solidFill>
                <a:latin typeface="Arial"/>
                <a:cs typeface="Arial"/>
              </a:rPr>
              <a:t> </a:t>
            </a:r>
            <a:r>
              <a:rPr sz="1200" dirty="0">
                <a:solidFill>
                  <a:srgbClr val="FFFFFF"/>
                </a:solidFill>
                <a:latin typeface="Arial"/>
                <a:cs typeface="Arial"/>
              </a:rPr>
              <a:t>The</a:t>
            </a:r>
            <a:r>
              <a:rPr sz="1200" spc="-35" dirty="0">
                <a:solidFill>
                  <a:srgbClr val="FFFFFF"/>
                </a:solidFill>
                <a:latin typeface="Arial"/>
                <a:cs typeface="Arial"/>
              </a:rPr>
              <a:t> </a:t>
            </a:r>
            <a:r>
              <a:rPr sz="1200" dirty="0">
                <a:solidFill>
                  <a:srgbClr val="FFFFFF"/>
                </a:solidFill>
                <a:latin typeface="Arial"/>
                <a:cs typeface="Arial"/>
              </a:rPr>
              <a:t>content</a:t>
            </a:r>
            <a:r>
              <a:rPr sz="1200" spc="-40" dirty="0">
                <a:solidFill>
                  <a:srgbClr val="FFFFFF"/>
                </a:solidFill>
                <a:latin typeface="Arial"/>
                <a:cs typeface="Arial"/>
              </a:rPr>
              <a:t> </a:t>
            </a:r>
            <a:r>
              <a:rPr sz="1200" dirty="0">
                <a:solidFill>
                  <a:srgbClr val="FFFFFF"/>
                </a:solidFill>
                <a:latin typeface="Arial"/>
                <a:cs typeface="Arial"/>
              </a:rPr>
              <a:t>is</a:t>
            </a:r>
            <a:r>
              <a:rPr sz="1200" spc="-20" dirty="0">
                <a:solidFill>
                  <a:srgbClr val="FFFFFF"/>
                </a:solidFill>
                <a:latin typeface="Arial"/>
                <a:cs typeface="Arial"/>
              </a:rPr>
              <a:t> </a:t>
            </a:r>
            <a:r>
              <a:rPr sz="1200" dirty="0">
                <a:solidFill>
                  <a:srgbClr val="FFFFFF"/>
                </a:solidFill>
                <a:latin typeface="Arial"/>
                <a:cs typeface="Arial"/>
              </a:rPr>
              <a:t>curated</a:t>
            </a:r>
            <a:r>
              <a:rPr sz="1200" spc="-45" dirty="0">
                <a:solidFill>
                  <a:srgbClr val="FFFFFF"/>
                </a:solidFill>
                <a:latin typeface="Arial"/>
                <a:cs typeface="Arial"/>
              </a:rPr>
              <a:t> </a:t>
            </a:r>
            <a:r>
              <a:rPr sz="1200" dirty="0">
                <a:solidFill>
                  <a:srgbClr val="FFFFFF"/>
                </a:solidFill>
                <a:latin typeface="Arial"/>
                <a:cs typeface="Arial"/>
              </a:rPr>
              <a:t>for</a:t>
            </a:r>
            <a:r>
              <a:rPr sz="1200" spc="-25" dirty="0">
                <a:solidFill>
                  <a:srgbClr val="FFFFFF"/>
                </a:solidFill>
                <a:latin typeface="Arial"/>
                <a:cs typeface="Arial"/>
              </a:rPr>
              <a:t> </a:t>
            </a:r>
            <a:r>
              <a:rPr sz="1200" dirty="0">
                <a:solidFill>
                  <a:srgbClr val="FFFFFF"/>
                </a:solidFill>
                <a:latin typeface="Arial"/>
                <a:cs typeface="Arial"/>
              </a:rPr>
              <a:t>educational</a:t>
            </a:r>
            <a:r>
              <a:rPr sz="1200" spc="-50" dirty="0">
                <a:solidFill>
                  <a:srgbClr val="FFFFFF"/>
                </a:solidFill>
                <a:latin typeface="Arial"/>
                <a:cs typeface="Arial"/>
              </a:rPr>
              <a:t> </a:t>
            </a:r>
            <a:r>
              <a:rPr sz="1200" dirty="0">
                <a:solidFill>
                  <a:srgbClr val="FFFFFF"/>
                </a:solidFill>
                <a:latin typeface="Arial"/>
                <a:cs typeface="Arial"/>
              </a:rPr>
              <a:t>purposes</a:t>
            </a:r>
            <a:r>
              <a:rPr sz="1200" spc="-50" dirty="0">
                <a:solidFill>
                  <a:srgbClr val="FFFFFF"/>
                </a:solidFill>
                <a:latin typeface="Arial"/>
                <a:cs typeface="Arial"/>
              </a:rPr>
              <a:t> </a:t>
            </a:r>
            <a:r>
              <a:rPr sz="1200" spc="-10" dirty="0">
                <a:solidFill>
                  <a:srgbClr val="FFFFFF"/>
                </a:solidFill>
                <a:latin typeface="Arial"/>
                <a:cs typeface="Arial"/>
              </a:rPr>
              <a:t>only.</a:t>
            </a:r>
            <a:endParaRPr sz="1200">
              <a:latin typeface="Arial"/>
              <a:cs typeface="Arial"/>
            </a:endParaRPr>
          </a:p>
        </p:txBody>
      </p:sp>
      <p:grpSp>
        <p:nvGrpSpPr>
          <p:cNvPr id="10" name="object 10"/>
          <p:cNvGrpSpPr/>
          <p:nvPr/>
        </p:nvGrpSpPr>
        <p:grpSpPr>
          <a:xfrm>
            <a:off x="1111250" y="989330"/>
            <a:ext cx="6923405" cy="3128645"/>
            <a:chOff x="1111250" y="989330"/>
            <a:chExt cx="6923405" cy="3128645"/>
          </a:xfrm>
        </p:grpSpPr>
        <p:sp>
          <p:nvSpPr>
            <p:cNvPr id="11" name="object 11"/>
            <p:cNvSpPr/>
            <p:nvPr/>
          </p:nvSpPr>
          <p:spPr>
            <a:xfrm>
              <a:off x="1123950" y="1002030"/>
              <a:ext cx="6898005" cy="3103245"/>
            </a:xfrm>
            <a:custGeom>
              <a:avLst/>
              <a:gdLst/>
              <a:ahLst/>
              <a:cxnLst/>
              <a:rect l="l" t="t" r="r" b="b"/>
              <a:pathLst>
                <a:path w="6898005" h="3103245">
                  <a:moveTo>
                    <a:pt x="6645021" y="0"/>
                  </a:moveTo>
                  <a:lnTo>
                    <a:pt x="252603" y="0"/>
                  </a:lnTo>
                  <a:lnTo>
                    <a:pt x="207200" y="4071"/>
                  </a:lnTo>
                  <a:lnTo>
                    <a:pt x="164466" y="15810"/>
                  </a:lnTo>
                  <a:lnTo>
                    <a:pt x="125114" y="34501"/>
                  </a:lnTo>
                  <a:lnTo>
                    <a:pt x="89859" y="59429"/>
                  </a:lnTo>
                  <a:lnTo>
                    <a:pt x="59413" y="89879"/>
                  </a:lnTo>
                  <a:lnTo>
                    <a:pt x="34490" y="125137"/>
                  </a:lnTo>
                  <a:lnTo>
                    <a:pt x="15804" y="164486"/>
                  </a:lnTo>
                  <a:lnTo>
                    <a:pt x="4070" y="207213"/>
                  </a:lnTo>
                  <a:lnTo>
                    <a:pt x="0" y="252603"/>
                  </a:lnTo>
                  <a:lnTo>
                    <a:pt x="0" y="2850261"/>
                  </a:lnTo>
                  <a:lnTo>
                    <a:pt x="4070" y="2895663"/>
                  </a:lnTo>
                  <a:lnTo>
                    <a:pt x="15804" y="2938397"/>
                  </a:lnTo>
                  <a:lnTo>
                    <a:pt x="34490" y="2977749"/>
                  </a:lnTo>
                  <a:lnTo>
                    <a:pt x="59413" y="3013004"/>
                  </a:lnTo>
                  <a:lnTo>
                    <a:pt x="89859" y="3043450"/>
                  </a:lnTo>
                  <a:lnTo>
                    <a:pt x="125114" y="3068373"/>
                  </a:lnTo>
                  <a:lnTo>
                    <a:pt x="164466" y="3087059"/>
                  </a:lnTo>
                  <a:lnTo>
                    <a:pt x="207200" y="3098793"/>
                  </a:lnTo>
                  <a:lnTo>
                    <a:pt x="252603" y="3102864"/>
                  </a:lnTo>
                  <a:lnTo>
                    <a:pt x="6645021" y="3102864"/>
                  </a:lnTo>
                  <a:lnTo>
                    <a:pt x="6690410" y="3098793"/>
                  </a:lnTo>
                  <a:lnTo>
                    <a:pt x="6733137" y="3087059"/>
                  </a:lnTo>
                  <a:lnTo>
                    <a:pt x="6772486" y="3068373"/>
                  </a:lnTo>
                  <a:lnTo>
                    <a:pt x="6807744" y="3043450"/>
                  </a:lnTo>
                  <a:lnTo>
                    <a:pt x="6838194" y="3013004"/>
                  </a:lnTo>
                  <a:lnTo>
                    <a:pt x="6863122" y="2977749"/>
                  </a:lnTo>
                  <a:lnTo>
                    <a:pt x="6881813" y="2938397"/>
                  </a:lnTo>
                  <a:lnTo>
                    <a:pt x="6893552" y="2895663"/>
                  </a:lnTo>
                  <a:lnTo>
                    <a:pt x="6897624" y="2850261"/>
                  </a:lnTo>
                  <a:lnTo>
                    <a:pt x="6897624" y="252603"/>
                  </a:lnTo>
                  <a:lnTo>
                    <a:pt x="6893552" y="207213"/>
                  </a:lnTo>
                  <a:lnTo>
                    <a:pt x="6881813" y="164486"/>
                  </a:lnTo>
                  <a:lnTo>
                    <a:pt x="6863122" y="125137"/>
                  </a:lnTo>
                  <a:lnTo>
                    <a:pt x="6838194" y="89879"/>
                  </a:lnTo>
                  <a:lnTo>
                    <a:pt x="6807744" y="59429"/>
                  </a:lnTo>
                  <a:lnTo>
                    <a:pt x="6772486" y="34501"/>
                  </a:lnTo>
                  <a:lnTo>
                    <a:pt x="6733137" y="15810"/>
                  </a:lnTo>
                  <a:lnTo>
                    <a:pt x="6690410" y="4071"/>
                  </a:lnTo>
                  <a:lnTo>
                    <a:pt x="6645021" y="0"/>
                  </a:lnTo>
                  <a:close/>
                </a:path>
              </a:pathLst>
            </a:custGeom>
            <a:solidFill>
              <a:srgbClr val="E4EDFF"/>
            </a:solidFill>
          </p:spPr>
          <p:txBody>
            <a:bodyPr wrap="square" lIns="0" tIns="0" rIns="0" bIns="0" rtlCol="0"/>
            <a:lstStyle/>
            <a:p>
              <a:endParaRPr/>
            </a:p>
          </p:txBody>
        </p:sp>
        <p:sp>
          <p:nvSpPr>
            <p:cNvPr id="12" name="object 12"/>
            <p:cNvSpPr/>
            <p:nvPr/>
          </p:nvSpPr>
          <p:spPr>
            <a:xfrm>
              <a:off x="1123950" y="1002030"/>
              <a:ext cx="6898005" cy="3103245"/>
            </a:xfrm>
            <a:custGeom>
              <a:avLst/>
              <a:gdLst/>
              <a:ahLst/>
              <a:cxnLst/>
              <a:rect l="l" t="t" r="r" b="b"/>
              <a:pathLst>
                <a:path w="6898005" h="3103245">
                  <a:moveTo>
                    <a:pt x="0" y="252603"/>
                  </a:moveTo>
                  <a:lnTo>
                    <a:pt x="4070" y="207213"/>
                  </a:lnTo>
                  <a:lnTo>
                    <a:pt x="15804" y="164486"/>
                  </a:lnTo>
                  <a:lnTo>
                    <a:pt x="34490" y="125137"/>
                  </a:lnTo>
                  <a:lnTo>
                    <a:pt x="59413" y="89879"/>
                  </a:lnTo>
                  <a:lnTo>
                    <a:pt x="89859" y="59429"/>
                  </a:lnTo>
                  <a:lnTo>
                    <a:pt x="125114" y="34501"/>
                  </a:lnTo>
                  <a:lnTo>
                    <a:pt x="164466" y="15810"/>
                  </a:lnTo>
                  <a:lnTo>
                    <a:pt x="207200" y="4071"/>
                  </a:lnTo>
                  <a:lnTo>
                    <a:pt x="252603" y="0"/>
                  </a:lnTo>
                  <a:lnTo>
                    <a:pt x="6645021" y="0"/>
                  </a:lnTo>
                  <a:lnTo>
                    <a:pt x="6690410" y="4071"/>
                  </a:lnTo>
                  <a:lnTo>
                    <a:pt x="6733137" y="15810"/>
                  </a:lnTo>
                  <a:lnTo>
                    <a:pt x="6772486" y="34501"/>
                  </a:lnTo>
                  <a:lnTo>
                    <a:pt x="6807744" y="59429"/>
                  </a:lnTo>
                  <a:lnTo>
                    <a:pt x="6838194" y="89879"/>
                  </a:lnTo>
                  <a:lnTo>
                    <a:pt x="6863122" y="125137"/>
                  </a:lnTo>
                  <a:lnTo>
                    <a:pt x="6881813" y="164486"/>
                  </a:lnTo>
                  <a:lnTo>
                    <a:pt x="6893552" y="207213"/>
                  </a:lnTo>
                  <a:lnTo>
                    <a:pt x="6897624" y="252603"/>
                  </a:lnTo>
                  <a:lnTo>
                    <a:pt x="6897624" y="2850261"/>
                  </a:lnTo>
                  <a:lnTo>
                    <a:pt x="6893552" y="2895663"/>
                  </a:lnTo>
                  <a:lnTo>
                    <a:pt x="6881813" y="2938397"/>
                  </a:lnTo>
                  <a:lnTo>
                    <a:pt x="6863122" y="2977749"/>
                  </a:lnTo>
                  <a:lnTo>
                    <a:pt x="6838194" y="3013004"/>
                  </a:lnTo>
                  <a:lnTo>
                    <a:pt x="6807744" y="3043450"/>
                  </a:lnTo>
                  <a:lnTo>
                    <a:pt x="6772486" y="3068373"/>
                  </a:lnTo>
                  <a:lnTo>
                    <a:pt x="6733137" y="3087059"/>
                  </a:lnTo>
                  <a:lnTo>
                    <a:pt x="6690410" y="3098793"/>
                  </a:lnTo>
                  <a:lnTo>
                    <a:pt x="6645021" y="3102864"/>
                  </a:lnTo>
                  <a:lnTo>
                    <a:pt x="252603" y="3102864"/>
                  </a:lnTo>
                  <a:lnTo>
                    <a:pt x="207200" y="3098793"/>
                  </a:lnTo>
                  <a:lnTo>
                    <a:pt x="164466" y="3087059"/>
                  </a:lnTo>
                  <a:lnTo>
                    <a:pt x="125114" y="3068373"/>
                  </a:lnTo>
                  <a:lnTo>
                    <a:pt x="89859" y="3043450"/>
                  </a:lnTo>
                  <a:lnTo>
                    <a:pt x="59413" y="3013004"/>
                  </a:lnTo>
                  <a:lnTo>
                    <a:pt x="34490" y="2977749"/>
                  </a:lnTo>
                  <a:lnTo>
                    <a:pt x="15804" y="2938397"/>
                  </a:lnTo>
                  <a:lnTo>
                    <a:pt x="4070" y="2895663"/>
                  </a:lnTo>
                  <a:lnTo>
                    <a:pt x="0" y="2850261"/>
                  </a:lnTo>
                  <a:lnTo>
                    <a:pt x="0" y="252603"/>
                  </a:lnTo>
                  <a:close/>
                </a:path>
              </a:pathLst>
            </a:custGeom>
            <a:ln w="25400">
              <a:solidFill>
                <a:srgbClr val="9BDBFA"/>
              </a:solidFill>
            </a:ln>
          </p:spPr>
          <p:txBody>
            <a:bodyPr wrap="square" lIns="0" tIns="0" rIns="0" bIns="0" rtlCol="0"/>
            <a:lstStyle/>
            <a:p>
              <a:endParaRPr/>
            </a:p>
          </p:txBody>
        </p:sp>
        <p:pic>
          <p:nvPicPr>
            <p:cNvPr id="13" name="object 13"/>
            <p:cNvPicPr/>
            <p:nvPr/>
          </p:nvPicPr>
          <p:blipFill>
            <a:blip r:embed="rId5" cstate="print"/>
            <a:stretch>
              <a:fillRect/>
            </a:stretch>
          </p:blipFill>
          <p:spPr>
            <a:xfrm>
              <a:off x="4756403" y="1621536"/>
              <a:ext cx="1162812" cy="388619"/>
            </a:xfrm>
            <a:prstGeom prst="rect">
              <a:avLst/>
            </a:prstGeom>
          </p:spPr>
        </p:pic>
        <p:pic>
          <p:nvPicPr>
            <p:cNvPr id="14" name="object 14"/>
            <p:cNvPicPr/>
            <p:nvPr/>
          </p:nvPicPr>
          <p:blipFill>
            <a:blip r:embed="rId6" cstate="print"/>
            <a:stretch>
              <a:fillRect/>
            </a:stretch>
          </p:blipFill>
          <p:spPr>
            <a:xfrm>
              <a:off x="3675888" y="1607820"/>
              <a:ext cx="787908" cy="414527"/>
            </a:xfrm>
            <a:prstGeom prst="rect">
              <a:avLst/>
            </a:prstGeom>
          </p:spPr>
        </p:pic>
        <p:sp>
          <p:nvSpPr>
            <p:cNvPr id="15" name="object 15"/>
            <p:cNvSpPr/>
            <p:nvPr/>
          </p:nvSpPr>
          <p:spPr>
            <a:xfrm>
              <a:off x="4610100" y="1534668"/>
              <a:ext cx="1455420" cy="561975"/>
            </a:xfrm>
            <a:custGeom>
              <a:avLst/>
              <a:gdLst/>
              <a:ahLst/>
              <a:cxnLst/>
              <a:rect l="l" t="t" r="r" b="b"/>
              <a:pathLst>
                <a:path w="1455420" h="561975">
                  <a:moveTo>
                    <a:pt x="0" y="0"/>
                  </a:moveTo>
                  <a:lnTo>
                    <a:pt x="0" y="561975"/>
                  </a:lnTo>
                </a:path>
                <a:path w="1455420" h="561975">
                  <a:moveTo>
                    <a:pt x="1455420" y="0"/>
                  </a:moveTo>
                  <a:lnTo>
                    <a:pt x="1455420" y="561975"/>
                  </a:lnTo>
                </a:path>
              </a:pathLst>
            </a:custGeom>
            <a:ln w="9525">
              <a:solidFill>
                <a:srgbClr val="A6A6A6"/>
              </a:solidFill>
            </a:ln>
          </p:spPr>
          <p:txBody>
            <a:bodyPr wrap="square" lIns="0" tIns="0" rIns="0" bIns="0" rtlCol="0"/>
            <a:lstStyle/>
            <a:p>
              <a:endParaRPr/>
            </a:p>
          </p:txBody>
        </p:sp>
        <p:pic>
          <p:nvPicPr>
            <p:cNvPr id="16" name="object 16"/>
            <p:cNvPicPr/>
            <p:nvPr/>
          </p:nvPicPr>
          <p:blipFill>
            <a:blip r:embed="rId7" cstate="print"/>
            <a:stretch>
              <a:fillRect/>
            </a:stretch>
          </p:blipFill>
          <p:spPr>
            <a:xfrm>
              <a:off x="6211823" y="1633728"/>
              <a:ext cx="1403603" cy="362712"/>
            </a:xfrm>
            <a:prstGeom prst="rect">
              <a:avLst/>
            </a:prstGeom>
          </p:spPr>
        </p:pic>
        <p:sp>
          <p:nvSpPr>
            <p:cNvPr id="17" name="object 17"/>
            <p:cNvSpPr/>
            <p:nvPr/>
          </p:nvSpPr>
          <p:spPr>
            <a:xfrm>
              <a:off x="3529583" y="1534668"/>
              <a:ext cx="0" cy="561975"/>
            </a:xfrm>
            <a:custGeom>
              <a:avLst/>
              <a:gdLst/>
              <a:ahLst/>
              <a:cxnLst/>
              <a:rect l="l" t="t" r="r" b="b"/>
              <a:pathLst>
                <a:path h="561975">
                  <a:moveTo>
                    <a:pt x="0" y="0"/>
                  </a:moveTo>
                  <a:lnTo>
                    <a:pt x="0" y="561975"/>
                  </a:lnTo>
                </a:path>
              </a:pathLst>
            </a:custGeom>
            <a:ln w="9525">
              <a:solidFill>
                <a:srgbClr val="A6A6A6"/>
              </a:solidFill>
            </a:ln>
          </p:spPr>
          <p:txBody>
            <a:bodyPr wrap="square" lIns="0" tIns="0" rIns="0" bIns="0" rtlCol="0"/>
            <a:lstStyle/>
            <a:p>
              <a:endParaRPr/>
            </a:p>
          </p:txBody>
        </p:sp>
        <p:pic>
          <p:nvPicPr>
            <p:cNvPr id="18" name="object 18"/>
            <p:cNvPicPr/>
            <p:nvPr/>
          </p:nvPicPr>
          <p:blipFill>
            <a:blip r:embed="rId8" cstate="print"/>
            <a:stretch>
              <a:fillRect/>
            </a:stretch>
          </p:blipFill>
          <p:spPr>
            <a:xfrm>
              <a:off x="1566672" y="1495044"/>
              <a:ext cx="1816607" cy="454152"/>
            </a:xfrm>
            <a:prstGeom prst="rect">
              <a:avLst/>
            </a:prstGeom>
          </p:spPr>
        </p:pic>
      </p:grpSp>
      <p:sp>
        <p:nvSpPr>
          <p:cNvPr id="19" name="object 19"/>
          <p:cNvSpPr txBox="1">
            <a:spLocks noGrp="1"/>
          </p:cNvSpPr>
          <p:nvPr>
            <p:ph type="title"/>
          </p:nvPr>
        </p:nvSpPr>
        <p:spPr>
          <a:xfrm>
            <a:off x="1785620" y="2337053"/>
            <a:ext cx="5577205" cy="452120"/>
          </a:xfrm>
          <a:prstGeom prst="rect">
            <a:avLst/>
          </a:prstGeom>
        </p:spPr>
        <p:txBody>
          <a:bodyPr vert="horz" wrap="square" lIns="0" tIns="12065" rIns="0" bIns="0" rtlCol="0">
            <a:spAutoFit/>
          </a:bodyPr>
          <a:lstStyle/>
          <a:p>
            <a:pPr marL="12700">
              <a:lnSpc>
                <a:spcPct val="100000"/>
              </a:lnSpc>
              <a:spcBef>
                <a:spcPts val="95"/>
              </a:spcBef>
            </a:pPr>
            <a:r>
              <a:rPr sz="2800" spc="-10" dirty="0">
                <a:solidFill>
                  <a:srgbClr val="000000"/>
                </a:solidFill>
              </a:rPr>
              <a:t>E-</a:t>
            </a:r>
            <a:r>
              <a:rPr sz="2800" dirty="0">
                <a:solidFill>
                  <a:srgbClr val="000000"/>
                </a:solidFill>
              </a:rPr>
              <a:t>COMMERCE</a:t>
            </a:r>
            <a:r>
              <a:rPr sz="2800" spc="-45" dirty="0">
                <a:solidFill>
                  <a:srgbClr val="000000"/>
                </a:solidFill>
              </a:rPr>
              <a:t> </a:t>
            </a:r>
            <a:r>
              <a:rPr sz="2800" dirty="0">
                <a:solidFill>
                  <a:srgbClr val="000000"/>
                </a:solidFill>
              </a:rPr>
              <a:t>SALES</a:t>
            </a:r>
            <a:r>
              <a:rPr sz="2800" spc="-75" dirty="0">
                <a:solidFill>
                  <a:srgbClr val="000000"/>
                </a:solidFill>
              </a:rPr>
              <a:t> </a:t>
            </a:r>
            <a:r>
              <a:rPr sz="2800" spc="-10" dirty="0">
                <a:solidFill>
                  <a:srgbClr val="000000"/>
                </a:solidFill>
              </a:rPr>
              <a:t>ANALYSIS</a:t>
            </a:r>
            <a:endParaRPr sz="2800"/>
          </a:p>
        </p:txBody>
      </p:sp>
      <p:sp>
        <p:nvSpPr>
          <p:cNvPr id="20" name="object 20"/>
          <p:cNvSpPr txBox="1"/>
          <p:nvPr/>
        </p:nvSpPr>
        <p:spPr>
          <a:xfrm>
            <a:off x="1390903" y="2979877"/>
            <a:ext cx="5793105" cy="457176"/>
          </a:xfrm>
          <a:prstGeom prst="rect">
            <a:avLst/>
          </a:prstGeom>
        </p:spPr>
        <p:txBody>
          <a:bodyPr vert="horz" wrap="square" lIns="0" tIns="13335" rIns="0" bIns="0" rtlCol="0">
            <a:spAutoFit/>
          </a:bodyPr>
          <a:lstStyle/>
          <a:p>
            <a:pPr marL="12700">
              <a:lnSpc>
                <a:spcPct val="100000"/>
              </a:lnSpc>
              <a:spcBef>
                <a:spcPts val="105"/>
              </a:spcBef>
            </a:pPr>
            <a:r>
              <a:rPr sz="1400" dirty="0">
                <a:latin typeface="Arial"/>
                <a:cs typeface="Arial"/>
              </a:rPr>
              <a:t>Name</a:t>
            </a:r>
            <a:r>
              <a:rPr sz="1400" spc="-20" dirty="0">
                <a:latin typeface="Arial"/>
                <a:cs typeface="Arial"/>
              </a:rPr>
              <a:t> </a:t>
            </a:r>
            <a:r>
              <a:rPr sz="1400" dirty="0">
                <a:latin typeface="Arial"/>
                <a:cs typeface="Arial"/>
              </a:rPr>
              <a:t>:</a:t>
            </a:r>
            <a:r>
              <a:rPr lang="en-US" sz="1400" spc="-25" dirty="0">
                <a:latin typeface="Arial"/>
                <a:cs typeface="Arial"/>
              </a:rPr>
              <a:t> AKASH MARTIN C </a:t>
            </a:r>
          </a:p>
          <a:p>
            <a:pPr marL="12700">
              <a:lnSpc>
                <a:spcPct val="100000"/>
              </a:lnSpc>
              <a:spcBef>
                <a:spcPts val="105"/>
              </a:spcBef>
            </a:pPr>
            <a:r>
              <a:rPr sz="1400" dirty="0">
                <a:latin typeface="Arial"/>
                <a:cs typeface="Arial"/>
              </a:rPr>
              <a:t>Email</a:t>
            </a:r>
            <a:r>
              <a:rPr sz="1400" spc="-25" dirty="0">
                <a:latin typeface="Arial"/>
                <a:cs typeface="Arial"/>
              </a:rPr>
              <a:t> </a:t>
            </a:r>
            <a:r>
              <a:rPr sz="1400" dirty="0">
                <a:latin typeface="Arial"/>
                <a:cs typeface="Arial"/>
              </a:rPr>
              <a:t>id</a:t>
            </a:r>
            <a:r>
              <a:rPr sz="1400" spc="-20" dirty="0">
                <a:latin typeface="Arial"/>
                <a:cs typeface="Arial"/>
              </a:rPr>
              <a:t> </a:t>
            </a:r>
            <a:r>
              <a:rPr sz="1400" dirty="0">
                <a:latin typeface="Arial"/>
                <a:cs typeface="Arial"/>
              </a:rPr>
              <a:t>:</a:t>
            </a:r>
            <a:r>
              <a:rPr sz="1400" spc="-20" dirty="0">
                <a:latin typeface="Arial"/>
                <a:cs typeface="Arial"/>
              </a:rPr>
              <a:t> </a:t>
            </a:r>
            <a:r>
              <a:rPr lang="en-US" sz="1400" spc="-20" dirty="0">
                <a:latin typeface="Arial"/>
                <a:cs typeface="Arial"/>
              </a:rPr>
              <a:t>akashmartin</a:t>
            </a:r>
            <a:r>
              <a:rPr lang="en-US" sz="1400" spc="-10" dirty="0">
                <a:latin typeface="Arial"/>
                <a:cs typeface="Arial"/>
              </a:rPr>
              <a:t>53</a:t>
            </a:r>
            <a:r>
              <a:rPr sz="1400" spc="-10" dirty="0">
                <a:latin typeface="Arial"/>
                <a:cs typeface="Arial"/>
                <a:hlinkClick r:id="rId9"/>
              </a:rPr>
              <a:t>@gmail.com</a:t>
            </a:r>
            <a:r>
              <a:rPr sz="1400" dirty="0">
                <a:latin typeface="Arial"/>
                <a:cs typeface="Arial"/>
              </a:rPr>
              <a:t>	Guide:</a:t>
            </a:r>
            <a:r>
              <a:rPr sz="1400" spc="-40" dirty="0">
                <a:latin typeface="Arial"/>
                <a:cs typeface="Arial"/>
              </a:rPr>
              <a:t> </a:t>
            </a:r>
            <a:r>
              <a:rPr sz="1400" dirty="0">
                <a:latin typeface="Arial"/>
                <a:cs typeface="Arial"/>
              </a:rPr>
              <a:t>RAJA</a:t>
            </a:r>
            <a:r>
              <a:rPr sz="1400" spc="-20" dirty="0">
                <a:latin typeface="Arial"/>
                <a:cs typeface="Arial"/>
              </a:rPr>
              <a:t> </a:t>
            </a:r>
            <a:r>
              <a:rPr sz="1400" spc="-50" dirty="0">
                <a:latin typeface="Arial"/>
                <a:cs typeface="Arial"/>
              </a:rPr>
              <a:t>P</a:t>
            </a:r>
            <a:endParaRPr sz="14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739" y="29337"/>
            <a:ext cx="963930" cy="239395"/>
          </a:xfrm>
          <a:prstGeom prst="rect">
            <a:avLst/>
          </a:prstGeom>
        </p:spPr>
        <p:txBody>
          <a:bodyPr vert="horz" wrap="square" lIns="0" tIns="13335" rIns="0" bIns="0" rtlCol="0">
            <a:spAutoFit/>
          </a:bodyPr>
          <a:lstStyle/>
          <a:p>
            <a:pPr marL="12700">
              <a:lnSpc>
                <a:spcPct val="100000"/>
              </a:lnSpc>
              <a:spcBef>
                <a:spcPts val="105"/>
              </a:spcBef>
            </a:pPr>
            <a:r>
              <a:rPr sz="1400" dirty="0">
                <a:solidFill>
                  <a:srgbClr val="FFFFFF"/>
                </a:solidFill>
                <a:latin typeface="Arial"/>
                <a:cs typeface="Arial"/>
              </a:rPr>
              <a:t>Project</a:t>
            </a:r>
            <a:r>
              <a:rPr sz="1400" spc="-30" dirty="0">
                <a:solidFill>
                  <a:srgbClr val="FFFFFF"/>
                </a:solidFill>
                <a:latin typeface="Arial"/>
                <a:cs typeface="Arial"/>
              </a:rPr>
              <a:t> </a:t>
            </a:r>
            <a:r>
              <a:rPr sz="1400" spc="-10" dirty="0">
                <a:solidFill>
                  <a:srgbClr val="FFFFFF"/>
                </a:solidFill>
                <a:latin typeface="Arial"/>
                <a:cs typeface="Arial"/>
              </a:rPr>
              <a:t>Title</a:t>
            </a:r>
            <a:endParaRPr sz="1400">
              <a:latin typeface="Arial"/>
              <a:cs typeface="Arial"/>
            </a:endParaRPr>
          </a:p>
        </p:txBody>
      </p:sp>
      <p:sp>
        <p:nvSpPr>
          <p:cNvPr id="3" name="object 3"/>
          <p:cNvSpPr/>
          <p:nvPr/>
        </p:nvSpPr>
        <p:spPr>
          <a:xfrm>
            <a:off x="0" y="4934711"/>
            <a:ext cx="9144000" cy="208915"/>
          </a:xfrm>
          <a:custGeom>
            <a:avLst/>
            <a:gdLst/>
            <a:ahLst/>
            <a:cxnLst/>
            <a:rect l="l" t="t" r="r" b="b"/>
            <a:pathLst>
              <a:path w="9144000" h="208914">
                <a:moveTo>
                  <a:pt x="9144000" y="0"/>
                </a:moveTo>
                <a:lnTo>
                  <a:pt x="0" y="0"/>
                </a:lnTo>
                <a:lnTo>
                  <a:pt x="0" y="208788"/>
                </a:lnTo>
                <a:lnTo>
                  <a:pt x="9144000" y="208788"/>
                </a:lnTo>
                <a:lnTo>
                  <a:pt x="9144000" y="0"/>
                </a:lnTo>
                <a:close/>
              </a:path>
            </a:pathLst>
          </a:custGeom>
          <a:solidFill>
            <a:srgbClr val="851810"/>
          </a:solidFill>
        </p:spPr>
        <p:txBody>
          <a:bodyPr wrap="square" lIns="0" tIns="0" rIns="0" bIns="0" rtlCol="0"/>
          <a:lstStyle/>
          <a:p>
            <a:endParaRPr/>
          </a:p>
        </p:txBody>
      </p:sp>
      <p:pic>
        <p:nvPicPr>
          <p:cNvPr id="4" name="object 4"/>
          <p:cNvPicPr/>
          <p:nvPr/>
        </p:nvPicPr>
        <p:blipFill>
          <a:blip r:embed="rId2" cstate="print"/>
          <a:stretch>
            <a:fillRect/>
          </a:stretch>
        </p:blipFill>
        <p:spPr>
          <a:xfrm>
            <a:off x="7463061" y="42775"/>
            <a:ext cx="1208487" cy="368530"/>
          </a:xfrm>
          <a:prstGeom prst="rect">
            <a:avLst/>
          </a:prstGeom>
        </p:spPr>
      </p:pic>
      <p:grpSp>
        <p:nvGrpSpPr>
          <p:cNvPr id="5" name="object 5"/>
          <p:cNvGrpSpPr/>
          <p:nvPr/>
        </p:nvGrpSpPr>
        <p:grpSpPr>
          <a:xfrm>
            <a:off x="8983739" y="0"/>
            <a:ext cx="160655" cy="546100"/>
            <a:chOff x="8983739" y="0"/>
            <a:chExt cx="160655" cy="546100"/>
          </a:xfrm>
        </p:grpSpPr>
        <p:pic>
          <p:nvPicPr>
            <p:cNvPr id="6" name="object 6"/>
            <p:cNvPicPr/>
            <p:nvPr/>
          </p:nvPicPr>
          <p:blipFill>
            <a:blip r:embed="rId3" cstate="print"/>
            <a:stretch>
              <a:fillRect/>
            </a:stretch>
          </p:blipFill>
          <p:spPr>
            <a:xfrm>
              <a:off x="8983739" y="8947"/>
              <a:ext cx="160259" cy="536841"/>
            </a:xfrm>
            <a:prstGeom prst="rect">
              <a:avLst/>
            </a:prstGeom>
          </p:spPr>
        </p:pic>
        <p:sp>
          <p:nvSpPr>
            <p:cNvPr id="7" name="object 7"/>
            <p:cNvSpPr/>
            <p:nvPr/>
          </p:nvSpPr>
          <p:spPr>
            <a:xfrm>
              <a:off x="9028175" y="0"/>
              <a:ext cx="116205" cy="467995"/>
            </a:xfrm>
            <a:custGeom>
              <a:avLst/>
              <a:gdLst/>
              <a:ahLst/>
              <a:cxnLst/>
              <a:rect l="l" t="t" r="r" b="b"/>
              <a:pathLst>
                <a:path w="116204" h="467995">
                  <a:moveTo>
                    <a:pt x="115824" y="0"/>
                  </a:moveTo>
                  <a:lnTo>
                    <a:pt x="0" y="0"/>
                  </a:lnTo>
                  <a:lnTo>
                    <a:pt x="0" y="467867"/>
                  </a:lnTo>
                  <a:lnTo>
                    <a:pt x="115824" y="467867"/>
                  </a:lnTo>
                  <a:lnTo>
                    <a:pt x="115824" y="0"/>
                  </a:lnTo>
                  <a:close/>
                </a:path>
              </a:pathLst>
            </a:custGeom>
            <a:solidFill>
              <a:srgbClr val="00AFEF"/>
            </a:solidFill>
          </p:spPr>
          <p:txBody>
            <a:bodyPr wrap="square" lIns="0" tIns="0" rIns="0" bIns="0" rtlCol="0"/>
            <a:lstStyle/>
            <a:p>
              <a:endParaRPr/>
            </a:p>
          </p:txBody>
        </p:sp>
      </p:grpSp>
      <p:sp>
        <p:nvSpPr>
          <p:cNvPr id="8" name="object 8"/>
          <p:cNvSpPr txBox="1">
            <a:spLocks noGrp="1"/>
          </p:cNvSpPr>
          <p:nvPr>
            <p:ph type="title"/>
          </p:nvPr>
        </p:nvSpPr>
        <p:spPr>
          <a:xfrm>
            <a:off x="3543046" y="2186432"/>
            <a:ext cx="2058670" cy="482600"/>
          </a:xfrm>
          <a:prstGeom prst="rect">
            <a:avLst/>
          </a:prstGeom>
        </p:spPr>
        <p:txBody>
          <a:bodyPr vert="horz" wrap="square" lIns="0" tIns="12700" rIns="0" bIns="0" rtlCol="0">
            <a:spAutoFit/>
          </a:bodyPr>
          <a:lstStyle/>
          <a:p>
            <a:pPr marL="12700">
              <a:lnSpc>
                <a:spcPct val="100000"/>
              </a:lnSpc>
              <a:spcBef>
                <a:spcPts val="100"/>
              </a:spcBef>
            </a:pPr>
            <a:r>
              <a:rPr sz="3000" b="1" dirty="0">
                <a:solidFill>
                  <a:srgbClr val="000000"/>
                </a:solidFill>
                <a:latin typeface="Arial"/>
                <a:cs typeface="Arial"/>
              </a:rPr>
              <a:t>Thank</a:t>
            </a:r>
            <a:r>
              <a:rPr sz="3000" b="1" spc="-70" dirty="0">
                <a:solidFill>
                  <a:srgbClr val="000000"/>
                </a:solidFill>
                <a:latin typeface="Arial"/>
                <a:cs typeface="Arial"/>
              </a:rPr>
              <a:t> </a:t>
            </a:r>
            <a:r>
              <a:rPr sz="3000" b="1" spc="-20" dirty="0">
                <a:solidFill>
                  <a:srgbClr val="000000"/>
                </a:solidFill>
                <a:latin typeface="Arial"/>
                <a:cs typeface="Arial"/>
              </a:rPr>
              <a:t>you!</a:t>
            </a:r>
            <a:endParaRPr sz="3000">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739" y="29337"/>
            <a:ext cx="963930" cy="239395"/>
          </a:xfrm>
          <a:prstGeom prst="rect">
            <a:avLst/>
          </a:prstGeom>
        </p:spPr>
        <p:txBody>
          <a:bodyPr vert="horz" wrap="square" lIns="0" tIns="13335" rIns="0" bIns="0" rtlCol="0">
            <a:spAutoFit/>
          </a:bodyPr>
          <a:lstStyle/>
          <a:p>
            <a:pPr marL="12700">
              <a:lnSpc>
                <a:spcPct val="100000"/>
              </a:lnSpc>
              <a:spcBef>
                <a:spcPts val="105"/>
              </a:spcBef>
            </a:pPr>
            <a:r>
              <a:rPr sz="1400" dirty="0">
                <a:solidFill>
                  <a:srgbClr val="FFFFFF"/>
                </a:solidFill>
                <a:latin typeface="Arial"/>
                <a:cs typeface="Arial"/>
              </a:rPr>
              <a:t>Project</a:t>
            </a:r>
            <a:r>
              <a:rPr sz="1400" spc="-30" dirty="0">
                <a:solidFill>
                  <a:srgbClr val="FFFFFF"/>
                </a:solidFill>
                <a:latin typeface="Arial"/>
                <a:cs typeface="Arial"/>
              </a:rPr>
              <a:t> </a:t>
            </a:r>
            <a:r>
              <a:rPr sz="1400" spc="-10" dirty="0">
                <a:solidFill>
                  <a:srgbClr val="FFFFFF"/>
                </a:solidFill>
                <a:latin typeface="Arial"/>
                <a:cs typeface="Arial"/>
              </a:rPr>
              <a:t>Title</a:t>
            </a:r>
            <a:endParaRPr sz="1400">
              <a:latin typeface="Arial"/>
              <a:cs typeface="Arial"/>
            </a:endParaRPr>
          </a:p>
        </p:txBody>
      </p:sp>
      <p:sp>
        <p:nvSpPr>
          <p:cNvPr id="3" name="object 3"/>
          <p:cNvSpPr/>
          <p:nvPr/>
        </p:nvSpPr>
        <p:spPr>
          <a:xfrm>
            <a:off x="0" y="4934711"/>
            <a:ext cx="9144000" cy="208915"/>
          </a:xfrm>
          <a:custGeom>
            <a:avLst/>
            <a:gdLst/>
            <a:ahLst/>
            <a:cxnLst/>
            <a:rect l="l" t="t" r="r" b="b"/>
            <a:pathLst>
              <a:path w="9144000" h="208914">
                <a:moveTo>
                  <a:pt x="9144000" y="0"/>
                </a:moveTo>
                <a:lnTo>
                  <a:pt x="0" y="0"/>
                </a:lnTo>
                <a:lnTo>
                  <a:pt x="0" y="208788"/>
                </a:lnTo>
                <a:lnTo>
                  <a:pt x="9144000" y="208788"/>
                </a:lnTo>
                <a:lnTo>
                  <a:pt x="9144000" y="0"/>
                </a:lnTo>
                <a:close/>
              </a:path>
            </a:pathLst>
          </a:custGeom>
          <a:solidFill>
            <a:srgbClr val="851810"/>
          </a:solidFill>
        </p:spPr>
        <p:txBody>
          <a:bodyPr wrap="square" lIns="0" tIns="0" rIns="0" bIns="0" rtlCol="0"/>
          <a:lstStyle/>
          <a:p>
            <a:endParaRPr/>
          </a:p>
        </p:txBody>
      </p:sp>
      <p:pic>
        <p:nvPicPr>
          <p:cNvPr id="4" name="object 4"/>
          <p:cNvPicPr/>
          <p:nvPr/>
        </p:nvPicPr>
        <p:blipFill>
          <a:blip r:embed="rId2" cstate="print"/>
          <a:stretch>
            <a:fillRect/>
          </a:stretch>
        </p:blipFill>
        <p:spPr>
          <a:xfrm>
            <a:off x="7463061" y="42775"/>
            <a:ext cx="1208487" cy="368530"/>
          </a:xfrm>
          <a:prstGeom prst="rect">
            <a:avLst/>
          </a:prstGeom>
        </p:spPr>
      </p:pic>
      <p:grpSp>
        <p:nvGrpSpPr>
          <p:cNvPr id="5" name="object 5"/>
          <p:cNvGrpSpPr/>
          <p:nvPr/>
        </p:nvGrpSpPr>
        <p:grpSpPr>
          <a:xfrm>
            <a:off x="8983739" y="0"/>
            <a:ext cx="160655" cy="546100"/>
            <a:chOff x="8983739" y="0"/>
            <a:chExt cx="160655" cy="546100"/>
          </a:xfrm>
        </p:grpSpPr>
        <p:pic>
          <p:nvPicPr>
            <p:cNvPr id="6" name="object 6"/>
            <p:cNvPicPr/>
            <p:nvPr/>
          </p:nvPicPr>
          <p:blipFill>
            <a:blip r:embed="rId3" cstate="print"/>
            <a:stretch>
              <a:fillRect/>
            </a:stretch>
          </p:blipFill>
          <p:spPr>
            <a:xfrm>
              <a:off x="8983739" y="8947"/>
              <a:ext cx="160259" cy="536841"/>
            </a:xfrm>
            <a:prstGeom prst="rect">
              <a:avLst/>
            </a:prstGeom>
          </p:spPr>
        </p:pic>
        <p:sp>
          <p:nvSpPr>
            <p:cNvPr id="7" name="object 7"/>
            <p:cNvSpPr/>
            <p:nvPr/>
          </p:nvSpPr>
          <p:spPr>
            <a:xfrm>
              <a:off x="9028175" y="0"/>
              <a:ext cx="116205" cy="467995"/>
            </a:xfrm>
            <a:custGeom>
              <a:avLst/>
              <a:gdLst/>
              <a:ahLst/>
              <a:cxnLst/>
              <a:rect l="l" t="t" r="r" b="b"/>
              <a:pathLst>
                <a:path w="116204" h="467995">
                  <a:moveTo>
                    <a:pt x="115824" y="0"/>
                  </a:moveTo>
                  <a:lnTo>
                    <a:pt x="0" y="0"/>
                  </a:lnTo>
                  <a:lnTo>
                    <a:pt x="0" y="467867"/>
                  </a:lnTo>
                  <a:lnTo>
                    <a:pt x="115824" y="467867"/>
                  </a:lnTo>
                  <a:lnTo>
                    <a:pt x="115824" y="0"/>
                  </a:lnTo>
                  <a:close/>
                </a:path>
              </a:pathLst>
            </a:custGeom>
            <a:solidFill>
              <a:srgbClr val="00AFEF"/>
            </a:solidFill>
          </p:spPr>
          <p:txBody>
            <a:bodyPr wrap="square" lIns="0" tIns="0" rIns="0" bIns="0" rtlCol="0"/>
            <a:lstStyle/>
            <a:p>
              <a:endParaRPr/>
            </a:p>
          </p:txBody>
        </p:sp>
      </p:grpSp>
      <p:sp>
        <p:nvSpPr>
          <p:cNvPr id="8" name="object 8"/>
          <p:cNvSpPr txBox="1">
            <a:spLocks noGrp="1"/>
          </p:cNvSpPr>
          <p:nvPr>
            <p:ph type="title"/>
          </p:nvPr>
        </p:nvSpPr>
        <p:spPr>
          <a:xfrm>
            <a:off x="445109" y="623773"/>
            <a:ext cx="13639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001F5F"/>
                </a:solidFill>
                <a:latin typeface="Arial"/>
                <a:cs typeface="Arial"/>
              </a:rPr>
              <a:t>OUTLINE</a:t>
            </a:r>
            <a:endParaRPr sz="2400">
              <a:latin typeface="Arial"/>
              <a:cs typeface="Arial"/>
            </a:endParaRPr>
          </a:p>
        </p:txBody>
      </p:sp>
      <p:sp>
        <p:nvSpPr>
          <p:cNvPr id="9" name="object 9"/>
          <p:cNvSpPr txBox="1"/>
          <p:nvPr/>
        </p:nvSpPr>
        <p:spPr>
          <a:xfrm>
            <a:off x="733145" y="957580"/>
            <a:ext cx="3091815" cy="3364229"/>
          </a:xfrm>
          <a:prstGeom prst="rect">
            <a:avLst/>
          </a:prstGeom>
        </p:spPr>
        <p:txBody>
          <a:bodyPr vert="horz" wrap="square" lIns="0" tIns="156210" rIns="0" bIns="0" rtlCol="0">
            <a:spAutoFit/>
          </a:bodyPr>
          <a:lstStyle/>
          <a:p>
            <a:pPr marL="299085" indent="-286385">
              <a:lnSpc>
                <a:spcPct val="100000"/>
              </a:lnSpc>
              <a:spcBef>
                <a:spcPts val="1230"/>
              </a:spcBef>
              <a:buChar char="•"/>
              <a:tabLst>
                <a:tab pos="299085" algn="l"/>
              </a:tabLst>
            </a:pPr>
            <a:r>
              <a:rPr sz="1800" dirty="0">
                <a:latin typeface="Arial"/>
                <a:cs typeface="Arial"/>
              </a:rPr>
              <a:t>Abstract</a:t>
            </a:r>
            <a:r>
              <a:rPr sz="1800" spc="-5" dirty="0">
                <a:latin typeface="Arial"/>
                <a:cs typeface="Arial"/>
              </a:rPr>
              <a:t> </a:t>
            </a:r>
            <a:r>
              <a:rPr sz="1800" dirty="0">
                <a:latin typeface="Arial"/>
                <a:cs typeface="Arial"/>
              </a:rPr>
              <a:t>of</a:t>
            </a:r>
            <a:r>
              <a:rPr sz="1800" spc="-20" dirty="0">
                <a:latin typeface="Arial"/>
                <a:cs typeface="Arial"/>
              </a:rPr>
              <a:t> </a:t>
            </a:r>
            <a:r>
              <a:rPr sz="1800" dirty="0">
                <a:latin typeface="Arial"/>
                <a:cs typeface="Arial"/>
              </a:rPr>
              <a:t>the</a:t>
            </a:r>
            <a:r>
              <a:rPr sz="1800" spc="-15" dirty="0">
                <a:latin typeface="Arial"/>
                <a:cs typeface="Arial"/>
              </a:rPr>
              <a:t> </a:t>
            </a:r>
            <a:r>
              <a:rPr sz="1800" spc="-10" dirty="0">
                <a:latin typeface="Arial"/>
                <a:cs typeface="Arial"/>
              </a:rPr>
              <a:t>Project</a:t>
            </a:r>
            <a:endParaRPr sz="1800">
              <a:latin typeface="Arial"/>
              <a:cs typeface="Arial"/>
            </a:endParaRPr>
          </a:p>
          <a:p>
            <a:pPr marL="299085" indent="-286385">
              <a:lnSpc>
                <a:spcPct val="100000"/>
              </a:lnSpc>
              <a:spcBef>
                <a:spcPts val="1130"/>
              </a:spcBef>
              <a:buChar char="•"/>
              <a:tabLst>
                <a:tab pos="299085" algn="l"/>
              </a:tabLst>
            </a:pPr>
            <a:r>
              <a:rPr sz="1800" dirty="0">
                <a:latin typeface="Arial"/>
                <a:cs typeface="Arial"/>
              </a:rPr>
              <a:t>Problem</a:t>
            </a:r>
            <a:r>
              <a:rPr sz="1800" spc="-45" dirty="0">
                <a:latin typeface="Arial"/>
                <a:cs typeface="Arial"/>
              </a:rPr>
              <a:t> </a:t>
            </a:r>
            <a:r>
              <a:rPr sz="1800" spc="-10" dirty="0">
                <a:latin typeface="Arial"/>
                <a:cs typeface="Arial"/>
              </a:rPr>
              <a:t>Statement</a:t>
            </a:r>
            <a:endParaRPr sz="1800">
              <a:latin typeface="Arial"/>
              <a:cs typeface="Arial"/>
            </a:endParaRPr>
          </a:p>
          <a:p>
            <a:pPr marL="299085" indent="-286385">
              <a:lnSpc>
                <a:spcPct val="100000"/>
              </a:lnSpc>
              <a:spcBef>
                <a:spcPts val="1125"/>
              </a:spcBef>
              <a:buChar char="•"/>
              <a:tabLst>
                <a:tab pos="299085" algn="l"/>
              </a:tabLst>
            </a:pPr>
            <a:r>
              <a:rPr sz="1800" dirty="0">
                <a:latin typeface="Arial"/>
                <a:cs typeface="Arial"/>
              </a:rPr>
              <a:t>Proposed</a:t>
            </a:r>
            <a:r>
              <a:rPr sz="1800" spc="-40" dirty="0">
                <a:latin typeface="Arial"/>
                <a:cs typeface="Arial"/>
              </a:rPr>
              <a:t> </a:t>
            </a:r>
            <a:r>
              <a:rPr sz="1800" spc="-10" dirty="0">
                <a:latin typeface="Arial"/>
                <a:cs typeface="Arial"/>
              </a:rPr>
              <a:t>Solution</a:t>
            </a:r>
            <a:endParaRPr sz="1800">
              <a:latin typeface="Arial"/>
              <a:cs typeface="Arial"/>
            </a:endParaRPr>
          </a:p>
          <a:p>
            <a:pPr marL="299085" indent="-286385">
              <a:lnSpc>
                <a:spcPct val="100000"/>
              </a:lnSpc>
              <a:spcBef>
                <a:spcPts val="1115"/>
              </a:spcBef>
              <a:buChar char="•"/>
              <a:tabLst>
                <a:tab pos="299085" algn="l"/>
              </a:tabLst>
            </a:pPr>
            <a:r>
              <a:rPr sz="1800" dirty="0">
                <a:latin typeface="Arial"/>
                <a:cs typeface="Arial"/>
              </a:rPr>
              <a:t>System</a:t>
            </a:r>
            <a:r>
              <a:rPr sz="1800" spc="-10" dirty="0">
                <a:latin typeface="Arial"/>
                <a:cs typeface="Arial"/>
              </a:rPr>
              <a:t> Architecture</a:t>
            </a:r>
            <a:endParaRPr sz="1800">
              <a:latin typeface="Arial"/>
              <a:cs typeface="Arial"/>
            </a:endParaRPr>
          </a:p>
          <a:p>
            <a:pPr marL="299085" indent="-286385">
              <a:lnSpc>
                <a:spcPct val="100000"/>
              </a:lnSpc>
              <a:spcBef>
                <a:spcPts val="1130"/>
              </a:spcBef>
              <a:buChar char="•"/>
              <a:tabLst>
                <a:tab pos="299085" algn="l"/>
              </a:tabLst>
            </a:pPr>
            <a:r>
              <a:rPr sz="1800" dirty="0">
                <a:latin typeface="Arial"/>
                <a:cs typeface="Arial"/>
              </a:rPr>
              <a:t>Live</a:t>
            </a:r>
            <a:r>
              <a:rPr sz="1800" spc="-15" dirty="0">
                <a:latin typeface="Arial"/>
                <a:cs typeface="Arial"/>
              </a:rPr>
              <a:t> </a:t>
            </a:r>
            <a:r>
              <a:rPr sz="1800" dirty="0">
                <a:latin typeface="Arial"/>
                <a:cs typeface="Arial"/>
              </a:rPr>
              <a:t>Demo</a:t>
            </a:r>
            <a:r>
              <a:rPr sz="1800" spc="-15" dirty="0">
                <a:latin typeface="Arial"/>
                <a:cs typeface="Arial"/>
              </a:rPr>
              <a:t> </a:t>
            </a:r>
            <a:r>
              <a:rPr sz="1800" dirty="0">
                <a:latin typeface="Arial"/>
                <a:cs typeface="Arial"/>
              </a:rPr>
              <a:t>of</a:t>
            </a:r>
            <a:r>
              <a:rPr sz="1800" spc="-10" dirty="0">
                <a:latin typeface="Arial"/>
                <a:cs typeface="Arial"/>
              </a:rPr>
              <a:t> </a:t>
            </a:r>
            <a:r>
              <a:rPr sz="1800" dirty="0">
                <a:latin typeface="Arial"/>
                <a:cs typeface="Arial"/>
              </a:rPr>
              <a:t>the</a:t>
            </a:r>
            <a:r>
              <a:rPr sz="1800" spc="-20" dirty="0">
                <a:latin typeface="Arial"/>
                <a:cs typeface="Arial"/>
              </a:rPr>
              <a:t> </a:t>
            </a:r>
            <a:r>
              <a:rPr sz="1800" spc="-10" dirty="0">
                <a:latin typeface="Arial"/>
                <a:cs typeface="Arial"/>
              </a:rPr>
              <a:t>Project</a:t>
            </a:r>
            <a:endParaRPr sz="1800">
              <a:latin typeface="Arial"/>
              <a:cs typeface="Arial"/>
            </a:endParaRPr>
          </a:p>
          <a:p>
            <a:pPr marL="299085" indent="-286385">
              <a:lnSpc>
                <a:spcPct val="100000"/>
              </a:lnSpc>
              <a:spcBef>
                <a:spcPts val="1130"/>
              </a:spcBef>
              <a:buChar char="•"/>
              <a:tabLst>
                <a:tab pos="299085" algn="l"/>
              </a:tabLst>
            </a:pPr>
            <a:r>
              <a:rPr sz="1800" dirty="0">
                <a:latin typeface="Arial"/>
                <a:cs typeface="Arial"/>
              </a:rPr>
              <a:t>Embedded</a:t>
            </a:r>
            <a:r>
              <a:rPr sz="1800" spc="-10" dirty="0">
                <a:latin typeface="Arial"/>
                <a:cs typeface="Arial"/>
              </a:rPr>
              <a:t> </a:t>
            </a:r>
            <a:r>
              <a:rPr sz="1800" dirty="0">
                <a:latin typeface="Arial"/>
                <a:cs typeface="Arial"/>
              </a:rPr>
              <a:t>Video</a:t>
            </a:r>
            <a:r>
              <a:rPr sz="1800" spc="-20" dirty="0">
                <a:latin typeface="Arial"/>
                <a:cs typeface="Arial"/>
              </a:rPr>
              <a:t> </a:t>
            </a:r>
            <a:r>
              <a:rPr sz="1800" dirty="0">
                <a:latin typeface="Arial"/>
                <a:cs typeface="Arial"/>
              </a:rPr>
              <a:t>of</a:t>
            </a:r>
            <a:r>
              <a:rPr sz="1800" spc="-30" dirty="0">
                <a:latin typeface="Arial"/>
                <a:cs typeface="Arial"/>
              </a:rPr>
              <a:t> </a:t>
            </a:r>
            <a:r>
              <a:rPr sz="1800" spc="-10" dirty="0">
                <a:latin typeface="Arial"/>
                <a:cs typeface="Arial"/>
              </a:rPr>
              <a:t>Project</a:t>
            </a:r>
            <a:endParaRPr sz="1800">
              <a:latin typeface="Arial"/>
              <a:cs typeface="Arial"/>
            </a:endParaRPr>
          </a:p>
          <a:p>
            <a:pPr marL="299085" indent="-286385">
              <a:lnSpc>
                <a:spcPct val="100000"/>
              </a:lnSpc>
              <a:spcBef>
                <a:spcPts val="1120"/>
              </a:spcBef>
              <a:buChar char="•"/>
              <a:tabLst>
                <a:tab pos="299085" algn="l"/>
              </a:tabLst>
            </a:pPr>
            <a:r>
              <a:rPr sz="1800" spc="-10" dirty="0">
                <a:latin typeface="Arial"/>
                <a:cs typeface="Arial"/>
              </a:rPr>
              <a:t>Conclusion</a:t>
            </a:r>
            <a:endParaRPr sz="1800">
              <a:latin typeface="Arial"/>
              <a:cs typeface="Arial"/>
            </a:endParaRPr>
          </a:p>
          <a:p>
            <a:pPr marL="299085" indent="-286385">
              <a:lnSpc>
                <a:spcPct val="100000"/>
              </a:lnSpc>
              <a:spcBef>
                <a:spcPts val="1125"/>
              </a:spcBef>
              <a:buChar char="•"/>
              <a:tabLst>
                <a:tab pos="299085" algn="l"/>
              </a:tabLst>
            </a:pPr>
            <a:r>
              <a:rPr sz="1800" dirty="0">
                <a:latin typeface="Arial"/>
                <a:cs typeface="Arial"/>
              </a:rPr>
              <a:t>Future</a:t>
            </a:r>
            <a:r>
              <a:rPr sz="1800" spc="-35" dirty="0">
                <a:latin typeface="Arial"/>
                <a:cs typeface="Arial"/>
              </a:rPr>
              <a:t> </a:t>
            </a:r>
            <a:r>
              <a:rPr sz="1800" spc="-10" dirty="0">
                <a:latin typeface="Arial"/>
                <a:cs typeface="Arial"/>
              </a:rPr>
              <a:t>Scope</a:t>
            </a:r>
            <a:endParaRPr sz="18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Project</a:t>
            </a:r>
            <a:r>
              <a:rPr spc="-30" dirty="0"/>
              <a:t> </a:t>
            </a:r>
            <a:r>
              <a:rPr spc="-10" dirty="0"/>
              <a:t>Title</a:t>
            </a:r>
          </a:p>
        </p:txBody>
      </p:sp>
      <p:sp>
        <p:nvSpPr>
          <p:cNvPr id="3" name="object 3"/>
          <p:cNvSpPr/>
          <p:nvPr/>
        </p:nvSpPr>
        <p:spPr>
          <a:xfrm>
            <a:off x="0" y="4934711"/>
            <a:ext cx="9144000" cy="208915"/>
          </a:xfrm>
          <a:custGeom>
            <a:avLst/>
            <a:gdLst/>
            <a:ahLst/>
            <a:cxnLst/>
            <a:rect l="l" t="t" r="r" b="b"/>
            <a:pathLst>
              <a:path w="9144000" h="208914">
                <a:moveTo>
                  <a:pt x="9144000" y="0"/>
                </a:moveTo>
                <a:lnTo>
                  <a:pt x="0" y="0"/>
                </a:lnTo>
                <a:lnTo>
                  <a:pt x="0" y="208788"/>
                </a:lnTo>
                <a:lnTo>
                  <a:pt x="9144000" y="208788"/>
                </a:lnTo>
                <a:lnTo>
                  <a:pt x="9144000" y="0"/>
                </a:lnTo>
                <a:close/>
              </a:path>
            </a:pathLst>
          </a:custGeom>
          <a:solidFill>
            <a:srgbClr val="851810"/>
          </a:solidFill>
        </p:spPr>
        <p:txBody>
          <a:bodyPr wrap="square" lIns="0" tIns="0" rIns="0" bIns="0" rtlCol="0"/>
          <a:lstStyle/>
          <a:p>
            <a:endParaRPr/>
          </a:p>
        </p:txBody>
      </p:sp>
      <p:pic>
        <p:nvPicPr>
          <p:cNvPr id="4" name="object 4"/>
          <p:cNvPicPr/>
          <p:nvPr/>
        </p:nvPicPr>
        <p:blipFill>
          <a:blip r:embed="rId2" cstate="print"/>
          <a:stretch>
            <a:fillRect/>
          </a:stretch>
        </p:blipFill>
        <p:spPr>
          <a:xfrm>
            <a:off x="7463061" y="42775"/>
            <a:ext cx="1208487" cy="368530"/>
          </a:xfrm>
          <a:prstGeom prst="rect">
            <a:avLst/>
          </a:prstGeom>
        </p:spPr>
      </p:pic>
      <p:grpSp>
        <p:nvGrpSpPr>
          <p:cNvPr id="5" name="object 5"/>
          <p:cNvGrpSpPr/>
          <p:nvPr/>
        </p:nvGrpSpPr>
        <p:grpSpPr>
          <a:xfrm>
            <a:off x="8983739" y="0"/>
            <a:ext cx="160655" cy="546100"/>
            <a:chOff x="8983739" y="0"/>
            <a:chExt cx="160655" cy="546100"/>
          </a:xfrm>
        </p:grpSpPr>
        <p:pic>
          <p:nvPicPr>
            <p:cNvPr id="6" name="object 6"/>
            <p:cNvPicPr/>
            <p:nvPr/>
          </p:nvPicPr>
          <p:blipFill>
            <a:blip r:embed="rId3" cstate="print"/>
            <a:stretch>
              <a:fillRect/>
            </a:stretch>
          </p:blipFill>
          <p:spPr>
            <a:xfrm>
              <a:off x="8983739" y="8947"/>
              <a:ext cx="160259" cy="536841"/>
            </a:xfrm>
            <a:prstGeom prst="rect">
              <a:avLst/>
            </a:prstGeom>
          </p:spPr>
        </p:pic>
        <p:sp>
          <p:nvSpPr>
            <p:cNvPr id="7" name="object 7"/>
            <p:cNvSpPr/>
            <p:nvPr/>
          </p:nvSpPr>
          <p:spPr>
            <a:xfrm>
              <a:off x="9028175" y="0"/>
              <a:ext cx="116205" cy="467995"/>
            </a:xfrm>
            <a:custGeom>
              <a:avLst/>
              <a:gdLst/>
              <a:ahLst/>
              <a:cxnLst/>
              <a:rect l="l" t="t" r="r" b="b"/>
              <a:pathLst>
                <a:path w="116204" h="467995">
                  <a:moveTo>
                    <a:pt x="115824" y="0"/>
                  </a:moveTo>
                  <a:lnTo>
                    <a:pt x="0" y="0"/>
                  </a:lnTo>
                  <a:lnTo>
                    <a:pt x="0" y="467867"/>
                  </a:lnTo>
                  <a:lnTo>
                    <a:pt x="115824" y="467867"/>
                  </a:lnTo>
                  <a:lnTo>
                    <a:pt x="115824" y="0"/>
                  </a:lnTo>
                  <a:close/>
                </a:path>
              </a:pathLst>
            </a:custGeom>
            <a:solidFill>
              <a:srgbClr val="00AFEF"/>
            </a:solidFill>
          </p:spPr>
          <p:txBody>
            <a:bodyPr wrap="square" lIns="0" tIns="0" rIns="0" bIns="0" rtlCol="0"/>
            <a:lstStyle/>
            <a:p>
              <a:endParaRPr/>
            </a:p>
          </p:txBody>
        </p:sp>
      </p:grpSp>
      <p:sp>
        <p:nvSpPr>
          <p:cNvPr id="8" name="object 8"/>
          <p:cNvSpPr txBox="1"/>
          <p:nvPr/>
        </p:nvSpPr>
        <p:spPr>
          <a:xfrm>
            <a:off x="390550" y="644144"/>
            <a:ext cx="8288020" cy="31730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001F5F"/>
                </a:solidFill>
                <a:latin typeface="Arial"/>
                <a:cs typeface="Arial"/>
              </a:rPr>
              <a:t>Abstract</a:t>
            </a:r>
            <a:endParaRPr sz="2400">
              <a:latin typeface="Arial"/>
              <a:cs typeface="Arial"/>
            </a:endParaRPr>
          </a:p>
          <a:p>
            <a:pPr marL="12700" marR="5080">
              <a:lnSpc>
                <a:spcPct val="150000"/>
              </a:lnSpc>
              <a:spcBef>
                <a:spcPts val="300"/>
              </a:spcBef>
            </a:pPr>
            <a:r>
              <a:rPr sz="1200" dirty="0">
                <a:latin typeface="Arial"/>
                <a:cs typeface="Arial"/>
              </a:rPr>
              <a:t>The</a:t>
            </a:r>
            <a:r>
              <a:rPr sz="1200" spc="-40" dirty="0">
                <a:latin typeface="Arial"/>
                <a:cs typeface="Arial"/>
              </a:rPr>
              <a:t> </a:t>
            </a:r>
            <a:r>
              <a:rPr sz="1200" spc="-10" dirty="0">
                <a:latin typeface="Arial"/>
                <a:cs typeface="Arial"/>
              </a:rPr>
              <a:t>e-</a:t>
            </a:r>
            <a:r>
              <a:rPr sz="1200" dirty="0">
                <a:latin typeface="Arial"/>
                <a:cs typeface="Arial"/>
              </a:rPr>
              <a:t>commerce</a:t>
            </a:r>
            <a:r>
              <a:rPr sz="1200" spc="-65" dirty="0">
                <a:latin typeface="Arial"/>
                <a:cs typeface="Arial"/>
              </a:rPr>
              <a:t> </a:t>
            </a:r>
            <a:r>
              <a:rPr sz="1200" dirty="0">
                <a:latin typeface="Arial"/>
                <a:cs typeface="Arial"/>
              </a:rPr>
              <a:t>industry</a:t>
            </a:r>
            <a:r>
              <a:rPr sz="1200" spc="-45" dirty="0">
                <a:latin typeface="Arial"/>
                <a:cs typeface="Arial"/>
              </a:rPr>
              <a:t> </a:t>
            </a:r>
            <a:r>
              <a:rPr sz="1200" dirty="0">
                <a:latin typeface="Arial"/>
                <a:cs typeface="Arial"/>
              </a:rPr>
              <a:t>has</a:t>
            </a:r>
            <a:r>
              <a:rPr sz="1200" spc="-30" dirty="0">
                <a:latin typeface="Arial"/>
                <a:cs typeface="Arial"/>
              </a:rPr>
              <a:t> </a:t>
            </a:r>
            <a:r>
              <a:rPr sz="1200" dirty="0">
                <a:latin typeface="Arial"/>
                <a:cs typeface="Arial"/>
              </a:rPr>
              <a:t>experienced</a:t>
            </a:r>
            <a:r>
              <a:rPr sz="1200" spc="-45" dirty="0">
                <a:latin typeface="Arial"/>
                <a:cs typeface="Arial"/>
              </a:rPr>
              <a:t> </a:t>
            </a:r>
            <a:r>
              <a:rPr sz="1200" dirty="0">
                <a:latin typeface="Arial"/>
                <a:cs typeface="Arial"/>
              </a:rPr>
              <a:t>remarkable</a:t>
            </a:r>
            <a:r>
              <a:rPr sz="1200" spc="-50" dirty="0">
                <a:latin typeface="Arial"/>
                <a:cs typeface="Arial"/>
              </a:rPr>
              <a:t> </a:t>
            </a:r>
            <a:r>
              <a:rPr sz="1200" dirty="0">
                <a:latin typeface="Arial"/>
                <a:cs typeface="Arial"/>
              </a:rPr>
              <a:t>growth,</a:t>
            </a:r>
            <a:r>
              <a:rPr sz="1200" spc="-20" dirty="0">
                <a:latin typeface="Arial"/>
                <a:cs typeface="Arial"/>
              </a:rPr>
              <a:t> </a:t>
            </a:r>
            <a:r>
              <a:rPr sz="1200" dirty="0">
                <a:latin typeface="Arial"/>
                <a:cs typeface="Arial"/>
              </a:rPr>
              <a:t>transforming</a:t>
            </a:r>
            <a:r>
              <a:rPr sz="1200" spc="-65" dirty="0">
                <a:latin typeface="Arial"/>
                <a:cs typeface="Arial"/>
              </a:rPr>
              <a:t> </a:t>
            </a:r>
            <a:r>
              <a:rPr sz="1200" dirty="0">
                <a:latin typeface="Arial"/>
                <a:cs typeface="Arial"/>
              </a:rPr>
              <a:t>the</a:t>
            </a:r>
            <a:r>
              <a:rPr sz="1200" spc="-30" dirty="0">
                <a:latin typeface="Arial"/>
                <a:cs typeface="Arial"/>
              </a:rPr>
              <a:t> </a:t>
            </a:r>
            <a:r>
              <a:rPr sz="1200" dirty="0">
                <a:latin typeface="Arial"/>
                <a:cs typeface="Arial"/>
              </a:rPr>
              <a:t>way</a:t>
            </a:r>
            <a:r>
              <a:rPr sz="1200" spc="-20" dirty="0">
                <a:latin typeface="Arial"/>
                <a:cs typeface="Arial"/>
              </a:rPr>
              <a:t> </a:t>
            </a:r>
            <a:r>
              <a:rPr sz="1200" dirty="0">
                <a:latin typeface="Arial"/>
                <a:cs typeface="Arial"/>
              </a:rPr>
              <a:t>consumers</a:t>
            </a:r>
            <a:r>
              <a:rPr sz="1200" spc="-45" dirty="0">
                <a:latin typeface="Arial"/>
                <a:cs typeface="Arial"/>
              </a:rPr>
              <a:t> </a:t>
            </a:r>
            <a:r>
              <a:rPr sz="1200" dirty="0">
                <a:latin typeface="Arial"/>
                <a:cs typeface="Arial"/>
              </a:rPr>
              <a:t>shop</a:t>
            </a:r>
            <a:r>
              <a:rPr sz="1200" spc="-40" dirty="0">
                <a:latin typeface="Arial"/>
                <a:cs typeface="Arial"/>
              </a:rPr>
              <a:t> </a:t>
            </a:r>
            <a:r>
              <a:rPr sz="1200" dirty="0">
                <a:latin typeface="Arial"/>
                <a:cs typeface="Arial"/>
              </a:rPr>
              <a:t>and</a:t>
            </a:r>
            <a:r>
              <a:rPr sz="1200" spc="-45" dirty="0">
                <a:latin typeface="Arial"/>
                <a:cs typeface="Arial"/>
              </a:rPr>
              <a:t> </a:t>
            </a:r>
            <a:r>
              <a:rPr sz="1200" dirty="0">
                <a:latin typeface="Arial"/>
                <a:cs typeface="Arial"/>
              </a:rPr>
              <a:t>businesses</a:t>
            </a:r>
            <a:r>
              <a:rPr sz="1200" spc="-55" dirty="0">
                <a:latin typeface="Arial"/>
                <a:cs typeface="Arial"/>
              </a:rPr>
              <a:t> </a:t>
            </a:r>
            <a:r>
              <a:rPr sz="1200" spc="-10" dirty="0">
                <a:latin typeface="Arial"/>
                <a:cs typeface="Arial"/>
              </a:rPr>
              <a:t>sell. </a:t>
            </a:r>
            <a:r>
              <a:rPr sz="1200" dirty="0">
                <a:latin typeface="Arial"/>
                <a:cs typeface="Arial"/>
              </a:rPr>
              <a:t>This</a:t>
            </a:r>
            <a:r>
              <a:rPr sz="1200" spc="-30" dirty="0">
                <a:latin typeface="Arial"/>
                <a:cs typeface="Arial"/>
              </a:rPr>
              <a:t> </a:t>
            </a:r>
            <a:r>
              <a:rPr sz="1200" dirty="0">
                <a:latin typeface="Arial"/>
                <a:cs typeface="Arial"/>
              </a:rPr>
              <a:t>analysis</a:t>
            </a:r>
            <a:r>
              <a:rPr sz="1200" spc="-35" dirty="0">
                <a:latin typeface="Arial"/>
                <a:cs typeface="Arial"/>
              </a:rPr>
              <a:t> </a:t>
            </a:r>
            <a:r>
              <a:rPr sz="1200" dirty="0">
                <a:latin typeface="Arial"/>
                <a:cs typeface="Arial"/>
              </a:rPr>
              <a:t>delves</a:t>
            </a:r>
            <a:r>
              <a:rPr sz="1200" spc="-25" dirty="0">
                <a:latin typeface="Arial"/>
                <a:cs typeface="Arial"/>
              </a:rPr>
              <a:t> </a:t>
            </a:r>
            <a:r>
              <a:rPr sz="1200" dirty="0">
                <a:latin typeface="Arial"/>
                <a:cs typeface="Arial"/>
              </a:rPr>
              <a:t>into</a:t>
            </a:r>
            <a:r>
              <a:rPr sz="1200" spc="-35" dirty="0">
                <a:latin typeface="Arial"/>
                <a:cs typeface="Arial"/>
              </a:rPr>
              <a:t> </a:t>
            </a:r>
            <a:r>
              <a:rPr sz="1200" dirty="0">
                <a:latin typeface="Arial"/>
                <a:cs typeface="Arial"/>
              </a:rPr>
              <a:t>e-commerce</a:t>
            </a:r>
            <a:r>
              <a:rPr sz="1200" spc="-45" dirty="0">
                <a:latin typeface="Arial"/>
                <a:cs typeface="Arial"/>
              </a:rPr>
              <a:t> </a:t>
            </a:r>
            <a:r>
              <a:rPr sz="1200" dirty="0">
                <a:latin typeface="Arial"/>
                <a:cs typeface="Arial"/>
              </a:rPr>
              <a:t>sales</a:t>
            </a:r>
            <a:r>
              <a:rPr sz="1200" spc="-30" dirty="0">
                <a:latin typeface="Arial"/>
                <a:cs typeface="Arial"/>
              </a:rPr>
              <a:t> </a:t>
            </a:r>
            <a:r>
              <a:rPr sz="1200" dirty="0">
                <a:latin typeface="Arial"/>
                <a:cs typeface="Arial"/>
              </a:rPr>
              <a:t>patterns,</a:t>
            </a:r>
            <a:r>
              <a:rPr sz="1200" spc="-35" dirty="0">
                <a:latin typeface="Arial"/>
                <a:cs typeface="Arial"/>
              </a:rPr>
              <a:t> </a:t>
            </a:r>
            <a:r>
              <a:rPr sz="1200" dirty="0">
                <a:latin typeface="Arial"/>
                <a:cs typeface="Arial"/>
              </a:rPr>
              <a:t>consumer</a:t>
            </a:r>
            <a:r>
              <a:rPr sz="1200" spc="-50" dirty="0">
                <a:latin typeface="Arial"/>
                <a:cs typeface="Arial"/>
              </a:rPr>
              <a:t> </a:t>
            </a:r>
            <a:r>
              <a:rPr sz="1200" dirty="0">
                <a:latin typeface="Arial"/>
                <a:cs typeface="Arial"/>
              </a:rPr>
              <a:t>behavior,</a:t>
            </a:r>
            <a:r>
              <a:rPr sz="1200" spc="-40" dirty="0">
                <a:latin typeface="Arial"/>
                <a:cs typeface="Arial"/>
              </a:rPr>
              <a:t> </a:t>
            </a:r>
            <a:r>
              <a:rPr sz="1200" dirty="0">
                <a:latin typeface="Arial"/>
                <a:cs typeface="Arial"/>
              </a:rPr>
              <a:t>and</a:t>
            </a:r>
            <a:r>
              <a:rPr sz="1200" spc="-30" dirty="0">
                <a:latin typeface="Arial"/>
                <a:cs typeface="Arial"/>
              </a:rPr>
              <a:t> </a:t>
            </a:r>
            <a:r>
              <a:rPr sz="1200" dirty="0">
                <a:latin typeface="Arial"/>
                <a:cs typeface="Arial"/>
              </a:rPr>
              <a:t>market</a:t>
            </a:r>
            <a:r>
              <a:rPr sz="1200" spc="-35" dirty="0">
                <a:latin typeface="Arial"/>
                <a:cs typeface="Arial"/>
              </a:rPr>
              <a:t> </a:t>
            </a:r>
            <a:r>
              <a:rPr sz="1200" dirty="0">
                <a:latin typeface="Arial"/>
                <a:cs typeface="Arial"/>
              </a:rPr>
              <a:t>trends</a:t>
            </a:r>
            <a:r>
              <a:rPr sz="1200" spc="-35" dirty="0">
                <a:latin typeface="Arial"/>
                <a:cs typeface="Arial"/>
              </a:rPr>
              <a:t> </a:t>
            </a:r>
            <a:r>
              <a:rPr sz="1200" dirty="0">
                <a:latin typeface="Arial"/>
                <a:cs typeface="Arial"/>
              </a:rPr>
              <a:t>to</a:t>
            </a:r>
            <a:r>
              <a:rPr sz="1200" spc="-10" dirty="0">
                <a:latin typeface="Arial"/>
                <a:cs typeface="Arial"/>
              </a:rPr>
              <a:t> </a:t>
            </a:r>
            <a:r>
              <a:rPr sz="1200" dirty="0">
                <a:latin typeface="Arial"/>
                <a:cs typeface="Arial"/>
              </a:rPr>
              <a:t>provide</a:t>
            </a:r>
            <a:r>
              <a:rPr sz="1200" spc="-30" dirty="0">
                <a:latin typeface="Arial"/>
                <a:cs typeface="Arial"/>
              </a:rPr>
              <a:t> </a:t>
            </a:r>
            <a:r>
              <a:rPr sz="1200" dirty="0">
                <a:latin typeface="Arial"/>
                <a:cs typeface="Arial"/>
              </a:rPr>
              <a:t>insights</a:t>
            </a:r>
            <a:r>
              <a:rPr sz="1200" spc="-35" dirty="0">
                <a:latin typeface="Arial"/>
                <a:cs typeface="Arial"/>
              </a:rPr>
              <a:t> </a:t>
            </a:r>
            <a:r>
              <a:rPr sz="1200" dirty="0">
                <a:latin typeface="Arial"/>
                <a:cs typeface="Arial"/>
              </a:rPr>
              <a:t>that</a:t>
            </a:r>
            <a:r>
              <a:rPr sz="1200" spc="-20" dirty="0">
                <a:latin typeface="Arial"/>
                <a:cs typeface="Arial"/>
              </a:rPr>
              <a:t> </a:t>
            </a:r>
            <a:r>
              <a:rPr sz="1200" spc="-25" dirty="0">
                <a:latin typeface="Arial"/>
                <a:cs typeface="Arial"/>
              </a:rPr>
              <a:t>can </a:t>
            </a:r>
            <a:r>
              <a:rPr sz="1200" dirty="0">
                <a:latin typeface="Arial"/>
                <a:cs typeface="Arial"/>
              </a:rPr>
              <a:t>guide</a:t>
            </a:r>
            <a:r>
              <a:rPr sz="1200" spc="-45" dirty="0">
                <a:latin typeface="Arial"/>
                <a:cs typeface="Arial"/>
              </a:rPr>
              <a:t> </a:t>
            </a:r>
            <a:r>
              <a:rPr sz="1200" dirty="0">
                <a:latin typeface="Arial"/>
                <a:cs typeface="Arial"/>
              </a:rPr>
              <a:t>strategic</a:t>
            </a:r>
            <a:r>
              <a:rPr sz="1200" spc="-35" dirty="0">
                <a:latin typeface="Arial"/>
                <a:cs typeface="Arial"/>
              </a:rPr>
              <a:t> </a:t>
            </a:r>
            <a:r>
              <a:rPr sz="1200" dirty="0">
                <a:latin typeface="Arial"/>
                <a:cs typeface="Arial"/>
              </a:rPr>
              <a:t>business</a:t>
            </a:r>
            <a:r>
              <a:rPr sz="1200" spc="-55" dirty="0">
                <a:latin typeface="Arial"/>
                <a:cs typeface="Arial"/>
              </a:rPr>
              <a:t> </a:t>
            </a:r>
            <a:r>
              <a:rPr sz="1200" dirty="0">
                <a:latin typeface="Arial"/>
                <a:cs typeface="Arial"/>
              </a:rPr>
              <a:t>decisions.</a:t>
            </a:r>
            <a:r>
              <a:rPr sz="1200" spc="-40" dirty="0">
                <a:latin typeface="Arial"/>
                <a:cs typeface="Arial"/>
              </a:rPr>
              <a:t> </a:t>
            </a:r>
            <a:r>
              <a:rPr sz="1200" dirty="0">
                <a:latin typeface="Arial"/>
                <a:cs typeface="Arial"/>
              </a:rPr>
              <a:t>By</a:t>
            </a:r>
            <a:r>
              <a:rPr sz="1200" spc="-20" dirty="0">
                <a:latin typeface="Arial"/>
                <a:cs typeface="Arial"/>
              </a:rPr>
              <a:t> </a:t>
            </a:r>
            <a:r>
              <a:rPr sz="1200" dirty="0">
                <a:latin typeface="Arial"/>
                <a:cs typeface="Arial"/>
              </a:rPr>
              <a:t>examining</a:t>
            </a:r>
            <a:r>
              <a:rPr sz="1200" spc="-50" dirty="0">
                <a:latin typeface="Arial"/>
                <a:cs typeface="Arial"/>
              </a:rPr>
              <a:t> </a:t>
            </a:r>
            <a:r>
              <a:rPr sz="1200" dirty="0">
                <a:latin typeface="Arial"/>
                <a:cs typeface="Arial"/>
              </a:rPr>
              <a:t>data</a:t>
            </a:r>
            <a:r>
              <a:rPr sz="1200" spc="-40" dirty="0">
                <a:latin typeface="Arial"/>
                <a:cs typeface="Arial"/>
              </a:rPr>
              <a:t> </a:t>
            </a:r>
            <a:r>
              <a:rPr sz="1200" dirty="0">
                <a:latin typeface="Arial"/>
                <a:cs typeface="Arial"/>
              </a:rPr>
              <a:t>on</a:t>
            </a:r>
            <a:r>
              <a:rPr sz="1200" spc="-40" dirty="0">
                <a:latin typeface="Arial"/>
                <a:cs typeface="Arial"/>
              </a:rPr>
              <a:t> </a:t>
            </a:r>
            <a:r>
              <a:rPr sz="1200" dirty="0">
                <a:latin typeface="Arial"/>
                <a:cs typeface="Arial"/>
              </a:rPr>
              <a:t>sales</a:t>
            </a:r>
            <a:r>
              <a:rPr sz="1200" spc="-30" dirty="0">
                <a:latin typeface="Arial"/>
                <a:cs typeface="Arial"/>
              </a:rPr>
              <a:t> </a:t>
            </a:r>
            <a:r>
              <a:rPr sz="1200" dirty="0">
                <a:latin typeface="Arial"/>
                <a:cs typeface="Arial"/>
              </a:rPr>
              <a:t>volume,</a:t>
            </a:r>
            <a:r>
              <a:rPr sz="1200" spc="-40" dirty="0">
                <a:latin typeface="Arial"/>
                <a:cs typeface="Arial"/>
              </a:rPr>
              <a:t> </a:t>
            </a:r>
            <a:r>
              <a:rPr sz="1200" dirty="0">
                <a:latin typeface="Arial"/>
                <a:cs typeface="Arial"/>
              </a:rPr>
              <a:t>customer</a:t>
            </a:r>
            <a:r>
              <a:rPr sz="1200" spc="-60" dirty="0">
                <a:latin typeface="Arial"/>
                <a:cs typeface="Arial"/>
              </a:rPr>
              <a:t> </a:t>
            </a:r>
            <a:r>
              <a:rPr sz="1200" dirty="0">
                <a:latin typeface="Arial"/>
                <a:cs typeface="Arial"/>
              </a:rPr>
              <a:t>demographics,</a:t>
            </a:r>
            <a:r>
              <a:rPr sz="1200" spc="-55" dirty="0">
                <a:latin typeface="Arial"/>
                <a:cs typeface="Arial"/>
              </a:rPr>
              <a:t> </a:t>
            </a:r>
            <a:r>
              <a:rPr sz="1200" dirty="0">
                <a:latin typeface="Arial"/>
                <a:cs typeface="Arial"/>
              </a:rPr>
              <a:t>purchasing</a:t>
            </a:r>
            <a:r>
              <a:rPr sz="1200" spc="-60" dirty="0">
                <a:latin typeface="Arial"/>
                <a:cs typeface="Arial"/>
              </a:rPr>
              <a:t> </a:t>
            </a:r>
            <a:r>
              <a:rPr sz="1200" spc="-10" dirty="0">
                <a:latin typeface="Arial"/>
                <a:cs typeface="Arial"/>
              </a:rPr>
              <a:t>frequency,</a:t>
            </a:r>
            <a:r>
              <a:rPr sz="1200" spc="500" dirty="0">
                <a:latin typeface="Arial"/>
                <a:cs typeface="Arial"/>
              </a:rPr>
              <a:t> </a:t>
            </a:r>
            <a:r>
              <a:rPr sz="1200" dirty="0">
                <a:latin typeface="Arial"/>
                <a:cs typeface="Arial"/>
              </a:rPr>
              <a:t>and</a:t>
            </a:r>
            <a:r>
              <a:rPr sz="1200" spc="-40" dirty="0">
                <a:latin typeface="Arial"/>
                <a:cs typeface="Arial"/>
              </a:rPr>
              <a:t> </a:t>
            </a:r>
            <a:r>
              <a:rPr sz="1200" dirty="0">
                <a:latin typeface="Arial"/>
                <a:cs typeface="Arial"/>
              </a:rPr>
              <a:t>seasonality,</a:t>
            </a:r>
            <a:r>
              <a:rPr sz="1200" spc="-35" dirty="0">
                <a:latin typeface="Arial"/>
                <a:cs typeface="Arial"/>
              </a:rPr>
              <a:t> </a:t>
            </a:r>
            <a:r>
              <a:rPr sz="1200" dirty="0">
                <a:latin typeface="Arial"/>
                <a:cs typeface="Arial"/>
              </a:rPr>
              <a:t>we</a:t>
            </a:r>
            <a:r>
              <a:rPr sz="1200" spc="-15" dirty="0">
                <a:latin typeface="Arial"/>
                <a:cs typeface="Arial"/>
              </a:rPr>
              <a:t> </a:t>
            </a:r>
            <a:r>
              <a:rPr sz="1200" dirty="0">
                <a:latin typeface="Arial"/>
                <a:cs typeface="Arial"/>
              </a:rPr>
              <a:t>aim</a:t>
            </a:r>
            <a:r>
              <a:rPr sz="1200" spc="-20" dirty="0">
                <a:latin typeface="Arial"/>
                <a:cs typeface="Arial"/>
              </a:rPr>
              <a:t> </a:t>
            </a:r>
            <a:r>
              <a:rPr sz="1200" dirty="0">
                <a:latin typeface="Arial"/>
                <a:cs typeface="Arial"/>
              </a:rPr>
              <a:t>to</a:t>
            </a:r>
            <a:r>
              <a:rPr sz="1200" spc="-20" dirty="0">
                <a:latin typeface="Arial"/>
                <a:cs typeface="Arial"/>
              </a:rPr>
              <a:t> </a:t>
            </a:r>
            <a:r>
              <a:rPr sz="1200" dirty="0">
                <a:latin typeface="Arial"/>
                <a:cs typeface="Arial"/>
              </a:rPr>
              <a:t>understand</a:t>
            </a:r>
            <a:r>
              <a:rPr sz="1200" spc="-60" dirty="0">
                <a:latin typeface="Arial"/>
                <a:cs typeface="Arial"/>
              </a:rPr>
              <a:t> </a:t>
            </a:r>
            <a:r>
              <a:rPr sz="1200" dirty="0">
                <a:latin typeface="Arial"/>
                <a:cs typeface="Arial"/>
              </a:rPr>
              <a:t>the</a:t>
            </a:r>
            <a:r>
              <a:rPr sz="1200" spc="-25" dirty="0">
                <a:latin typeface="Arial"/>
                <a:cs typeface="Arial"/>
              </a:rPr>
              <a:t> </a:t>
            </a:r>
            <a:r>
              <a:rPr sz="1200" dirty="0">
                <a:latin typeface="Arial"/>
                <a:cs typeface="Arial"/>
              </a:rPr>
              <a:t>factors</a:t>
            </a:r>
            <a:r>
              <a:rPr sz="1200" spc="-40" dirty="0">
                <a:latin typeface="Arial"/>
                <a:cs typeface="Arial"/>
              </a:rPr>
              <a:t> </a:t>
            </a:r>
            <a:r>
              <a:rPr sz="1200" dirty="0">
                <a:latin typeface="Arial"/>
                <a:cs typeface="Arial"/>
              </a:rPr>
              <a:t>driving</a:t>
            </a:r>
            <a:r>
              <a:rPr sz="1200" spc="-20" dirty="0">
                <a:latin typeface="Arial"/>
                <a:cs typeface="Arial"/>
              </a:rPr>
              <a:t> </a:t>
            </a:r>
            <a:r>
              <a:rPr sz="1200" dirty="0">
                <a:latin typeface="Arial"/>
                <a:cs typeface="Arial"/>
              </a:rPr>
              <a:t>online</a:t>
            </a:r>
            <a:r>
              <a:rPr sz="1200" spc="-25" dirty="0">
                <a:latin typeface="Arial"/>
                <a:cs typeface="Arial"/>
              </a:rPr>
              <a:t> </a:t>
            </a:r>
            <a:r>
              <a:rPr sz="1200" dirty="0">
                <a:latin typeface="Arial"/>
                <a:cs typeface="Arial"/>
              </a:rPr>
              <a:t>sales</a:t>
            </a:r>
            <a:r>
              <a:rPr sz="1200" spc="-50" dirty="0">
                <a:latin typeface="Arial"/>
                <a:cs typeface="Arial"/>
              </a:rPr>
              <a:t> </a:t>
            </a:r>
            <a:r>
              <a:rPr sz="1200" dirty="0">
                <a:latin typeface="Arial"/>
                <a:cs typeface="Arial"/>
              </a:rPr>
              <a:t>and</a:t>
            </a:r>
            <a:r>
              <a:rPr sz="1200" spc="-35" dirty="0">
                <a:latin typeface="Arial"/>
                <a:cs typeface="Arial"/>
              </a:rPr>
              <a:t> </a:t>
            </a:r>
            <a:r>
              <a:rPr sz="1200" dirty="0">
                <a:latin typeface="Arial"/>
                <a:cs typeface="Arial"/>
              </a:rPr>
              <a:t>customer</a:t>
            </a:r>
            <a:r>
              <a:rPr sz="1200" spc="-55" dirty="0">
                <a:latin typeface="Arial"/>
                <a:cs typeface="Arial"/>
              </a:rPr>
              <a:t> </a:t>
            </a:r>
            <a:r>
              <a:rPr sz="1200" dirty="0">
                <a:latin typeface="Arial"/>
                <a:cs typeface="Arial"/>
              </a:rPr>
              <a:t>engagement.</a:t>
            </a:r>
            <a:r>
              <a:rPr sz="1200" spc="-35" dirty="0">
                <a:latin typeface="Arial"/>
                <a:cs typeface="Arial"/>
              </a:rPr>
              <a:t> </a:t>
            </a:r>
            <a:r>
              <a:rPr sz="1200" dirty="0">
                <a:latin typeface="Arial"/>
                <a:cs typeface="Arial"/>
              </a:rPr>
              <a:t>The</a:t>
            </a:r>
            <a:r>
              <a:rPr sz="1200" spc="-35" dirty="0">
                <a:latin typeface="Arial"/>
                <a:cs typeface="Arial"/>
              </a:rPr>
              <a:t> </a:t>
            </a:r>
            <a:r>
              <a:rPr sz="1200" dirty="0">
                <a:latin typeface="Arial"/>
                <a:cs typeface="Arial"/>
              </a:rPr>
              <a:t>study</a:t>
            </a:r>
            <a:r>
              <a:rPr sz="1200" spc="-40" dirty="0">
                <a:latin typeface="Arial"/>
                <a:cs typeface="Arial"/>
              </a:rPr>
              <a:t> </a:t>
            </a:r>
            <a:r>
              <a:rPr sz="1200" spc="-20" dirty="0">
                <a:latin typeface="Arial"/>
                <a:cs typeface="Arial"/>
              </a:rPr>
              <a:t>also</a:t>
            </a:r>
            <a:r>
              <a:rPr sz="1200" spc="500" dirty="0">
                <a:latin typeface="Arial"/>
                <a:cs typeface="Arial"/>
              </a:rPr>
              <a:t> </a:t>
            </a:r>
            <a:r>
              <a:rPr sz="1200" dirty="0">
                <a:latin typeface="Arial"/>
                <a:cs typeface="Arial"/>
              </a:rPr>
              <a:t>addresses</a:t>
            </a:r>
            <a:r>
              <a:rPr sz="1200" spc="-50" dirty="0">
                <a:latin typeface="Arial"/>
                <a:cs typeface="Arial"/>
              </a:rPr>
              <a:t> </a:t>
            </a:r>
            <a:r>
              <a:rPr sz="1200" dirty="0">
                <a:latin typeface="Arial"/>
                <a:cs typeface="Arial"/>
              </a:rPr>
              <a:t>how</a:t>
            </a:r>
            <a:r>
              <a:rPr sz="1200" spc="-25" dirty="0">
                <a:latin typeface="Arial"/>
                <a:cs typeface="Arial"/>
              </a:rPr>
              <a:t> </a:t>
            </a:r>
            <a:r>
              <a:rPr sz="1200" dirty="0">
                <a:latin typeface="Arial"/>
                <a:cs typeface="Arial"/>
              </a:rPr>
              <a:t>promotions,</a:t>
            </a:r>
            <a:r>
              <a:rPr sz="1200" spc="-50" dirty="0">
                <a:latin typeface="Arial"/>
                <a:cs typeface="Arial"/>
              </a:rPr>
              <a:t> </a:t>
            </a:r>
            <a:r>
              <a:rPr sz="1200" dirty="0">
                <a:latin typeface="Arial"/>
                <a:cs typeface="Arial"/>
              </a:rPr>
              <a:t>discounts,</a:t>
            </a:r>
            <a:r>
              <a:rPr sz="1200" spc="-40" dirty="0">
                <a:latin typeface="Arial"/>
                <a:cs typeface="Arial"/>
              </a:rPr>
              <a:t> </a:t>
            </a:r>
            <a:r>
              <a:rPr sz="1200" dirty="0">
                <a:latin typeface="Arial"/>
                <a:cs typeface="Arial"/>
              </a:rPr>
              <a:t>and</a:t>
            </a:r>
            <a:r>
              <a:rPr sz="1200" spc="-35" dirty="0">
                <a:latin typeface="Arial"/>
                <a:cs typeface="Arial"/>
              </a:rPr>
              <a:t> </a:t>
            </a:r>
            <a:r>
              <a:rPr sz="1200" dirty="0">
                <a:latin typeface="Arial"/>
                <a:cs typeface="Arial"/>
              </a:rPr>
              <a:t>various</a:t>
            </a:r>
            <a:r>
              <a:rPr sz="1200" spc="-20" dirty="0">
                <a:latin typeface="Arial"/>
                <a:cs typeface="Arial"/>
              </a:rPr>
              <a:t> </a:t>
            </a:r>
            <a:r>
              <a:rPr sz="1200" dirty="0">
                <a:latin typeface="Arial"/>
                <a:cs typeface="Arial"/>
              </a:rPr>
              <a:t>product</a:t>
            </a:r>
            <a:r>
              <a:rPr sz="1200" spc="-45" dirty="0">
                <a:latin typeface="Arial"/>
                <a:cs typeface="Arial"/>
              </a:rPr>
              <a:t> </a:t>
            </a:r>
            <a:r>
              <a:rPr sz="1200" dirty="0">
                <a:latin typeface="Arial"/>
                <a:cs typeface="Arial"/>
              </a:rPr>
              <a:t>categories</a:t>
            </a:r>
            <a:r>
              <a:rPr sz="1200" spc="-40" dirty="0">
                <a:latin typeface="Arial"/>
                <a:cs typeface="Arial"/>
              </a:rPr>
              <a:t> </a:t>
            </a:r>
            <a:r>
              <a:rPr sz="1200" dirty="0">
                <a:latin typeface="Arial"/>
                <a:cs typeface="Arial"/>
              </a:rPr>
              <a:t>impact</a:t>
            </a:r>
            <a:r>
              <a:rPr sz="1200" spc="-45" dirty="0">
                <a:latin typeface="Arial"/>
                <a:cs typeface="Arial"/>
              </a:rPr>
              <a:t> </a:t>
            </a:r>
            <a:r>
              <a:rPr sz="1200" dirty="0">
                <a:latin typeface="Arial"/>
                <a:cs typeface="Arial"/>
              </a:rPr>
              <a:t>revenue,</a:t>
            </a:r>
            <a:r>
              <a:rPr sz="1200" spc="-35" dirty="0">
                <a:latin typeface="Arial"/>
                <a:cs typeface="Arial"/>
              </a:rPr>
              <a:t> </a:t>
            </a:r>
            <a:r>
              <a:rPr sz="1200" spc="-10" dirty="0">
                <a:latin typeface="Arial"/>
                <a:cs typeface="Arial"/>
              </a:rPr>
              <a:t>highlighting</a:t>
            </a:r>
            <a:r>
              <a:rPr sz="1200" spc="-55" dirty="0">
                <a:latin typeface="Arial"/>
                <a:cs typeface="Arial"/>
              </a:rPr>
              <a:t> </a:t>
            </a:r>
            <a:r>
              <a:rPr sz="1200" dirty="0">
                <a:latin typeface="Arial"/>
                <a:cs typeface="Arial"/>
              </a:rPr>
              <a:t>which</a:t>
            </a:r>
            <a:r>
              <a:rPr sz="1200" spc="-15" dirty="0">
                <a:latin typeface="Arial"/>
                <a:cs typeface="Arial"/>
              </a:rPr>
              <a:t> </a:t>
            </a:r>
            <a:r>
              <a:rPr sz="1200" dirty="0">
                <a:latin typeface="Arial"/>
                <a:cs typeface="Arial"/>
              </a:rPr>
              <a:t>strategies</a:t>
            </a:r>
            <a:r>
              <a:rPr sz="1200" spc="-30" dirty="0">
                <a:latin typeface="Arial"/>
                <a:cs typeface="Arial"/>
              </a:rPr>
              <a:t> </a:t>
            </a:r>
            <a:r>
              <a:rPr sz="1200" spc="-25" dirty="0">
                <a:latin typeface="Arial"/>
                <a:cs typeface="Arial"/>
              </a:rPr>
              <a:t>and </a:t>
            </a:r>
            <a:r>
              <a:rPr sz="1200" dirty="0">
                <a:latin typeface="Arial"/>
                <a:cs typeface="Arial"/>
              </a:rPr>
              <a:t>categories</a:t>
            </a:r>
            <a:r>
              <a:rPr sz="1200" spc="-55" dirty="0">
                <a:latin typeface="Arial"/>
                <a:cs typeface="Arial"/>
              </a:rPr>
              <a:t> </a:t>
            </a:r>
            <a:r>
              <a:rPr sz="1200" dirty="0">
                <a:latin typeface="Arial"/>
                <a:cs typeface="Arial"/>
              </a:rPr>
              <a:t>yield</a:t>
            </a:r>
            <a:r>
              <a:rPr sz="1200" spc="-25" dirty="0">
                <a:latin typeface="Arial"/>
                <a:cs typeface="Arial"/>
              </a:rPr>
              <a:t> </a:t>
            </a:r>
            <a:r>
              <a:rPr sz="1200" dirty="0">
                <a:latin typeface="Arial"/>
                <a:cs typeface="Arial"/>
              </a:rPr>
              <a:t>the</a:t>
            </a:r>
            <a:r>
              <a:rPr sz="1200" spc="-40" dirty="0">
                <a:latin typeface="Arial"/>
                <a:cs typeface="Arial"/>
              </a:rPr>
              <a:t> </a:t>
            </a:r>
            <a:r>
              <a:rPr sz="1200" dirty="0">
                <a:latin typeface="Arial"/>
                <a:cs typeface="Arial"/>
              </a:rPr>
              <a:t>highest</a:t>
            </a:r>
            <a:r>
              <a:rPr sz="1200" spc="-40" dirty="0">
                <a:latin typeface="Arial"/>
                <a:cs typeface="Arial"/>
              </a:rPr>
              <a:t> </a:t>
            </a:r>
            <a:r>
              <a:rPr sz="1200" dirty="0">
                <a:latin typeface="Arial"/>
                <a:cs typeface="Arial"/>
              </a:rPr>
              <a:t>returns.</a:t>
            </a:r>
            <a:r>
              <a:rPr sz="1200" spc="-30" dirty="0">
                <a:latin typeface="Arial"/>
                <a:cs typeface="Arial"/>
              </a:rPr>
              <a:t> </a:t>
            </a:r>
            <a:r>
              <a:rPr sz="1200" dirty="0">
                <a:latin typeface="Arial"/>
                <a:cs typeface="Arial"/>
              </a:rPr>
              <a:t>Furthermore,</a:t>
            </a:r>
            <a:r>
              <a:rPr sz="1200" spc="-50" dirty="0">
                <a:latin typeface="Arial"/>
                <a:cs typeface="Arial"/>
              </a:rPr>
              <a:t> </a:t>
            </a:r>
            <a:r>
              <a:rPr sz="1200" dirty="0">
                <a:latin typeface="Arial"/>
                <a:cs typeface="Arial"/>
              </a:rPr>
              <a:t>we</a:t>
            </a:r>
            <a:r>
              <a:rPr sz="1200" spc="-5" dirty="0">
                <a:latin typeface="Arial"/>
                <a:cs typeface="Arial"/>
              </a:rPr>
              <a:t> </a:t>
            </a:r>
            <a:r>
              <a:rPr sz="1200" dirty="0">
                <a:latin typeface="Arial"/>
                <a:cs typeface="Arial"/>
              </a:rPr>
              <a:t>consider</a:t>
            </a:r>
            <a:r>
              <a:rPr sz="1200" spc="-45" dirty="0">
                <a:latin typeface="Arial"/>
                <a:cs typeface="Arial"/>
              </a:rPr>
              <a:t> </a:t>
            </a:r>
            <a:r>
              <a:rPr sz="1200" dirty="0">
                <a:latin typeface="Arial"/>
                <a:cs typeface="Arial"/>
              </a:rPr>
              <a:t>the</a:t>
            </a:r>
            <a:r>
              <a:rPr sz="1200" spc="-40" dirty="0">
                <a:latin typeface="Arial"/>
                <a:cs typeface="Arial"/>
              </a:rPr>
              <a:t> </a:t>
            </a:r>
            <a:r>
              <a:rPr sz="1200" dirty="0">
                <a:latin typeface="Arial"/>
                <a:cs typeface="Arial"/>
              </a:rPr>
              <a:t>role</a:t>
            </a:r>
            <a:r>
              <a:rPr sz="1200" spc="-35" dirty="0">
                <a:latin typeface="Arial"/>
                <a:cs typeface="Arial"/>
              </a:rPr>
              <a:t> </a:t>
            </a:r>
            <a:r>
              <a:rPr sz="1200" dirty="0">
                <a:latin typeface="Arial"/>
                <a:cs typeface="Arial"/>
              </a:rPr>
              <a:t>of</a:t>
            </a:r>
            <a:r>
              <a:rPr sz="1200" spc="-20" dirty="0">
                <a:latin typeface="Arial"/>
                <a:cs typeface="Arial"/>
              </a:rPr>
              <a:t> </a:t>
            </a:r>
            <a:r>
              <a:rPr sz="1200" dirty="0">
                <a:latin typeface="Arial"/>
                <a:cs typeface="Arial"/>
              </a:rPr>
              <a:t>emerging</a:t>
            </a:r>
            <a:r>
              <a:rPr sz="1200" spc="-60" dirty="0">
                <a:latin typeface="Arial"/>
                <a:cs typeface="Arial"/>
              </a:rPr>
              <a:t> </a:t>
            </a:r>
            <a:r>
              <a:rPr sz="1200" dirty="0">
                <a:latin typeface="Arial"/>
                <a:cs typeface="Arial"/>
              </a:rPr>
              <a:t>technologies</a:t>
            </a:r>
            <a:r>
              <a:rPr sz="1200" spc="-50" dirty="0">
                <a:latin typeface="Arial"/>
                <a:cs typeface="Arial"/>
              </a:rPr>
              <a:t> </a:t>
            </a:r>
            <a:r>
              <a:rPr sz="1200" dirty="0">
                <a:latin typeface="Arial"/>
                <a:cs typeface="Arial"/>
              </a:rPr>
              <a:t>like</a:t>
            </a:r>
            <a:r>
              <a:rPr sz="1200" spc="-35" dirty="0">
                <a:latin typeface="Arial"/>
                <a:cs typeface="Arial"/>
              </a:rPr>
              <a:t> </a:t>
            </a:r>
            <a:r>
              <a:rPr sz="1200" dirty="0">
                <a:latin typeface="Arial"/>
                <a:cs typeface="Arial"/>
              </a:rPr>
              <a:t>artificial</a:t>
            </a:r>
            <a:r>
              <a:rPr sz="1200" spc="-55" dirty="0">
                <a:latin typeface="Arial"/>
                <a:cs typeface="Arial"/>
              </a:rPr>
              <a:t> </a:t>
            </a:r>
            <a:r>
              <a:rPr sz="1200" spc="-10" dirty="0">
                <a:latin typeface="Arial"/>
                <a:cs typeface="Arial"/>
              </a:rPr>
              <a:t>intelligence </a:t>
            </a:r>
            <a:r>
              <a:rPr sz="1200" dirty="0">
                <a:latin typeface="Arial"/>
                <a:cs typeface="Arial"/>
              </a:rPr>
              <a:t>and</a:t>
            </a:r>
            <a:r>
              <a:rPr sz="1200" spc="-25" dirty="0">
                <a:latin typeface="Arial"/>
                <a:cs typeface="Arial"/>
              </a:rPr>
              <a:t> </a:t>
            </a:r>
            <a:r>
              <a:rPr sz="1200" dirty="0">
                <a:latin typeface="Arial"/>
                <a:cs typeface="Arial"/>
              </a:rPr>
              <a:t>machine</a:t>
            </a:r>
            <a:r>
              <a:rPr sz="1200" spc="-50" dirty="0">
                <a:latin typeface="Arial"/>
                <a:cs typeface="Arial"/>
              </a:rPr>
              <a:t> </a:t>
            </a:r>
            <a:r>
              <a:rPr sz="1200" dirty="0">
                <a:latin typeface="Arial"/>
                <a:cs typeface="Arial"/>
              </a:rPr>
              <a:t>learning</a:t>
            </a:r>
            <a:r>
              <a:rPr sz="1200" spc="-50" dirty="0">
                <a:latin typeface="Arial"/>
                <a:cs typeface="Arial"/>
              </a:rPr>
              <a:t> </a:t>
            </a:r>
            <a:r>
              <a:rPr sz="1200" dirty="0">
                <a:latin typeface="Arial"/>
                <a:cs typeface="Arial"/>
              </a:rPr>
              <a:t>in</a:t>
            </a:r>
            <a:r>
              <a:rPr sz="1200" spc="-15" dirty="0">
                <a:latin typeface="Arial"/>
                <a:cs typeface="Arial"/>
              </a:rPr>
              <a:t> </a:t>
            </a:r>
            <a:r>
              <a:rPr sz="1200" dirty="0">
                <a:latin typeface="Arial"/>
                <a:cs typeface="Arial"/>
              </a:rPr>
              <a:t>enhancing</a:t>
            </a:r>
            <a:r>
              <a:rPr sz="1200" spc="-45" dirty="0">
                <a:latin typeface="Arial"/>
                <a:cs typeface="Arial"/>
              </a:rPr>
              <a:t> </a:t>
            </a:r>
            <a:r>
              <a:rPr sz="1200" dirty="0">
                <a:latin typeface="Arial"/>
                <a:cs typeface="Arial"/>
              </a:rPr>
              <a:t>customer</a:t>
            </a:r>
            <a:r>
              <a:rPr sz="1200" spc="-40" dirty="0">
                <a:latin typeface="Arial"/>
                <a:cs typeface="Arial"/>
              </a:rPr>
              <a:t> </a:t>
            </a:r>
            <a:r>
              <a:rPr sz="1200" dirty="0">
                <a:latin typeface="Arial"/>
                <a:cs typeface="Arial"/>
              </a:rPr>
              <a:t>experience,</a:t>
            </a:r>
            <a:r>
              <a:rPr sz="1200" spc="-40" dirty="0">
                <a:latin typeface="Arial"/>
                <a:cs typeface="Arial"/>
              </a:rPr>
              <a:t> </a:t>
            </a:r>
            <a:r>
              <a:rPr sz="1200" dirty="0">
                <a:latin typeface="Arial"/>
                <a:cs typeface="Arial"/>
              </a:rPr>
              <a:t>personalizing</a:t>
            </a:r>
            <a:r>
              <a:rPr sz="1200" spc="-40" dirty="0">
                <a:latin typeface="Arial"/>
                <a:cs typeface="Arial"/>
              </a:rPr>
              <a:t> </a:t>
            </a:r>
            <a:r>
              <a:rPr sz="1200" spc="-10" dirty="0">
                <a:latin typeface="Arial"/>
                <a:cs typeface="Arial"/>
              </a:rPr>
              <a:t>recommendations,</a:t>
            </a:r>
            <a:r>
              <a:rPr sz="1200" spc="-30" dirty="0">
                <a:latin typeface="Arial"/>
                <a:cs typeface="Arial"/>
              </a:rPr>
              <a:t> </a:t>
            </a:r>
            <a:r>
              <a:rPr sz="1200" dirty="0">
                <a:latin typeface="Arial"/>
                <a:cs typeface="Arial"/>
              </a:rPr>
              <a:t>and</a:t>
            </a:r>
            <a:r>
              <a:rPr sz="1200" spc="-40" dirty="0">
                <a:latin typeface="Arial"/>
                <a:cs typeface="Arial"/>
              </a:rPr>
              <a:t> </a:t>
            </a:r>
            <a:r>
              <a:rPr sz="1200" dirty="0">
                <a:latin typeface="Arial"/>
                <a:cs typeface="Arial"/>
              </a:rPr>
              <a:t>predicting</a:t>
            </a:r>
            <a:r>
              <a:rPr sz="1200" spc="-35" dirty="0">
                <a:latin typeface="Arial"/>
                <a:cs typeface="Arial"/>
              </a:rPr>
              <a:t> </a:t>
            </a:r>
            <a:r>
              <a:rPr sz="1200" spc="-10" dirty="0">
                <a:latin typeface="Arial"/>
                <a:cs typeface="Arial"/>
              </a:rPr>
              <a:t>purchasing</a:t>
            </a:r>
            <a:r>
              <a:rPr sz="1200" spc="500" dirty="0">
                <a:latin typeface="Arial"/>
                <a:cs typeface="Arial"/>
              </a:rPr>
              <a:t> </a:t>
            </a:r>
            <a:r>
              <a:rPr sz="1200" dirty="0">
                <a:latin typeface="Arial"/>
                <a:cs typeface="Arial"/>
              </a:rPr>
              <a:t>trends.</a:t>
            </a:r>
            <a:r>
              <a:rPr sz="1200" spc="-30" dirty="0">
                <a:latin typeface="Arial"/>
                <a:cs typeface="Arial"/>
              </a:rPr>
              <a:t> </a:t>
            </a:r>
            <a:r>
              <a:rPr sz="1200" dirty="0">
                <a:latin typeface="Arial"/>
                <a:cs typeface="Arial"/>
              </a:rPr>
              <a:t>This</a:t>
            </a:r>
            <a:r>
              <a:rPr sz="1200" spc="-20" dirty="0">
                <a:latin typeface="Arial"/>
                <a:cs typeface="Arial"/>
              </a:rPr>
              <a:t> </a:t>
            </a:r>
            <a:r>
              <a:rPr sz="1200" dirty="0">
                <a:latin typeface="Arial"/>
                <a:cs typeface="Arial"/>
              </a:rPr>
              <a:t>analysis</a:t>
            </a:r>
            <a:r>
              <a:rPr sz="1200" spc="-35" dirty="0">
                <a:latin typeface="Arial"/>
                <a:cs typeface="Arial"/>
              </a:rPr>
              <a:t> </a:t>
            </a:r>
            <a:r>
              <a:rPr sz="1200" dirty="0">
                <a:latin typeface="Arial"/>
                <a:cs typeface="Arial"/>
              </a:rPr>
              <a:t>is</a:t>
            </a:r>
            <a:r>
              <a:rPr sz="1200" spc="5" dirty="0">
                <a:latin typeface="Arial"/>
                <a:cs typeface="Arial"/>
              </a:rPr>
              <a:t> </a:t>
            </a:r>
            <a:r>
              <a:rPr sz="1200" spc="-10" dirty="0">
                <a:latin typeface="Arial"/>
                <a:cs typeface="Arial"/>
              </a:rPr>
              <a:t>particularly</a:t>
            </a:r>
            <a:r>
              <a:rPr sz="1200" spc="-40" dirty="0">
                <a:latin typeface="Arial"/>
                <a:cs typeface="Arial"/>
              </a:rPr>
              <a:t> </a:t>
            </a:r>
            <a:r>
              <a:rPr sz="1200" dirty="0">
                <a:latin typeface="Arial"/>
                <a:cs typeface="Arial"/>
              </a:rPr>
              <a:t>valuable</a:t>
            </a:r>
            <a:r>
              <a:rPr sz="1200" spc="-45" dirty="0">
                <a:latin typeface="Arial"/>
                <a:cs typeface="Arial"/>
              </a:rPr>
              <a:t> </a:t>
            </a:r>
            <a:r>
              <a:rPr sz="1200" dirty="0">
                <a:latin typeface="Arial"/>
                <a:cs typeface="Arial"/>
              </a:rPr>
              <a:t>for</a:t>
            </a:r>
            <a:r>
              <a:rPr sz="1200" spc="-20" dirty="0">
                <a:latin typeface="Arial"/>
                <a:cs typeface="Arial"/>
              </a:rPr>
              <a:t> </a:t>
            </a:r>
            <a:r>
              <a:rPr sz="1200" dirty="0">
                <a:latin typeface="Arial"/>
                <a:cs typeface="Arial"/>
              </a:rPr>
              <a:t>businesses</a:t>
            </a:r>
            <a:r>
              <a:rPr sz="1200" spc="-40" dirty="0">
                <a:latin typeface="Arial"/>
                <a:cs typeface="Arial"/>
              </a:rPr>
              <a:t> </a:t>
            </a:r>
            <a:r>
              <a:rPr sz="1200" dirty="0">
                <a:latin typeface="Arial"/>
                <a:cs typeface="Arial"/>
              </a:rPr>
              <a:t>looking</a:t>
            </a:r>
            <a:r>
              <a:rPr sz="1200" spc="-50" dirty="0">
                <a:latin typeface="Arial"/>
                <a:cs typeface="Arial"/>
              </a:rPr>
              <a:t> </a:t>
            </a:r>
            <a:r>
              <a:rPr sz="1200" dirty="0">
                <a:latin typeface="Arial"/>
                <a:cs typeface="Arial"/>
              </a:rPr>
              <a:t>to optimize</a:t>
            </a:r>
            <a:r>
              <a:rPr sz="1200" spc="-25" dirty="0">
                <a:latin typeface="Arial"/>
                <a:cs typeface="Arial"/>
              </a:rPr>
              <a:t> </a:t>
            </a:r>
            <a:r>
              <a:rPr sz="1200" dirty="0">
                <a:latin typeface="Arial"/>
                <a:cs typeface="Arial"/>
              </a:rPr>
              <a:t>their</a:t>
            </a:r>
            <a:r>
              <a:rPr sz="1200" spc="-30" dirty="0">
                <a:latin typeface="Arial"/>
                <a:cs typeface="Arial"/>
              </a:rPr>
              <a:t> </a:t>
            </a:r>
            <a:r>
              <a:rPr sz="1200" dirty="0">
                <a:latin typeface="Arial"/>
                <a:cs typeface="Arial"/>
              </a:rPr>
              <a:t>online</a:t>
            </a:r>
            <a:r>
              <a:rPr sz="1200" spc="-50" dirty="0">
                <a:latin typeface="Arial"/>
                <a:cs typeface="Arial"/>
              </a:rPr>
              <a:t> </a:t>
            </a:r>
            <a:r>
              <a:rPr sz="1200" dirty="0">
                <a:latin typeface="Arial"/>
                <a:cs typeface="Arial"/>
              </a:rPr>
              <a:t>presence</a:t>
            </a:r>
            <a:r>
              <a:rPr sz="1200" spc="-35" dirty="0">
                <a:latin typeface="Arial"/>
                <a:cs typeface="Arial"/>
              </a:rPr>
              <a:t> </a:t>
            </a:r>
            <a:r>
              <a:rPr sz="1200" dirty="0">
                <a:latin typeface="Arial"/>
                <a:cs typeface="Arial"/>
              </a:rPr>
              <a:t>and</a:t>
            </a:r>
            <a:r>
              <a:rPr sz="1200" spc="-30" dirty="0">
                <a:latin typeface="Arial"/>
                <a:cs typeface="Arial"/>
              </a:rPr>
              <a:t> </a:t>
            </a:r>
            <a:r>
              <a:rPr sz="1200" dirty="0">
                <a:latin typeface="Arial"/>
                <a:cs typeface="Arial"/>
              </a:rPr>
              <a:t>adapt</a:t>
            </a:r>
            <a:r>
              <a:rPr sz="1200" spc="-25" dirty="0">
                <a:latin typeface="Arial"/>
                <a:cs typeface="Arial"/>
              </a:rPr>
              <a:t> </a:t>
            </a:r>
            <a:r>
              <a:rPr sz="1200" dirty="0">
                <a:latin typeface="Arial"/>
                <a:cs typeface="Arial"/>
              </a:rPr>
              <a:t>to</a:t>
            </a:r>
            <a:r>
              <a:rPr sz="1200" spc="-10" dirty="0">
                <a:latin typeface="Arial"/>
                <a:cs typeface="Arial"/>
              </a:rPr>
              <a:t> rapidly </a:t>
            </a:r>
            <a:r>
              <a:rPr sz="1200" dirty="0">
                <a:latin typeface="Arial"/>
                <a:cs typeface="Arial"/>
              </a:rPr>
              <a:t>changing</a:t>
            </a:r>
            <a:r>
              <a:rPr sz="1200" spc="-65" dirty="0">
                <a:latin typeface="Arial"/>
                <a:cs typeface="Arial"/>
              </a:rPr>
              <a:t> </a:t>
            </a:r>
            <a:r>
              <a:rPr sz="1200" dirty="0">
                <a:latin typeface="Arial"/>
                <a:cs typeface="Arial"/>
              </a:rPr>
              <a:t>consumer</a:t>
            </a:r>
            <a:r>
              <a:rPr sz="1200" spc="-45" dirty="0">
                <a:latin typeface="Arial"/>
                <a:cs typeface="Arial"/>
              </a:rPr>
              <a:t> </a:t>
            </a:r>
            <a:r>
              <a:rPr sz="1200" dirty="0">
                <a:latin typeface="Arial"/>
                <a:cs typeface="Arial"/>
              </a:rPr>
              <a:t>preferences.</a:t>
            </a:r>
            <a:r>
              <a:rPr sz="1200" spc="-60" dirty="0">
                <a:latin typeface="Arial"/>
                <a:cs typeface="Arial"/>
              </a:rPr>
              <a:t> </a:t>
            </a:r>
            <a:r>
              <a:rPr sz="1200" dirty="0">
                <a:latin typeface="Arial"/>
                <a:cs typeface="Arial"/>
              </a:rPr>
              <a:t>The</a:t>
            </a:r>
            <a:r>
              <a:rPr sz="1200" spc="-40" dirty="0">
                <a:latin typeface="Arial"/>
                <a:cs typeface="Arial"/>
              </a:rPr>
              <a:t> </a:t>
            </a:r>
            <a:r>
              <a:rPr sz="1200" dirty="0">
                <a:latin typeface="Arial"/>
                <a:cs typeface="Arial"/>
              </a:rPr>
              <a:t>findings</a:t>
            </a:r>
            <a:r>
              <a:rPr sz="1200" spc="-60" dirty="0">
                <a:latin typeface="Arial"/>
                <a:cs typeface="Arial"/>
              </a:rPr>
              <a:t> </a:t>
            </a:r>
            <a:r>
              <a:rPr sz="1200" dirty="0">
                <a:latin typeface="Arial"/>
                <a:cs typeface="Arial"/>
              </a:rPr>
              <a:t>offer</a:t>
            </a:r>
            <a:r>
              <a:rPr sz="1200" spc="-60" dirty="0">
                <a:latin typeface="Arial"/>
                <a:cs typeface="Arial"/>
              </a:rPr>
              <a:t> </a:t>
            </a:r>
            <a:r>
              <a:rPr sz="1200" dirty="0">
                <a:latin typeface="Arial"/>
                <a:cs typeface="Arial"/>
              </a:rPr>
              <a:t>actionable</a:t>
            </a:r>
            <a:r>
              <a:rPr sz="1200" spc="-65" dirty="0">
                <a:latin typeface="Arial"/>
                <a:cs typeface="Arial"/>
              </a:rPr>
              <a:t> </a:t>
            </a:r>
            <a:r>
              <a:rPr sz="1200" dirty="0">
                <a:latin typeface="Arial"/>
                <a:cs typeface="Arial"/>
              </a:rPr>
              <a:t>insights</a:t>
            </a:r>
            <a:r>
              <a:rPr sz="1200" spc="-35" dirty="0">
                <a:latin typeface="Arial"/>
                <a:cs typeface="Arial"/>
              </a:rPr>
              <a:t> </a:t>
            </a:r>
            <a:r>
              <a:rPr sz="1200" dirty="0">
                <a:latin typeface="Arial"/>
                <a:cs typeface="Arial"/>
              </a:rPr>
              <a:t>for</a:t>
            </a:r>
            <a:r>
              <a:rPr sz="1200" spc="-35" dirty="0">
                <a:latin typeface="Arial"/>
                <a:cs typeface="Arial"/>
              </a:rPr>
              <a:t> </a:t>
            </a:r>
            <a:r>
              <a:rPr sz="1200" dirty="0">
                <a:latin typeface="Arial"/>
                <a:cs typeface="Arial"/>
              </a:rPr>
              <a:t>enhancing</a:t>
            </a:r>
            <a:r>
              <a:rPr sz="1200" spc="-70" dirty="0">
                <a:latin typeface="Arial"/>
                <a:cs typeface="Arial"/>
              </a:rPr>
              <a:t> </a:t>
            </a:r>
            <a:r>
              <a:rPr sz="1200" dirty="0">
                <a:latin typeface="Arial"/>
                <a:cs typeface="Arial"/>
              </a:rPr>
              <a:t>marketing</a:t>
            </a:r>
            <a:r>
              <a:rPr sz="1200" spc="-50" dirty="0">
                <a:latin typeface="Arial"/>
                <a:cs typeface="Arial"/>
              </a:rPr>
              <a:t> </a:t>
            </a:r>
            <a:r>
              <a:rPr sz="1200" dirty="0">
                <a:latin typeface="Arial"/>
                <a:cs typeface="Arial"/>
              </a:rPr>
              <a:t>approaches,</a:t>
            </a:r>
            <a:r>
              <a:rPr sz="1200" spc="-55" dirty="0">
                <a:latin typeface="Arial"/>
                <a:cs typeface="Arial"/>
              </a:rPr>
              <a:t> </a:t>
            </a:r>
            <a:r>
              <a:rPr sz="1200" spc="-10" dirty="0">
                <a:latin typeface="Arial"/>
                <a:cs typeface="Arial"/>
              </a:rPr>
              <a:t>improving </a:t>
            </a:r>
            <a:r>
              <a:rPr sz="1200" dirty="0">
                <a:latin typeface="Arial"/>
                <a:cs typeface="Arial"/>
              </a:rPr>
              <a:t>product</a:t>
            </a:r>
            <a:r>
              <a:rPr sz="1200" spc="-45" dirty="0">
                <a:latin typeface="Arial"/>
                <a:cs typeface="Arial"/>
              </a:rPr>
              <a:t> </a:t>
            </a:r>
            <a:r>
              <a:rPr sz="1200" dirty="0">
                <a:latin typeface="Arial"/>
                <a:cs typeface="Arial"/>
              </a:rPr>
              <a:t>offerings,</a:t>
            </a:r>
            <a:r>
              <a:rPr sz="1200" spc="-25" dirty="0">
                <a:latin typeface="Arial"/>
                <a:cs typeface="Arial"/>
              </a:rPr>
              <a:t> </a:t>
            </a:r>
            <a:r>
              <a:rPr sz="1200" dirty="0">
                <a:latin typeface="Arial"/>
                <a:cs typeface="Arial"/>
              </a:rPr>
              <a:t>and</a:t>
            </a:r>
            <a:r>
              <a:rPr sz="1200" spc="-25" dirty="0">
                <a:latin typeface="Arial"/>
                <a:cs typeface="Arial"/>
              </a:rPr>
              <a:t> </a:t>
            </a:r>
            <a:r>
              <a:rPr sz="1200" dirty="0">
                <a:latin typeface="Arial"/>
                <a:cs typeface="Arial"/>
              </a:rPr>
              <a:t>refining</a:t>
            </a:r>
            <a:r>
              <a:rPr sz="1200" spc="-50" dirty="0">
                <a:latin typeface="Arial"/>
                <a:cs typeface="Arial"/>
              </a:rPr>
              <a:t> </a:t>
            </a:r>
            <a:r>
              <a:rPr sz="1200" dirty="0">
                <a:latin typeface="Arial"/>
                <a:cs typeface="Arial"/>
              </a:rPr>
              <a:t>inventory</a:t>
            </a:r>
            <a:r>
              <a:rPr sz="1200" spc="-30" dirty="0">
                <a:latin typeface="Arial"/>
                <a:cs typeface="Arial"/>
              </a:rPr>
              <a:t> </a:t>
            </a:r>
            <a:r>
              <a:rPr sz="1200" dirty="0">
                <a:latin typeface="Arial"/>
                <a:cs typeface="Arial"/>
              </a:rPr>
              <a:t>management,</a:t>
            </a:r>
            <a:r>
              <a:rPr sz="1200" spc="-25" dirty="0">
                <a:latin typeface="Arial"/>
                <a:cs typeface="Arial"/>
              </a:rPr>
              <a:t> </a:t>
            </a:r>
            <a:r>
              <a:rPr sz="1200" dirty="0">
                <a:latin typeface="Arial"/>
                <a:cs typeface="Arial"/>
              </a:rPr>
              <a:t>ultimately</a:t>
            </a:r>
            <a:r>
              <a:rPr sz="1200" spc="-50" dirty="0">
                <a:latin typeface="Arial"/>
                <a:cs typeface="Arial"/>
              </a:rPr>
              <a:t> </a:t>
            </a:r>
            <a:r>
              <a:rPr sz="1200" spc="-10" dirty="0">
                <a:latin typeface="Arial"/>
                <a:cs typeface="Arial"/>
              </a:rPr>
              <a:t>supporting</a:t>
            </a:r>
            <a:r>
              <a:rPr sz="1200" spc="-50" dirty="0">
                <a:latin typeface="Arial"/>
                <a:cs typeface="Arial"/>
              </a:rPr>
              <a:t> </a:t>
            </a:r>
            <a:r>
              <a:rPr sz="1200" dirty="0">
                <a:latin typeface="Arial"/>
                <a:cs typeface="Arial"/>
              </a:rPr>
              <a:t>sustained</a:t>
            </a:r>
            <a:r>
              <a:rPr sz="1200" spc="-15" dirty="0">
                <a:latin typeface="Arial"/>
                <a:cs typeface="Arial"/>
              </a:rPr>
              <a:t> </a:t>
            </a:r>
            <a:r>
              <a:rPr sz="1200" dirty="0">
                <a:latin typeface="Arial"/>
                <a:cs typeface="Arial"/>
              </a:rPr>
              <a:t>e-</a:t>
            </a:r>
            <a:r>
              <a:rPr sz="1200" spc="-10" dirty="0">
                <a:latin typeface="Arial"/>
                <a:cs typeface="Arial"/>
              </a:rPr>
              <a:t>commerce</a:t>
            </a:r>
            <a:r>
              <a:rPr sz="1200" spc="-40" dirty="0">
                <a:latin typeface="Arial"/>
                <a:cs typeface="Arial"/>
              </a:rPr>
              <a:t> </a:t>
            </a:r>
            <a:r>
              <a:rPr sz="1200" dirty="0">
                <a:latin typeface="Arial"/>
                <a:cs typeface="Arial"/>
              </a:rPr>
              <a:t>growth and</a:t>
            </a:r>
            <a:r>
              <a:rPr sz="1200" spc="-25" dirty="0">
                <a:latin typeface="Arial"/>
                <a:cs typeface="Arial"/>
              </a:rPr>
              <a:t> </a:t>
            </a:r>
            <a:r>
              <a:rPr sz="1200" spc="-10" dirty="0">
                <a:latin typeface="Arial"/>
                <a:cs typeface="Arial"/>
              </a:rPr>
              <a:t>profitability.</a:t>
            </a:r>
            <a:endParaRPr sz="1200">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Project</a:t>
            </a:r>
            <a:r>
              <a:rPr spc="-30" dirty="0"/>
              <a:t> </a:t>
            </a:r>
            <a:r>
              <a:rPr spc="-10" dirty="0"/>
              <a:t>Title</a:t>
            </a:r>
          </a:p>
        </p:txBody>
      </p:sp>
      <p:sp>
        <p:nvSpPr>
          <p:cNvPr id="3" name="object 3"/>
          <p:cNvSpPr/>
          <p:nvPr/>
        </p:nvSpPr>
        <p:spPr>
          <a:xfrm>
            <a:off x="0" y="4934711"/>
            <a:ext cx="9144000" cy="208915"/>
          </a:xfrm>
          <a:custGeom>
            <a:avLst/>
            <a:gdLst/>
            <a:ahLst/>
            <a:cxnLst/>
            <a:rect l="l" t="t" r="r" b="b"/>
            <a:pathLst>
              <a:path w="9144000" h="208914">
                <a:moveTo>
                  <a:pt x="9144000" y="0"/>
                </a:moveTo>
                <a:lnTo>
                  <a:pt x="0" y="0"/>
                </a:lnTo>
                <a:lnTo>
                  <a:pt x="0" y="208788"/>
                </a:lnTo>
                <a:lnTo>
                  <a:pt x="9144000" y="208788"/>
                </a:lnTo>
                <a:lnTo>
                  <a:pt x="9144000" y="0"/>
                </a:lnTo>
                <a:close/>
              </a:path>
            </a:pathLst>
          </a:custGeom>
          <a:solidFill>
            <a:srgbClr val="851810"/>
          </a:solidFill>
        </p:spPr>
        <p:txBody>
          <a:bodyPr wrap="square" lIns="0" tIns="0" rIns="0" bIns="0" rtlCol="0"/>
          <a:lstStyle/>
          <a:p>
            <a:endParaRPr/>
          </a:p>
        </p:txBody>
      </p:sp>
      <p:pic>
        <p:nvPicPr>
          <p:cNvPr id="4" name="object 4"/>
          <p:cNvPicPr/>
          <p:nvPr/>
        </p:nvPicPr>
        <p:blipFill>
          <a:blip r:embed="rId2" cstate="print"/>
          <a:stretch>
            <a:fillRect/>
          </a:stretch>
        </p:blipFill>
        <p:spPr>
          <a:xfrm>
            <a:off x="7463061" y="42775"/>
            <a:ext cx="1208487" cy="368530"/>
          </a:xfrm>
          <a:prstGeom prst="rect">
            <a:avLst/>
          </a:prstGeom>
        </p:spPr>
      </p:pic>
      <p:grpSp>
        <p:nvGrpSpPr>
          <p:cNvPr id="5" name="object 5"/>
          <p:cNvGrpSpPr/>
          <p:nvPr/>
        </p:nvGrpSpPr>
        <p:grpSpPr>
          <a:xfrm>
            <a:off x="8983739" y="0"/>
            <a:ext cx="160655" cy="546100"/>
            <a:chOff x="8983739" y="0"/>
            <a:chExt cx="160655" cy="546100"/>
          </a:xfrm>
        </p:grpSpPr>
        <p:pic>
          <p:nvPicPr>
            <p:cNvPr id="6" name="object 6"/>
            <p:cNvPicPr/>
            <p:nvPr/>
          </p:nvPicPr>
          <p:blipFill>
            <a:blip r:embed="rId3" cstate="print"/>
            <a:stretch>
              <a:fillRect/>
            </a:stretch>
          </p:blipFill>
          <p:spPr>
            <a:xfrm>
              <a:off x="8983739" y="8947"/>
              <a:ext cx="160259" cy="536841"/>
            </a:xfrm>
            <a:prstGeom prst="rect">
              <a:avLst/>
            </a:prstGeom>
          </p:spPr>
        </p:pic>
        <p:sp>
          <p:nvSpPr>
            <p:cNvPr id="7" name="object 7"/>
            <p:cNvSpPr/>
            <p:nvPr/>
          </p:nvSpPr>
          <p:spPr>
            <a:xfrm>
              <a:off x="9028175" y="0"/>
              <a:ext cx="116205" cy="467995"/>
            </a:xfrm>
            <a:custGeom>
              <a:avLst/>
              <a:gdLst/>
              <a:ahLst/>
              <a:cxnLst/>
              <a:rect l="l" t="t" r="r" b="b"/>
              <a:pathLst>
                <a:path w="116204" h="467995">
                  <a:moveTo>
                    <a:pt x="115824" y="0"/>
                  </a:moveTo>
                  <a:lnTo>
                    <a:pt x="0" y="0"/>
                  </a:lnTo>
                  <a:lnTo>
                    <a:pt x="0" y="467867"/>
                  </a:lnTo>
                  <a:lnTo>
                    <a:pt x="115824" y="467867"/>
                  </a:lnTo>
                  <a:lnTo>
                    <a:pt x="115824" y="0"/>
                  </a:lnTo>
                  <a:close/>
                </a:path>
              </a:pathLst>
            </a:custGeom>
            <a:solidFill>
              <a:srgbClr val="00AFEF"/>
            </a:solidFill>
          </p:spPr>
          <p:txBody>
            <a:bodyPr wrap="square" lIns="0" tIns="0" rIns="0" bIns="0" rtlCol="0"/>
            <a:lstStyle/>
            <a:p>
              <a:endParaRPr/>
            </a:p>
          </p:txBody>
        </p:sp>
      </p:grpSp>
      <p:sp>
        <p:nvSpPr>
          <p:cNvPr id="8" name="object 8"/>
          <p:cNvSpPr txBox="1"/>
          <p:nvPr/>
        </p:nvSpPr>
        <p:spPr>
          <a:xfrm>
            <a:off x="390550" y="630682"/>
            <a:ext cx="8350884" cy="3722370"/>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001F5F"/>
                </a:solidFill>
                <a:latin typeface="Arial"/>
                <a:cs typeface="Arial"/>
              </a:rPr>
              <a:t>Problem</a:t>
            </a:r>
            <a:r>
              <a:rPr sz="2400" b="1" spc="-275" dirty="0">
                <a:solidFill>
                  <a:srgbClr val="001F5F"/>
                </a:solidFill>
                <a:latin typeface="Arial"/>
                <a:cs typeface="Arial"/>
              </a:rPr>
              <a:t> </a:t>
            </a:r>
            <a:r>
              <a:rPr sz="2400" b="1" spc="-10" dirty="0">
                <a:solidFill>
                  <a:srgbClr val="001F5F"/>
                </a:solidFill>
                <a:latin typeface="Arial"/>
                <a:cs typeface="Arial"/>
              </a:rPr>
              <a:t>Statement</a:t>
            </a:r>
            <a:endParaRPr sz="2400">
              <a:latin typeface="Arial"/>
              <a:cs typeface="Arial"/>
            </a:endParaRPr>
          </a:p>
          <a:p>
            <a:pPr marL="12700" marR="5080">
              <a:lnSpc>
                <a:spcPct val="150100"/>
              </a:lnSpc>
              <a:spcBef>
                <a:spcPts val="295"/>
              </a:spcBef>
            </a:pPr>
            <a:r>
              <a:rPr sz="1200" dirty="0">
                <a:latin typeface="Arial"/>
                <a:cs typeface="Arial"/>
              </a:rPr>
              <a:t>In</a:t>
            </a:r>
            <a:r>
              <a:rPr sz="1200" spc="-25" dirty="0">
                <a:latin typeface="Arial"/>
                <a:cs typeface="Arial"/>
              </a:rPr>
              <a:t> </a:t>
            </a:r>
            <a:r>
              <a:rPr sz="1200" dirty="0">
                <a:latin typeface="Arial"/>
                <a:cs typeface="Arial"/>
              </a:rPr>
              <a:t>the</a:t>
            </a:r>
            <a:r>
              <a:rPr sz="1200" spc="-30" dirty="0">
                <a:latin typeface="Arial"/>
                <a:cs typeface="Arial"/>
              </a:rPr>
              <a:t> </a:t>
            </a:r>
            <a:r>
              <a:rPr sz="1200" dirty="0">
                <a:latin typeface="Arial"/>
                <a:cs typeface="Arial"/>
              </a:rPr>
              <a:t>rapidly</a:t>
            </a:r>
            <a:r>
              <a:rPr sz="1200" spc="-45" dirty="0">
                <a:latin typeface="Arial"/>
                <a:cs typeface="Arial"/>
              </a:rPr>
              <a:t> </a:t>
            </a:r>
            <a:r>
              <a:rPr sz="1200" dirty="0">
                <a:latin typeface="Arial"/>
                <a:cs typeface="Arial"/>
              </a:rPr>
              <a:t>growing</a:t>
            </a:r>
            <a:r>
              <a:rPr sz="1200" spc="-25" dirty="0">
                <a:latin typeface="Arial"/>
                <a:cs typeface="Arial"/>
              </a:rPr>
              <a:t> </a:t>
            </a:r>
            <a:r>
              <a:rPr sz="1200" dirty="0">
                <a:latin typeface="Arial"/>
                <a:cs typeface="Arial"/>
              </a:rPr>
              <a:t>e-commerce</a:t>
            </a:r>
            <a:r>
              <a:rPr sz="1200" spc="-65" dirty="0">
                <a:latin typeface="Arial"/>
                <a:cs typeface="Arial"/>
              </a:rPr>
              <a:t> </a:t>
            </a:r>
            <a:r>
              <a:rPr sz="1200" dirty="0">
                <a:latin typeface="Arial"/>
                <a:cs typeface="Arial"/>
              </a:rPr>
              <a:t>industry,</a:t>
            </a:r>
            <a:r>
              <a:rPr sz="1200" spc="-20" dirty="0">
                <a:latin typeface="Arial"/>
                <a:cs typeface="Arial"/>
              </a:rPr>
              <a:t> </a:t>
            </a:r>
            <a:r>
              <a:rPr sz="1200" dirty="0">
                <a:latin typeface="Arial"/>
                <a:cs typeface="Arial"/>
              </a:rPr>
              <a:t>businesses</a:t>
            </a:r>
            <a:r>
              <a:rPr sz="1200" spc="-40" dirty="0">
                <a:latin typeface="Arial"/>
                <a:cs typeface="Arial"/>
              </a:rPr>
              <a:t> </a:t>
            </a:r>
            <a:r>
              <a:rPr sz="1200" dirty="0">
                <a:latin typeface="Arial"/>
                <a:cs typeface="Arial"/>
              </a:rPr>
              <a:t>are</a:t>
            </a:r>
            <a:r>
              <a:rPr sz="1200" spc="-45" dirty="0">
                <a:latin typeface="Arial"/>
                <a:cs typeface="Arial"/>
              </a:rPr>
              <a:t> </a:t>
            </a:r>
            <a:r>
              <a:rPr sz="1200" dirty="0">
                <a:latin typeface="Arial"/>
                <a:cs typeface="Arial"/>
              </a:rPr>
              <a:t>generating</a:t>
            </a:r>
            <a:r>
              <a:rPr sz="1200" spc="-65" dirty="0">
                <a:latin typeface="Arial"/>
                <a:cs typeface="Arial"/>
              </a:rPr>
              <a:t> </a:t>
            </a:r>
            <a:r>
              <a:rPr sz="1200" dirty="0">
                <a:latin typeface="Arial"/>
                <a:cs typeface="Arial"/>
              </a:rPr>
              <a:t>massive</a:t>
            </a:r>
            <a:r>
              <a:rPr sz="1200" spc="-30" dirty="0">
                <a:latin typeface="Arial"/>
                <a:cs typeface="Arial"/>
              </a:rPr>
              <a:t> </a:t>
            </a:r>
            <a:r>
              <a:rPr sz="1200" dirty="0">
                <a:latin typeface="Arial"/>
                <a:cs typeface="Arial"/>
              </a:rPr>
              <a:t>amounts</a:t>
            </a:r>
            <a:r>
              <a:rPr sz="1200" spc="-35" dirty="0">
                <a:latin typeface="Arial"/>
                <a:cs typeface="Arial"/>
              </a:rPr>
              <a:t> </a:t>
            </a:r>
            <a:r>
              <a:rPr sz="1200" dirty="0">
                <a:latin typeface="Arial"/>
                <a:cs typeface="Arial"/>
              </a:rPr>
              <a:t>of</a:t>
            </a:r>
            <a:r>
              <a:rPr sz="1200" spc="-30" dirty="0">
                <a:latin typeface="Arial"/>
                <a:cs typeface="Arial"/>
              </a:rPr>
              <a:t> </a:t>
            </a:r>
            <a:r>
              <a:rPr sz="1200" dirty="0">
                <a:latin typeface="Arial"/>
                <a:cs typeface="Arial"/>
              </a:rPr>
              <a:t>sales</a:t>
            </a:r>
            <a:r>
              <a:rPr sz="1200" spc="-40" dirty="0">
                <a:latin typeface="Arial"/>
                <a:cs typeface="Arial"/>
              </a:rPr>
              <a:t> </a:t>
            </a:r>
            <a:r>
              <a:rPr sz="1200" dirty="0">
                <a:latin typeface="Arial"/>
                <a:cs typeface="Arial"/>
              </a:rPr>
              <a:t>data</a:t>
            </a:r>
            <a:r>
              <a:rPr sz="1200" spc="-40" dirty="0">
                <a:latin typeface="Arial"/>
                <a:cs typeface="Arial"/>
              </a:rPr>
              <a:t> </a:t>
            </a:r>
            <a:r>
              <a:rPr sz="1200" dirty="0">
                <a:latin typeface="Arial"/>
                <a:cs typeface="Arial"/>
              </a:rPr>
              <a:t>every</a:t>
            </a:r>
            <a:r>
              <a:rPr sz="1200" spc="-25" dirty="0">
                <a:latin typeface="Arial"/>
                <a:cs typeface="Arial"/>
              </a:rPr>
              <a:t> </a:t>
            </a:r>
            <a:r>
              <a:rPr sz="1200" dirty="0">
                <a:latin typeface="Arial"/>
                <a:cs typeface="Arial"/>
              </a:rPr>
              <a:t>day.</a:t>
            </a:r>
            <a:r>
              <a:rPr sz="1200" spc="-20" dirty="0">
                <a:latin typeface="Arial"/>
                <a:cs typeface="Arial"/>
              </a:rPr>
              <a:t> </a:t>
            </a:r>
            <a:r>
              <a:rPr sz="1200" spc="-10" dirty="0">
                <a:latin typeface="Arial"/>
                <a:cs typeface="Arial"/>
              </a:rPr>
              <a:t>However, </a:t>
            </a:r>
            <a:r>
              <a:rPr sz="1200" dirty="0">
                <a:latin typeface="Arial"/>
                <a:cs typeface="Arial"/>
              </a:rPr>
              <a:t>many</a:t>
            </a:r>
            <a:r>
              <a:rPr sz="1200" spc="-40" dirty="0">
                <a:latin typeface="Arial"/>
                <a:cs typeface="Arial"/>
              </a:rPr>
              <a:t> </a:t>
            </a:r>
            <a:r>
              <a:rPr sz="1200" dirty="0">
                <a:latin typeface="Arial"/>
                <a:cs typeface="Arial"/>
              </a:rPr>
              <a:t>companies</a:t>
            </a:r>
            <a:r>
              <a:rPr sz="1200" spc="-50" dirty="0">
                <a:latin typeface="Arial"/>
                <a:cs typeface="Arial"/>
              </a:rPr>
              <a:t> </a:t>
            </a:r>
            <a:r>
              <a:rPr sz="1200" dirty="0">
                <a:latin typeface="Arial"/>
                <a:cs typeface="Arial"/>
              </a:rPr>
              <a:t>struggle</a:t>
            </a:r>
            <a:r>
              <a:rPr sz="1200" spc="-15" dirty="0">
                <a:latin typeface="Arial"/>
                <a:cs typeface="Arial"/>
              </a:rPr>
              <a:t> </a:t>
            </a:r>
            <a:r>
              <a:rPr sz="1200" dirty="0">
                <a:latin typeface="Arial"/>
                <a:cs typeface="Arial"/>
              </a:rPr>
              <a:t>to</a:t>
            </a:r>
            <a:r>
              <a:rPr sz="1200" spc="-20" dirty="0">
                <a:latin typeface="Arial"/>
                <a:cs typeface="Arial"/>
              </a:rPr>
              <a:t> </a:t>
            </a:r>
            <a:r>
              <a:rPr sz="1200" dirty="0">
                <a:latin typeface="Arial"/>
                <a:cs typeface="Arial"/>
              </a:rPr>
              <a:t>turn</a:t>
            </a:r>
            <a:r>
              <a:rPr sz="1200" spc="-25" dirty="0">
                <a:latin typeface="Arial"/>
                <a:cs typeface="Arial"/>
              </a:rPr>
              <a:t> </a:t>
            </a:r>
            <a:r>
              <a:rPr sz="1200" dirty="0">
                <a:latin typeface="Arial"/>
                <a:cs typeface="Arial"/>
              </a:rPr>
              <a:t>this</a:t>
            </a:r>
            <a:r>
              <a:rPr sz="1200" spc="-30" dirty="0">
                <a:latin typeface="Arial"/>
                <a:cs typeface="Arial"/>
              </a:rPr>
              <a:t> </a:t>
            </a:r>
            <a:r>
              <a:rPr sz="1200" dirty="0">
                <a:latin typeface="Arial"/>
                <a:cs typeface="Arial"/>
              </a:rPr>
              <a:t>data</a:t>
            </a:r>
            <a:r>
              <a:rPr sz="1200" spc="-30" dirty="0">
                <a:latin typeface="Arial"/>
                <a:cs typeface="Arial"/>
              </a:rPr>
              <a:t> </a:t>
            </a:r>
            <a:r>
              <a:rPr sz="1200" dirty="0">
                <a:latin typeface="Arial"/>
                <a:cs typeface="Arial"/>
              </a:rPr>
              <a:t>into</a:t>
            </a:r>
            <a:r>
              <a:rPr sz="1200" spc="-25" dirty="0">
                <a:latin typeface="Arial"/>
                <a:cs typeface="Arial"/>
              </a:rPr>
              <a:t> </a:t>
            </a:r>
            <a:r>
              <a:rPr sz="1200" dirty="0">
                <a:latin typeface="Arial"/>
                <a:cs typeface="Arial"/>
              </a:rPr>
              <a:t>actionable</a:t>
            </a:r>
            <a:r>
              <a:rPr sz="1200" spc="-60" dirty="0">
                <a:latin typeface="Arial"/>
                <a:cs typeface="Arial"/>
              </a:rPr>
              <a:t> </a:t>
            </a:r>
            <a:r>
              <a:rPr sz="1200" dirty="0">
                <a:latin typeface="Arial"/>
                <a:cs typeface="Arial"/>
              </a:rPr>
              <a:t>insights.</a:t>
            </a:r>
            <a:r>
              <a:rPr sz="1200" spc="-25" dirty="0">
                <a:latin typeface="Arial"/>
                <a:cs typeface="Arial"/>
              </a:rPr>
              <a:t> </a:t>
            </a:r>
            <a:r>
              <a:rPr sz="1200" dirty="0">
                <a:latin typeface="Arial"/>
                <a:cs typeface="Arial"/>
              </a:rPr>
              <a:t>Analyzing</a:t>
            </a:r>
            <a:r>
              <a:rPr sz="1200" spc="-30" dirty="0">
                <a:latin typeface="Arial"/>
                <a:cs typeface="Arial"/>
              </a:rPr>
              <a:t> </a:t>
            </a:r>
            <a:r>
              <a:rPr sz="1200" dirty="0">
                <a:latin typeface="Arial"/>
                <a:cs typeface="Arial"/>
              </a:rPr>
              <a:t>sales</a:t>
            </a:r>
            <a:r>
              <a:rPr sz="1200" spc="-25" dirty="0">
                <a:latin typeface="Arial"/>
                <a:cs typeface="Arial"/>
              </a:rPr>
              <a:t> </a:t>
            </a:r>
            <a:r>
              <a:rPr sz="1200" dirty="0">
                <a:latin typeface="Arial"/>
                <a:cs typeface="Arial"/>
              </a:rPr>
              <a:t>data</a:t>
            </a:r>
            <a:r>
              <a:rPr sz="1200" spc="-45" dirty="0">
                <a:latin typeface="Arial"/>
                <a:cs typeface="Arial"/>
              </a:rPr>
              <a:t> </a:t>
            </a:r>
            <a:r>
              <a:rPr sz="1200" dirty="0">
                <a:latin typeface="Arial"/>
                <a:cs typeface="Arial"/>
              </a:rPr>
              <a:t>can</a:t>
            </a:r>
            <a:r>
              <a:rPr sz="1200" spc="-20" dirty="0">
                <a:latin typeface="Arial"/>
                <a:cs typeface="Arial"/>
              </a:rPr>
              <a:t> </a:t>
            </a:r>
            <a:r>
              <a:rPr sz="1200" dirty="0">
                <a:latin typeface="Arial"/>
                <a:cs typeface="Arial"/>
              </a:rPr>
              <a:t>provide</a:t>
            </a:r>
            <a:r>
              <a:rPr sz="1200" spc="-35" dirty="0">
                <a:latin typeface="Arial"/>
                <a:cs typeface="Arial"/>
              </a:rPr>
              <a:t> </a:t>
            </a:r>
            <a:r>
              <a:rPr sz="1200" dirty="0">
                <a:latin typeface="Arial"/>
                <a:cs typeface="Arial"/>
              </a:rPr>
              <a:t>valuable</a:t>
            </a:r>
            <a:r>
              <a:rPr sz="1200" spc="-50" dirty="0">
                <a:latin typeface="Arial"/>
                <a:cs typeface="Arial"/>
              </a:rPr>
              <a:t> </a:t>
            </a:r>
            <a:r>
              <a:rPr sz="1200" dirty="0">
                <a:latin typeface="Arial"/>
                <a:cs typeface="Arial"/>
              </a:rPr>
              <a:t>insights</a:t>
            </a:r>
            <a:r>
              <a:rPr sz="1200" spc="-25" dirty="0">
                <a:latin typeface="Arial"/>
                <a:cs typeface="Arial"/>
              </a:rPr>
              <a:t> </a:t>
            </a:r>
            <a:r>
              <a:rPr sz="1200" spc="-20" dirty="0">
                <a:latin typeface="Arial"/>
                <a:cs typeface="Arial"/>
              </a:rPr>
              <a:t>into </a:t>
            </a:r>
            <a:r>
              <a:rPr sz="1200" dirty="0">
                <a:latin typeface="Arial"/>
                <a:cs typeface="Arial"/>
              </a:rPr>
              <a:t>customer</a:t>
            </a:r>
            <a:r>
              <a:rPr sz="1200" spc="-45" dirty="0">
                <a:latin typeface="Arial"/>
                <a:cs typeface="Arial"/>
              </a:rPr>
              <a:t> </a:t>
            </a:r>
            <a:r>
              <a:rPr sz="1200" dirty="0">
                <a:latin typeface="Arial"/>
                <a:cs typeface="Arial"/>
              </a:rPr>
              <a:t>preferences,</a:t>
            </a:r>
            <a:r>
              <a:rPr sz="1200" spc="-50" dirty="0">
                <a:latin typeface="Arial"/>
                <a:cs typeface="Arial"/>
              </a:rPr>
              <a:t> </a:t>
            </a:r>
            <a:r>
              <a:rPr sz="1200" dirty="0">
                <a:latin typeface="Arial"/>
                <a:cs typeface="Arial"/>
              </a:rPr>
              <a:t>seasonal</a:t>
            </a:r>
            <a:r>
              <a:rPr sz="1200" spc="-55" dirty="0">
                <a:latin typeface="Arial"/>
                <a:cs typeface="Arial"/>
              </a:rPr>
              <a:t> </a:t>
            </a:r>
            <a:r>
              <a:rPr sz="1200" dirty="0">
                <a:latin typeface="Arial"/>
                <a:cs typeface="Arial"/>
              </a:rPr>
              <a:t>trends,</a:t>
            </a:r>
            <a:r>
              <a:rPr sz="1200" spc="-35" dirty="0">
                <a:latin typeface="Arial"/>
                <a:cs typeface="Arial"/>
              </a:rPr>
              <a:t> </a:t>
            </a:r>
            <a:r>
              <a:rPr sz="1200" dirty="0">
                <a:latin typeface="Arial"/>
                <a:cs typeface="Arial"/>
              </a:rPr>
              <a:t>best-selling</a:t>
            </a:r>
            <a:r>
              <a:rPr sz="1200" spc="-55" dirty="0">
                <a:latin typeface="Arial"/>
                <a:cs typeface="Arial"/>
              </a:rPr>
              <a:t> </a:t>
            </a:r>
            <a:r>
              <a:rPr sz="1200" dirty="0">
                <a:latin typeface="Arial"/>
                <a:cs typeface="Arial"/>
              </a:rPr>
              <a:t>products,</a:t>
            </a:r>
            <a:r>
              <a:rPr sz="1200" spc="-40" dirty="0">
                <a:latin typeface="Arial"/>
                <a:cs typeface="Arial"/>
              </a:rPr>
              <a:t> </a:t>
            </a:r>
            <a:r>
              <a:rPr sz="1200" dirty="0">
                <a:latin typeface="Arial"/>
                <a:cs typeface="Arial"/>
              </a:rPr>
              <a:t>and</a:t>
            </a:r>
            <a:r>
              <a:rPr sz="1200" spc="-35" dirty="0">
                <a:latin typeface="Arial"/>
                <a:cs typeface="Arial"/>
              </a:rPr>
              <a:t> </a:t>
            </a:r>
            <a:r>
              <a:rPr sz="1200" dirty="0">
                <a:latin typeface="Arial"/>
                <a:cs typeface="Arial"/>
              </a:rPr>
              <a:t>revenue</a:t>
            </a:r>
            <a:r>
              <a:rPr sz="1200" spc="-45" dirty="0">
                <a:latin typeface="Arial"/>
                <a:cs typeface="Arial"/>
              </a:rPr>
              <a:t> </a:t>
            </a:r>
            <a:r>
              <a:rPr sz="1200" dirty="0">
                <a:latin typeface="Arial"/>
                <a:cs typeface="Arial"/>
              </a:rPr>
              <a:t>drivers.</a:t>
            </a:r>
            <a:r>
              <a:rPr sz="1200" spc="-20" dirty="0">
                <a:latin typeface="Arial"/>
                <a:cs typeface="Arial"/>
              </a:rPr>
              <a:t> </a:t>
            </a:r>
            <a:r>
              <a:rPr sz="1200" dirty="0">
                <a:latin typeface="Arial"/>
                <a:cs typeface="Arial"/>
              </a:rPr>
              <a:t>The</a:t>
            </a:r>
            <a:r>
              <a:rPr sz="1200" spc="-35" dirty="0">
                <a:latin typeface="Arial"/>
                <a:cs typeface="Arial"/>
              </a:rPr>
              <a:t> </a:t>
            </a:r>
            <a:r>
              <a:rPr sz="1200" dirty="0">
                <a:latin typeface="Arial"/>
                <a:cs typeface="Arial"/>
              </a:rPr>
              <a:t>challenge</a:t>
            </a:r>
            <a:r>
              <a:rPr sz="1200" spc="-25" dirty="0">
                <a:latin typeface="Arial"/>
                <a:cs typeface="Arial"/>
              </a:rPr>
              <a:t> </a:t>
            </a:r>
            <a:r>
              <a:rPr sz="1200" dirty="0">
                <a:latin typeface="Arial"/>
                <a:cs typeface="Arial"/>
              </a:rPr>
              <a:t>lies</a:t>
            </a:r>
            <a:r>
              <a:rPr sz="1200" spc="-55" dirty="0">
                <a:latin typeface="Arial"/>
                <a:cs typeface="Arial"/>
              </a:rPr>
              <a:t> </a:t>
            </a:r>
            <a:r>
              <a:rPr sz="1200" dirty="0">
                <a:latin typeface="Arial"/>
                <a:cs typeface="Arial"/>
              </a:rPr>
              <a:t>in</a:t>
            </a:r>
            <a:r>
              <a:rPr sz="1200" spc="-25" dirty="0">
                <a:latin typeface="Arial"/>
                <a:cs typeface="Arial"/>
              </a:rPr>
              <a:t> </a:t>
            </a:r>
            <a:r>
              <a:rPr sz="1200" spc="-10" dirty="0">
                <a:latin typeface="Arial"/>
                <a:cs typeface="Arial"/>
              </a:rPr>
              <a:t>efficiently </a:t>
            </a:r>
            <a:r>
              <a:rPr sz="1200" dirty="0">
                <a:latin typeface="Arial"/>
                <a:cs typeface="Arial"/>
              </a:rPr>
              <a:t>processing,</a:t>
            </a:r>
            <a:r>
              <a:rPr sz="1200" spc="-50" dirty="0">
                <a:latin typeface="Arial"/>
                <a:cs typeface="Arial"/>
              </a:rPr>
              <a:t> </a:t>
            </a:r>
            <a:r>
              <a:rPr sz="1200" dirty="0">
                <a:latin typeface="Arial"/>
                <a:cs typeface="Arial"/>
              </a:rPr>
              <a:t>analyzing,</a:t>
            </a:r>
            <a:r>
              <a:rPr sz="1200" spc="-20" dirty="0">
                <a:latin typeface="Arial"/>
                <a:cs typeface="Arial"/>
              </a:rPr>
              <a:t> </a:t>
            </a:r>
            <a:r>
              <a:rPr sz="1200" dirty="0">
                <a:latin typeface="Arial"/>
                <a:cs typeface="Arial"/>
              </a:rPr>
              <a:t>and</a:t>
            </a:r>
            <a:r>
              <a:rPr sz="1200" spc="-45" dirty="0">
                <a:latin typeface="Arial"/>
                <a:cs typeface="Arial"/>
              </a:rPr>
              <a:t> </a:t>
            </a:r>
            <a:r>
              <a:rPr sz="1200" dirty="0">
                <a:latin typeface="Arial"/>
                <a:cs typeface="Arial"/>
              </a:rPr>
              <a:t>visualizing</a:t>
            </a:r>
            <a:r>
              <a:rPr sz="1200" spc="-20" dirty="0">
                <a:latin typeface="Arial"/>
                <a:cs typeface="Arial"/>
              </a:rPr>
              <a:t> </a:t>
            </a:r>
            <a:r>
              <a:rPr sz="1200" dirty="0">
                <a:latin typeface="Arial"/>
                <a:cs typeface="Arial"/>
              </a:rPr>
              <a:t>this</a:t>
            </a:r>
            <a:r>
              <a:rPr sz="1200" spc="-30" dirty="0">
                <a:latin typeface="Arial"/>
                <a:cs typeface="Arial"/>
              </a:rPr>
              <a:t> </a:t>
            </a:r>
            <a:r>
              <a:rPr sz="1200" dirty="0">
                <a:latin typeface="Arial"/>
                <a:cs typeface="Arial"/>
              </a:rPr>
              <a:t>large</a:t>
            </a:r>
            <a:r>
              <a:rPr sz="1200" spc="-30" dirty="0">
                <a:latin typeface="Arial"/>
                <a:cs typeface="Arial"/>
              </a:rPr>
              <a:t> </a:t>
            </a:r>
            <a:r>
              <a:rPr sz="1200" dirty="0">
                <a:latin typeface="Arial"/>
                <a:cs typeface="Arial"/>
              </a:rPr>
              <a:t>volume</a:t>
            </a:r>
            <a:r>
              <a:rPr sz="1200" spc="-35" dirty="0">
                <a:latin typeface="Arial"/>
                <a:cs typeface="Arial"/>
              </a:rPr>
              <a:t> </a:t>
            </a:r>
            <a:r>
              <a:rPr sz="1200" dirty="0">
                <a:latin typeface="Arial"/>
                <a:cs typeface="Arial"/>
              </a:rPr>
              <a:t>of</a:t>
            </a:r>
            <a:r>
              <a:rPr sz="1200" spc="-25" dirty="0">
                <a:latin typeface="Arial"/>
                <a:cs typeface="Arial"/>
              </a:rPr>
              <a:t> </a:t>
            </a:r>
            <a:r>
              <a:rPr sz="1200" dirty="0">
                <a:latin typeface="Arial"/>
                <a:cs typeface="Arial"/>
              </a:rPr>
              <a:t>data</a:t>
            </a:r>
            <a:r>
              <a:rPr sz="1200" spc="-35" dirty="0">
                <a:latin typeface="Arial"/>
                <a:cs typeface="Arial"/>
              </a:rPr>
              <a:t> </a:t>
            </a:r>
            <a:r>
              <a:rPr sz="1200" dirty="0">
                <a:latin typeface="Arial"/>
                <a:cs typeface="Arial"/>
              </a:rPr>
              <a:t>to</a:t>
            </a:r>
            <a:r>
              <a:rPr sz="1200" spc="-15" dirty="0">
                <a:latin typeface="Arial"/>
                <a:cs typeface="Arial"/>
              </a:rPr>
              <a:t> </a:t>
            </a:r>
            <a:r>
              <a:rPr sz="1200" dirty="0">
                <a:latin typeface="Arial"/>
                <a:cs typeface="Arial"/>
              </a:rPr>
              <a:t>uncover</a:t>
            </a:r>
            <a:r>
              <a:rPr sz="1200" spc="-40" dirty="0">
                <a:latin typeface="Arial"/>
                <a:cs typeface="Arial"/>
              </a:rPr>
              <a:t> </a:t>
            </a:r>
            <a:r>
              <a:rPr sz="1200" dirty="0">
                <a:latin typeface="Arial"/>
                <a:cs typeface="Arial"/>
              </a:rPr>
              <a:t>patterns</a:t>
            </a:r>
            <a:r>
              <a:rPr sz="1200" spc="-40" dirty="0">
                <a:latin typeface="Arial"/>
                <a:cs typeface="Arial"/>
              </a:rPr>
              <a:t> </a:t>
            </a:r>
            <a:r>
              <a:rPr sz="1200" dirty="0">
                <a:latin typeface="Arial"/>
                <a:cs typeface="Arial"/>
              </a:rPr>
              <a:t>and</a:t>
            </a:r>
            <a:r>
              <a:rPr sz="1200" spc="-45" dirty="0">
                <a:latin typeface="Arial"/>
                <a:cs typeface="Arial"/>
              </a:rPr>
              <a:t> </a:t>
            </a:r>
            <a:r>
              <a:rPr sz="1200" dirty="0">
                <a:latin typeface="Arial"/>
                <a:cs typeface="Arial"/>
              </a:rPr>
              <a:t>make</a:t>
            </a:r>
            <a:r>
              <a:rPr sz="1200" spc="-35" dirty="0">
                <a:latin typeface="Arial"/>
                <a:cs typeface="Arial"/>
              </a:rPr>
              <a:t> </a:t>
            </a:r>
            <a:r>
              <a:rPr sz="1200" dirty="0">
                <a:latin typeface="Arial"/>
                <a:cs typeface="Arial"/>
              </a:rPr>
              <a:t>data-driven</a:t>
            </a:r>
            <a:r>
              <a:rPr sz="1200" spc="-45" dirty="0">
                <a:latin typeface="Arial"/>
                <a:cs typeface="Arial"/>
              </a:rPr>
              <a:t> </a:t>
            </a:r>
            <a:r>
              <a:rPr sz="1200" spc="-10" dirty="0">
                <a:latin typeface="Arial"/>
                <a:cs typeface="Arial"/>
              </a:rPr>
              <a:t>decisions.</a:t>
            </a:r>
            <a:endParaRPr sz="1200">
              <a:latin typeface="Arial"/>
              <a:cs typeface="Arial"/>
            </a:endParaRPr>
          </a:p>
          <a:p>
            <a:pPr>
              <a:lnSpc>
                <a:spcPct val="100000"/>
              </a:lnSpc>
              <a:spcBef>
                <a:spcPts val="785"/>
              </a:spcBef>
            </a:pPr>
            <a:endParaRPr sz="1200">
              <a:latin typeface="Arial"/>
              <a:cs typeface="Arial"/>
            </a:endParaRPr>
          </a:p>
          <a:p>
            <a:pPr marL="12700" marR="229235" algn="just">
              <a:lnSpc>
                <a:spcPct val="150000"/>
              </a:lnSpc>
            </a:pPr>
            <a:r>
              <a:rPr sz="1200" dirty="0">
                <a:latin typeface="Arial"/>
                <a:cs typeface="Arial"/>
              </a:rPr>
              <a:t>This</a:t>
            </a:r>
            <a:r>
              <a:rPr sz="1200" spc="-30" dirty="0">
                <a:latin typeface="Arial"/>
                <a:cs typeface="Arial"/>
              </a:rPr>
              <a:t> </a:t>
            </a:r>
            <a:r>
              <a:rPr sz="1200" dirty="0">
                <a:latin typeface="Arial"/>
                <a:cs typeface="Arial"/>
              </a:rPr>
              <a:t>project</a:t>
            </a:r>
            <a:r>
              <a:rPr sz="1200" spc="-35" dirty="0">
                <a:latin typeface="Arial"/>
                <a:cs typeface="Arial"/>
              </a:rPr>
              <a:t> </a:t>
            </a:r>
            <a:r>
              <a:rPr sz="1200" dirty="0">
                <a:latin typeface="Arial"/>
                <a:cs typeface="Arial"/>
              </a:rPr>
              <a:t>aims</a:t>
            </a:r>
            <a:r>
              <a:rPr sz="1200" spc="-35" dirty="0">
                <a:latin typeface="Arial"/>
                <a:cs typeface="Arial"/>
              </a:rPr>
              <a:t> </a:t>
            </a:r>
            <a:r>
              <a:rPr sz="1200" dirty="0">
                <a:latin typeface="Arial"/>
                <a:cs typeface="Arial"/>
              </a:rPr>
              <a:t>to</a:t>
            </a:r>
            <a:r>
              <a:rPr sz="1200" spc="-10" dirty="0">
                <a:latin typeface="Arial"/>
                <a:cs typeface="Arial"/>
              </a:rPr>
              <a:t> </a:t>
            </a:r>
            <a:r>
              <a:rPr sz="1200" dirty="0">
                <a:latin typeface="Arial"/>
                <a:cs typeface="Arial"/>
              </a:rPr>
              <a:t>develop</a:t>
            </a:r>
            <a:r>
              <a:rPr sz="1200" spc="-40" dirty="0">
                <a:latin typeface="Arial"/>
                <a:cs typeface="Arial"/>
              </a:rPr>
              <a:t> </a:t>
            </a:r>
            <a:r>
              <a:rPr sz="1200" dirty="0">
                <a:latin typeface="Arial"/>
                <a:cs typeface="Arial"/>
              </a:rPr>
              <a:t>an</a:t>
            </a:r>
            <a:r>
              <a:rPr sz="1200" spc="-35" dirty="0">
                <a:latin typeface="Arial"/>
                <a:cs typeface="Arial"/>
              </a:rPr>
              <a:t> </a:t>
            </a:r>
            <a:r>
              <a:rPr sz="1200" dirty="0">
                <a:latin typeface="Arial"/>
                <a:cs typeface="Arial"/>
              </a:rPr>
              <a:t>e-commerce</a:t>
            </a:r>
            <a:r>
              <a:rPr sz="1200" spc="-45" dirty="0">
                <a:latin typeface="Arial"/>
                <a:cs typeface="Arial"/>
              </a:rPr>
              <a:t> </a:t>
            </a:r>
            <a:r>
              <a:rPr sz="1200" dirty="0">
                <a:latin typeface="Arial"/>
                <a:cs typeface="Arial"/>
              </a:rPr>
              <a:t>sales</a:t>
            </a:r>
            <a:r>
              <a:rPr sz="1200" spc="-35" dirty="0">
                <a:latin typeface="Arial"/>
                <a:cs typeface="Arial"/>
              </a:rPr>
              <a:t> </a:t>
            </a:r>
            <a:r>
              <a:rPr sz="1200" dirty="0">
                <a:latin typeface="Arial"/>
                <a:cs typeface="Arial"/>
              </a:rPr>
              <a:t>analysis</a:t>
            </a:r>
            <a:r>
              <a:rPr sz="1200" spc="-25" dirty="0">
                <a:latin typeface="Arial"/>
                <a:cs typeface="Arial"/>
              </a:rPr>
              <a:t> </a:t>
            </a:r>
            <a:r>
              <a:rPr sz="1200" dirty="0">
                <a:latin typeface="Arial"/>
                <a:cs typeface="Arial"/>
              </a:rPr>
              <a:t>solution</a:t>
            </a:r>
            <a:r>
              <a:rPr sz="1200" spc="-55" dirty="0">
                <a:latin typeface="Arial"/>
                <a:cs typeface="Arial"/>
              </a:rPr>
              <a:t> </a:t>
            </a:r>
            <a:r>
              <a:rPr sz="1200" dirty="0">
                <a:latin typeface="Arial"/>
                <a:cs typeface="Arial"/>
              </a:rPr>
              <a:t>that</a:t>
            </a:r>
            <a:r>
              <a:rPr sz="1200" spc="-20" dirty="0">
                <a:latin typeface="Arial"/>
                <a:cs typeface="Arial"/>
              </a:rPr>
              <a:t> </a:t>
            </a:r>
            <a:r>
              <a:rPr sz="1200" dirty="0">
                <a:latin typeface="Arial"/>
                <a:cs typeface="Arial"/>
              </a:rPr>
              <a:t>helps</a:t>
            </a:r>
            <a:r>
              <a:rPr sz="1200" spc="-35" dirty="0">
                <a:latin typeface="Arial"/>
                <a:cs typeface="Arial"/>
              </a:rPr>
              <a:t> </a:t>
            </a:r>
            <a:r>
              <a:rPr sz="1200" dirty="0">
                <a:latin typeface="Arial"/>
                <a:cs typeface="Arial"/>
              </a:rPr>
              <a:t>companies</a:t>
            </a:r>
            <a:r>
              <a:rPr sz="1200" spc="-45" dirty="0">
                <a:latin typeface="Arial"/>
                <a:cs typeface="Arial"/>
              </a:rPr>
              <a:t> </a:t>
            </a:r>
            <a:r>
              <a:rPr sz="1200" dirty="0">
                <a:latin typeface="Arial"/>
                <a:cs typeface="Arial"/>
              </a:rPr>
              <a:t>make</a:t>
            </a:r>
            <a:r>
              <a:rPr sz="1200" spc="-35" dirty="0">
                <a:latin typeface="Arial"/>
                <a:cs typeface="Arial"/>
              </a:rPr>
              <a:t> </a:t>
            </a:r>
            <a:r>
              <a:rPr sz="1200" dirty="0">
                <a:latin typeface="Arial"/>
                <a:cs typeface="Arial"/>
              </a:rPr>
              <a:t>informed</a:t>
            </a:r>
            <a:r>
              <a:rPr sz="1200" spc="-40" dirty="0">
                <a:latin typeface="Arial"/>
                <a:cs typeface="Arial"/>
              </a:rPr>
              <a:t> </a:t>
            </a:r>
            <a:r>
              <a:rPr sz="1200" dirty="0">
                <a:latin typeface="Arial"/>
                <a:cs typeface="Arial"/>
              </a:rPr>
              <a:t>decisions.</a:t>
            </a:r>
            <a:r>
              <a:rPr sz="1200" spc="-35" dirty="0">
                <a:latin typeface="Arial"/>
                <a:cs typeface="Arial"/>
              </a:rPr>
              <a:t> </a:t>
            </a:r>
            <a:r>
              <a:rPr sz="1200" spc="-25" dirty="0">
                <a:latin typeface="Arial"/>
                <a:cs typeface="Arial"/>
              </a:rPr>
              <a:t>Key </a:t>
            </a:r>
            <a:r>
              <a:rPr sz="1200" dirty="0">
                <a:latin typeface="Arial"/>
                <a:cs typeface="Arial"/>
              </a:rPr>
              <a:t>objectives</a:t>
            </a:r>
            <a:r>
              <a:rPr sz="1200" spc="-40" dirty="0">
                <a:latin typeface="Arial"/>
                <a:cs typeface="Arial"/>
              </a:rPr>
              <a:t> </a:t>
            </a:r>
            <a:r>
              <a:rPr sz="1200" dirty="0">
                <a:latin typeface="Arial"/>
                <a:cs typeface="Arial"/>
              </a:rPr>
              <a:t>include</a:t>
            </a:r>
            <a:r>
              <a:rPr sz="1200" spc="-30" dirty="0">
                <a:latin typeface="Arial"/>
                <a:cs typeface="Arial"/>
              </a:rPr>
              <a:t> </a:t>
            </a:r>
            <a:r>
              <a:rPr sz="1200" spc="-10" dirty="0">
                <a:latin typeface="Arial"/>
                <a:cs typeface="Arial"/>
              </a:rPr>
              <a:t>identifying</a:t>
            </a:r>
            <a:r>
              <a:rPr sz="1200" spc="-40" dirty="0">
                <a:latin typeface="Arial"/>
                <a:cs typeface="Arial"/>
              </a:rPr>
              <a:t> </a:t>
            </a:r>
            <a:r>
              <a:rPr sz="1200" dirty="0">
                <a:latin typeface="Arial"/>
                <a:cs typeface="Arial"/>
              </a:rPr>
              <a:t>top-selling</a:t>
            </a:r>
            <a:r>
              <a:rPr sz="1200" spc="-55" dirty="0">
                <a:latin typeface="Arial"/>
                <a:cs typeface="Arial"/>
              </a:rPr>
              <a:t> </a:t>
            </a:r>
            <a:r>
              <a:rPr sz="1200" dirty="0">
                <a:latin typeface="Arial"/>
                <a:cs typeface="Arial"/>
              </a:rPr>
              <a:t>products,</a:t>
            </a:r>
            <a:r>
              <a:rPr sz="1200" spc="-45" dirty="0">
                <a:latin typeface="Arial"/>
                <a:cs typeface="Arial"/>
              </a:rPr>
              <a:t> </a:t>
            </a:r>
            <a:r>
              <a:rPr sz="1200" dirty="0">
                <a:latin typeface="Arial"/>
                <a:cs typeface="Arial"/>
              </a:rPr>
              <a:t>understanding</a:t>
            </a:r>
            <a:r>
              <a:rPr sz="1200" spc="-45" dirty="0">
                <a:latin typeface="Arial"/>
                <a:cs typeface="Arial"/>
              </a:rPr>
              <a:t> </a:t>
            </a:r>
            <a:r>
              <a:rPr sz="1200" dirty="0">
                <a:latin typeface="Arial"/>
                <a:cs typeface="Arial"/>
              </a:rPr>
              <a:t>customer</a:t>
            </a:r>
            <a:r>
              <a:rPr sz="1200" spc="-55" dirty="0">
                <a:latin typeface="Arial"/>
                <a:cs typeface="Arial"/>
              </a:rPr>
              <a:t> </a:t>
            </a:r>
            <a:r>
              <a:rPr sz="1200" dirty="0">
                <a:latin typeface="Arial"/>
                <a:cs typeface="Arial"/>
              </a:rPr>
              <a:t>purchase</a:t>
            </a:r>
            <a:r>
              <a:rPr sz="1200" spc="-45" dirty="0">
                <a:latin typeface="Arial"/>
                <a:cs typeface="Arial"/>
              </a:rPr>
              <a:t> </a:t>
            </a:r>
            <a:r>
              <a:rPr sz="1200" dirty="0">
                <a:latin typeface="Arial"/>
                <a:cs typeface="Arial"/>
              </a:rPr>
              <a:t>behavior,</a:t>
            </a:r>
            <a:r>
              <a:rPr sz="1200" spc="-50" dirty="0">
                <a:latin typeface="Arial"/>
                <a:cs typeface="Arial"/>
              </a:rPr>
              <a:t> </a:t>
            </a:r>
            <a:r>
              <a:rPr sz="1200" dirty="0">
                <a:latin typeface="Arial"/>
                <a:cs typeface="Arial"/>
              </a:rPr>
              <a:t>tracking</a:t>
            </a:r>
            <a:r>
              <a:rPr sz="1200" spc="-30" dirty="0">
                <a:latin typeface="Arial"/>
                <a:cs typeface="Arial"/>
              </a:rPr>
              <a:t> </a:t>
            </a:r>
            <a:r>
              <a:rPr sz="1200" dirty="0">
                <a:latin typeface="Arial"/>
                <a:cs typeface="Arial"/>
              </a:rPr>
              <a:t>sales</a:t>
            </a:r>
            <a:r>
              <a:rPr sz="1200" spc="-25" dirty="0">
                <a:latin typeface="Arial"/>
                <a:cs typeface="Arial"/>
              </a:rPr>
              <a:t> </a:t>
            </a:r>
            <a:r>
              <a:rPr sz="1200" dirty="0">
                <a:latin typeface="Arial"/>
                <a:cs typeface="Arial"/>
              </a:rPr>
              <a:t>trends</a:t>
            </a:r>
            <a:r>
              <a:rPr sz="1200" spc="-40" dirty="0">
                <a:latin typeface="Arial"/>
                <a:cs typeface="Arial"/>
              </a:rPr>
              <a:t> </a:t>
            </a:r>
            <a:r>
              <a:rPr sz="1200" spc="-20" dirty="0">
                <a:latin typeface="Arial"/>
                <a:cs typeface="Arial"/>
              </a:rPr>
              <a:t>over </a:t>
            </a:r>
            <a:r>
              <a:rPr sz="1200" dirty="0">
                <a:latin typeface="Arial"/>
                <a:cs typeface="Arial"/>
              </a:rPr>
              <a:t>time,</a:t>
            </a:r>
            <a:r>
              <a:rPr sz="1200" spc="-35" dirty="0">
                <a:latin typeface="Arial"/>
                <a:cs typeface="Arial"/>
              </a:rPr>
              <a:t> </a:t>
            </a:r>
            <a:r>
              <a:rPr sz="1200" dirty="0">
                <a:latin typeface="Arial"/>
                <a:cs typeface="Arial"/>
              </a:rPr>
              <a:t>and</a:t>
            </a:r>
            <a:r>
              <a:rPr sz="1200" spc="-40" dirty="0">
                <a:latin typeface="Arial"/>
                <a:cs typeface="Arial"/>
              </a:rPr>
              <a:t> </a:t>
            </a:r>
            <a:r>
              <a:rPr sz="1200" dirty="0">
                <a:latin typeface="Arial"/>
                <a:cs typeface="Arial"/>
              </a:rPr>
              <a:t>evaluating</a:t>
            </a:r>
            <a:r>
              <a:rPr sz="1200" spc="-50" dirty="0">
                <a:latin typeface="Arial"/>
                <a:cs typeface="Arial"/>
              </a:rPr>
              <a:t> </a:t>
            </a:r>
            <a:r>
              <a:rPr sz="1200" dirty="0">
                <a:latin typeface="Arial"/>
                <a:cs typeface="Arial"/>
              </a:rPr>
              <a:t>marketing</a:t>
            </a:r>
            <a:r>
              <a:rPr sz="1200" spc="-60" dirty="0">
                <a:latin typeface="Arial"/>
                <a:cs typeface="Arial"/>
              </a:rPr>
              <a:t> </a:t>
            </a:r>
            <a:r>
              <a:rPr sz="1200" dirty="0">
                <a:latin typeface="Arial"/>
                <a:cs typeface="Arial"/>
              </a:rPr>
              <a:t>campaign</a:t>
            </a:r>
            <a:r>
              <a:rPr sz="1200" spc="-45" dirty="0">
                <a:latin typeface="Arial"/>
                <a:cs typeface="Arial"/>
              </a:rPr>
              <a:t> </a:t>
            </a:r>
            <a:r>
              <a:rPr sz="1200" dirty="0">
                <a:latin typeface="Arial"/>
                <a:cs typeface="Arial"/>
              </a:rPr>
              <a:t>effectiveness.</a:t>
            </a:r>
            <a:r>
              <a:rPr sz="1200" spc="-55" dirty="0">
                <a:latin typeface="Arial"/>
                <a:cs typeface="Arial"/>
              </a:rPr>
              <a:t> </a:t>
            </a:r>
            <a:r>
              <a:rPr sz="1200" dirty="0">
                <a:latin typeface="Arial"/>
                <a:cs typeface="Arial"/>
              </a:rPr>
              <a:t>Additionally,</a:t>
            </a:r>
            <a:r>
              <a:rPr sz="1200" spc="-40" dirty="0">
                <a:latin typeface="Arial"/>
                <a:cs typeface="Arial"/>
              </a:rPr>
              <a:t> </a:t>
            </a:r>
            <a:r>
              <a:rPr sz="1200" dirty="0">
                <a:latin typeface="Arial"/>
                <a:cs typeface="Arial"/>
              </a:rPr>
              <a:t>it</a:t>
            </a:r>
            <a:r>
              <a:rPr sz="1200" spc="-25" dirty="0">
                <a:latin typeface="Arial"/>
                <a:cs typeface="Arial"/>
              </a:rPr>
              <a:t> </a:t>
            </a:r>
            <a:r>
              <a:rPr sz="1200" dirty="0">
                <a:latin typeface="Arial"/>
                <a:cs typeface="Arial"/>
              </a:rPr>
              <a:t>should</a:t>
            </a:r>
            <a:r>
              <a:rPr sz="1200" spc="-55" dirty="0">
                <a:latin typeface="Arial"/>
                <a:cs typeface="Arial"/>
              </a:rPr>
              <a:t> </a:t>
            </a:r>
            <a:r>
              <a:rPr sz="1200" dirty="0">
                <a:latin typeface="Arial"/>
                <a:cs typeface="Arial"/>
              </a:rPr>
              <a:t>identify</a:t>
            </a:r>
            <a:r>
              <a:rPr sz="1200" spc="-55" dirty="0">
                <a:latin typeface="Arial"/>
                <a:cs typeface="Arial"/>
              </a:rPr>
              <a:t> </a:t>
            </a:r>
            <a:r>
              <a:rPr sz="1200" dirty="0">
                <a:latin typeface="Arial"/>
                <a:cs typeface="Arial"/>
              </a:rPr>
              <a:t>factors</a:t>
            </a:r>
            <a:r>
              <a:rPr sz="1200" spc="-45" dirty="0">
                <a:latin typeface="Arial"/>
                <a:cs typeface="Arial"/>
              </a:rPr>
              <a:t> </a:t>
            </a:r>
            <a:r>
              <a:rPr sz="1200" dirty="0">
                <a:latin typeface="Arial"/>
                <a:cs typeface="Arial"/>
              </a:rPr>
              <a:t>influencing</a:t>
            </a:r>
            <a:r>
              <a:rPr sz="1200" spc="-55" dirty="0">
                <a:latin typeface="Arial"/>
                <a:cs typeface="Arial"/>
              </a:rPr>
              <a:t> </a:t>
            </a:r>
            <a:r>
              <a:rPr sz="1200" dirty="0">
                <a:latin typeface="Arial"/>
                <a:cs typeface="Arial"/>
              </a:rPr>
              <a:t>customer</a:t>
            </a:r>
            <a:r>
              <a:rPr sz="1200" spc="-60" dirty="0">
                <a:latin typeface="Arial"/>
                <a:cs typeface="Arial"/>
              </a:rPr>
              <a:t> </a:t>
            </a:r>
            <a:r>
              <a:rPr sz="1200" spc="-10" dirty="0">
                <a:latin typeface="Arial"/>
                <a:cs typeface="Arial"/>
              </a:rPr>
              <a:t>churn </a:t>
            </a:r>
            <a:r>
              <a:rPr sz="1200" dirty="0">
                <a:latin typeface="Arial"/>
                <a:cs typeface="Arial"/>
              </a:rPr>
              <a:t>and</a:t>
            </a:r>
            <a:r>
              <a:rPr sz="1200" spc="-35" dirty="0">
                <a:latin typeface="Arial"/>
                <a:cs typeface="Arial"/>
              </a:rPr>
              <a:t> </a:t>
            </a:r>
            <a:r>
              <a:rPr sz="1200" dirty="0">
                <a:latin typeface="Arial"/>
                <a:cs typeface="Arial"/>
              </a:rPr>
              <a:t>retention,</a:t>
            </a:r>
            <a:r>
              <a:rPr sz="1200" spc="-40" dirty="0">
                <a:latin typeface="Arial"/>
                <a:cs typeface="Arial"/>
              </a:rPr>
              <a:t> </a:t>
            </a:r>
            <a:r>
              <a:rPr sz="1200" dirty="0">
                <a:latin typeface="Arial"/>
                <a:cs typeface="Arial"/>
              </a:rPr>
              <a:t>optimize</a:t>
            </a:r>
            <a:r>
              <a:rPr sz="1200" spc="-30" dirty="0">
                <a:latin typeface="Arial"/>
                <a:cs typeface="Arial"/>
              </a:rPr>
              <a:t> </a:t>
            </a:r>
            <a:r>
              <a:rPr sz="1200" dirty="0">
                <a:latin typeface="Arial"/>
                <a:cs typeface="Arial"/>
              </a:rPr>
              <a:t>inventory</a:t>
            </a:r>
            <a:r>
              <a:rPr sz="1200" spc="-30" dirty="0">
                <a:latin typeface="Arial"/>
                <a:cs typeface="Arial"/>
              </a:rPr>
              <a:t> </a:t>
            </a:r>
            <a:r>
              <a:rPr sz="1200" spc="-10" dirty="0">
                <a:latin typeface="Arial"/>
                <a:cs typeface="Arial"/>
              </a:rPr>
              <a:t>management,</a:t>
            </a:r>
            <a:r>
              <a:rPr sz="1200" spc="-40" dirty="0">
                <a:latin typeface="Arial"/>
                <a:cs typeface="Arial"/>
              </a:rPr>
              <a:t> </a:t>
            </a:r>
            <a:r>
              <a:rPr sz="1200" dirty="0">
                <a:latin typeface="Arial"/>
                <a:cs typeface="Arial"/>
              </a:rPr>
              <a:t>and</a:t>
            </a:r>
            <a:r>
              <a:rPr sz="1200" spc="-30" dirty="0">
                <a:latin typeface="Arial"/>
                <a:cs typeface="Arial"/>
              </a:rPr>
              <a:t> </a:t>
            </a:r>
            <a:r>
              <a:rPr sz="1200" dirty="0">
                <a:latin typeface="Arial"/>
                <a:cs typeface="Arial"/>
              </a:rPr>
              <a:t>highlight</a:t>
            </a:r>
            <a:r>
              <a:rPr sz="1200" spc="-30" dirty="0">
                <a:latin typeface="Arial"/>
                <a:cs typeface="Arial"/>
              </a:rPr>
              <a:t> </a:t>
            </a:r>
            <a:r>
              <a:rPr sz="1200" dirty="0">
                <a:latin typeface="Arial"/>
                <a:cs typeface="Arial"/>
              </a:rPr>
              <a:t>high-potential</a:t>
            </a:r>
            <a:r>
              <a:rPr sz="1200" spc="-50" dirty="0">
                <a:latin typeface="Arial"/>
                <a:cs typeface="Arial"/>
              </a:rPr>
              <a:t> </a:t>
            </a:r>
            <a:r>
              <a:rPr sz="1200" dirty="0">
                <a:latin typeface="Arial"/>
                <a:cs typeface="Arial"/>
              </a:rPr>
              <a:t>market</a:t>
            </a:r>
            <a:r>
              <a:rPr sz="1200" spc="-30" dirty="0">
                <a:latin typeface="Arial"/>
                <a:cs typeface="Arial"/>
              </a:rPr>
              <a:t> </a:t>
            </a:r>
            <a:r>
              <a:rPr sz="1200" spc="-10" dirty="0">
                <a:latin typeface="Arial"/>
                <a:cs typeface="Arial"/>
              </a:rPr>
              <a:t>segments.</a:t>
            </a:r>
            <a:endParaRPr sz="1200">
              <a:latin typeface="Arial"/>
              <a:cs typeface="Arial"/>
            </a:endParaRPr>
          </a:p>
          <a:p>
            <a:pPr>
              <a:lnSpc>
                <a:spcPct val="100000"/>
              </a:lnSpc>
              <a:spcBef>
                <a:spcPts val="780"/>
              </a:spcBef>
            </a:pPr>
            <a:endParaRPr sz="1200">
              <a:latin typeface="Arial"/>
              <a:cs typeface="Arial"/>
            </a:endParaRPr>
          </a:p>
          <a:p>
            <a:pPr marL="12700" marR="213995" algn="just">
              <a:lnSpc>
                <a:spcPct val="150000"/>
              </a:lnSpc>
            </a:pPr>
            <a:r>
              <a:rPr sz="1200" dirty="0">
                <a:latin typeface="Arial"/>
                <a:cs typeface="Arial"/>
              </a:rPr>
              <a:t>By</a:t>
            </a:r>
            <a:r>
              <a:rPr sz="1200" spc="-20" dirty="0">
                <a:latin typeface="Arial"/>
                <a:cs typeface="Arial"/>
              </a:rPr>
              <a:t> </a:t>
            </a:r>
            <a:r>
              <a:rPr sz="1200" dirty="0">
                <a:latin typeface="Arial"/>
                <a:cs typeface="Arial"/>
              </a:rPr>
              <a:t>implementing</a:t>
            </a:r>
            <a:r>
              <a:rPr sz="1200" spc="-50" dirty="0">
                <a:latin typeface="Arial"/>
                <a:cs typeface="Arial"/>
              </a:rPr>
              <a:t> </a:t>
            </a:r>
            <a:r>
              <a:rPr sz="1200" dirty="0">
                <a:latin typeface="Arial"/>
                <a:cs typeface="Arial"/>
              </a:rPr>
              <a:t>advanced</a:t>
            </a:r>
            <a:r>
              <a:rPr sz="1200" spc="-60" dirty="0">
                <a:latin typeface="Arial"/>
                <a:cs typeface="Arial"/>
              </a:rPr>
              <a:t> </a:t>
            </a:r>
            <a:r>
              <a:rPr sz="1200" dirty="0">
                <a:latin typeface="Arial"/>
                <a:cs typeface="Arial"/>
              </a:rPr>
              <a:t>data</a:t>
            </a:r>
            <a:r>
              <a:rPr sz="1200" spc="-40" dirty="0">
                <a:latin typeface="Arial"/>
                <a:cs typeface="Arial"/>
              </a:rPr>
              <a:t> </a:t>
            </a:r>
            <a:r>
              <a:rPr sz="1200" dirty="0">
                <a:latin typeface="Arial"/>
                <a:cs typeface="Arial"/>
              </a:rPr>
              <a:t>analytics</a:t>
            </a:r>
            <a:r>
              <a:rPr sz="1200" spc="-45" dirty="0">
                <a:latin typeface="Arial"/>
                <a:cs typeface="Arial"/>
              </a:rPr>
              <a:t> </a:t>
            </a:r>
            <a:r>
              <a:rPr sz="1200" dirty="0">
                <a:latin typeface="Arial"/>
                <a:cs typeface="Arial"/>
              </a:rPr>
              <a:t>and</a:t>
            </a:r>
            <a:r>
              <a:rPr sz="1200" spc="-40" dirty="0">
                <a:latin typeface="Arial"/>
                <a:cs typeface="Arial"/>
              </a:rPr>
              <a:t> </a:t>
            </a:r>
            <a:r>
              <a:rPr sz="1200" dirty="0">
                <a:latin typeface="Arial"/>
                <a:cs typeface="Arial"/>
              </a:rPr>
              <a:t>visualization</a:t>
            </a:r>
            <a:r>
              <a:rPr sz="1200" spc="-35" dirty="0">
                <a:latin typeface="Arial"/>
                <a:cs typeface="Arial"/>
              </a:rPr>
              <a:t> </a:t>
            </a:r>
            <a:r>
              <a:rPr sz="1200" dirty="0">
                <a:latin typeface="Arial"/>
                <a:cs typeface="Arial"/>
              </a:rPr>
              <a:t>techniques,</a:t>
            </a:r>
            <a:r>
              <a:rPr sz="1200" spc="-40" dirty="0">
                <a:latin typeface="Arial"/>
                <a:cs typeface="Arial"/>
              </a:rPr>
              <a:t> </a:t>
            </a:r>
            <a:r>
              <a:rPr sz="1200" dirty="0">
                <a:latin typeface="Arial"/>
                <a:cs typeface="Arial"/>
              </a:rPr>
              <a:t>this</a:t>
            </a:r>
            <a:r>
              <a:rPr sz="1200" spc="-35" dirty="0">
                <a:latin typeface="Arial"/>
                <a:cs typeface="Arial"/>
              </a:rPr>
              <a:t> </a:t>
            </a:r>
            <a:r>
              <a:rPr sz="1200" dirty="0">
                <a:latin typeface="Arial"/>
                <a:cs typeface="Arial"/>
              </a:rPr>
              <a:t>solution</a:t>
            </a:r>
            <a:r>
              <a:rPr sz="1200" spc="-45" dirty="0">
                <a:latin typeface="Arial"/>
                <a:cs typeface="Arial"/>
              </a:rPr>
              <a:t> </a:t>
            </a:r>
            <a:r>
              <a:rPr sz="1200" dirty="0">
                <a:latin typeface="Arial"/>
                <a:cs typeface="Arial"/>
              </a:rPr>
              <a:t>will</a:t>
            </a:r>
            <a:r>
              <a:rPr sz="1200" spc="-20" dirty="0">
                <a:latin typeface="Arial"/>
                <a:cs typeface="Arial"/>
              </a:rPr>
              <a:t> </a:t>
            </a:r>
            <a:r>
              <a:rPr sz="1200" dirty="0">
                <a:latin typeface="Arial"/>
                <a:cs typeface="Arial"/>
              </a:rPr>
              <a:t>empower</a:t>
            </a:r>
            <a:r>
              <a:rPr sz="1200" spc="-45" dirty="0">
                <a:latin typeface="Arial"/>
                <a:cs typeface="Arial"/>
              </a:rPr>
              <a:t> </a:t>
            </a:r>
            <a:r>
              <a:rPr sz="1200" dirty="0">
                <a:latin typeface="Arial"/>
                <a:cs typeface="Arial"/>
              </a:rPr>
              <a:t>businesses</a:t>
            </a:r>
            <a:r>
              <a:rPr sz="1200" spc="-55" dirty="0">
                <a:latin typeface="Arial"/>
                <a:cs typeface="Arial"/>
              </a:rPr>
              <a:t> </a:t>
            </a:r>
            <a:r>
              <a:rPr sz="1200" dirty="0">
                <a:latin typeface="Arial"/>
                <a:cs typeface="Arial"/>
              </a:rPr>
              <a:t>to</a:t>
            </a:r>
            <a:r>
              <a:rPr sz="1200" spc="-25" dirty="0">
                <a:latin typeface="Arial"/>
                <a:cs typeface="Arial"/>
              </a:rPr>
              <a:t> </a:t>
            </a:r>
            <a:r>
              <a:rPr sz="1200" spc="-10" dirty="0">
                <a:latin typeface="Arial"/>
                <a:cs typeface="Arial"/>
              </a:rPr>
              <a:t>optimize </a:t>
            </a:r>
            <a:r>
              <a:rPr sz="1200" dirty="0">
                <a:latin typeface="Arial"/>
                <a:cs typeface="Arial"/>
              </a:rPr>
              <a:t>their</a:t>
            </a:r>
            <a:r>
              <a:rPr sz="1200" spc="-40" dirty="0">
                <a:latin typeface="Arial"/>
                <a:cs typeface="Arial"/>
              </a:rPr>
              <a:t> </a:t>
            </a:r>
            <a:r>
              <a:rPr sz="1200" dirty="0">
                <a:latin typeface="Arial"/>
                <a:cs typeface="Arial"/>
              </a:rPr>
              <a:t>strategies,</a:t>
            </a:r>
            <a:r>
              <a:rPr sz="1200" spc="-35" dirty="0">
                <a:latin typeface="Arial"/>
                <a:cs typeface="Arial"/>
              </a:rPr>
              <a:t> </a:t>
            </a:r>
            <a:r>
              <a:rPr sz="1200" dirty="0">
                <a:latin typeface="Arial"/>
                <a:cs typeface="Arial"/>
              </a:rPr>
              <a:t>boost</a:t>
            </a:r>
            <a:r>
              <a:rPr sz="1200" spc="-40" dirty="0">
                <a:latin typeface="Arial"/>
                <a:cs typeface="Arial"/>
              </a:rPr>
              <a:t> </a:t>
            </a:r>
            <a:r>
              <a:rPr sz="1200" dirty="0">
                <a:latin typeface="Arial"/>
                <a:cs typeface="Arial"/>
              </a:rPr>
              <a:t>customer</a:t>
            </a:r>
            <a:r>
              <a:rPr sz="1200" spc="-40" dirty="0">
                <a:latin typeface="Arial"/>
                <a:cs typeface="Arial"/>
              </a:rPr>
              <a:t> </a:t>
            </a:r>
            <a:r>
              <a:rPr sz="1200" dirty="0">
                <a:latin typeface="Arial"/>
                <a:cs typeface="Arial"/>
              </a:rPr>
              <a:t>satisfaction,</a:t>
            </a:r>
            <a:r>
              <a:rPr sz="1200" spc="-55" dirty="0">
                <a:latin typeface="Arial"/>
                <a:cs typeface="Arial"/>
              </a:rPr>
              <a:t> </a:t>
            </a:r>
            <a:r>
              <a:rPr sz="1200" dirty="0">
                <a:latin typeface="Arial"/>
                <a:cs typeface="Arial"/>
              </a:rPr>
              <a:t>and</a:t>
            </a:r>
            <a:r>
              <a:rPr sz="1200" spc="-35" dirty="0">
                <a:latin typeface="Arial"/>
                <a:cs typeface="Arial"/>
              </a:rPr>
              <a:t> </a:t>
            </a:r>
            <a:r>
              <a:rPr sz="1200" dirty="0">
                <a:latin typeface="Arial"/>
                <a:cs typeface="Arial"/>
              </a:rPr>
              <a:t>increase</a:t>
            </a:r>
            <a:r>
              <a:rPr sz="1200" spc="-50" dirty="0">
                <a:latin typeface="Arial"/>
                <a:cs typeface="Arial"/>
              </a:rPr>
              <a:t> </a:t>
            </a:r>
            <a:r>
              <a:rPr sz="1200" spc="-10" dirty="0">
                <a:latin typeface="Arial"/>
                <a:cs typeface="Arial"/>
              </a:rPr>
              <a:t>profitability.</a:t>
            </a:r>
            <a:endParaRPr sz="120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Project</a:t>
            </a:r>
            <a:r>
              <a:rPr spc="-30" dirty="0"/>
              <a:t> </a:t>
            </a:r>
            <a:r>
              <a:rPr spc="-10" dirty="0"/>
              <a:t>Title</a:t>
            </a:r>
          </a:p>
        </p:txBody>
      </p:sp>
      <p:sp>
        <p:nvSpPr>
          <p:cNvPr id="3" name="object 3"/>
          <p:cNvSpPr/>
          <p:nvPr/>
        </p:nvSpPr>
        <p:spPr>
          <a:xfrm>
            <a:off x="0" y="4934711"/>
            <a:ext cx="9144000" cy="208915"/>
          </a:xfrm>
          <a:custGeom>
            <a:avLst/>
            <a:gdLst/>
            <a:ahLst/>
            <a:cxnLst/>
            <a:rect l="l" t="t" r="r" b="b"/>
            <a:pathLst>
              <a:path w="9144000" h="208914">
                <a:moveTo>
                  <a:pt x="9144000" y="0"/>
                </a:moveTo>
                <a:lnTo>
                  <a:pt x="0" y="0"/>
                </a:lnTo>
                <a:lnTo>
                  <a:pt x="0" y="208788"/>
                </a:lnTo>
                <a:lnTo>
                  <a:pt x="9144000" y="208788"/>
                </a:lnTo>
                <a:lnTo>
                  <a:pt x="9144000" y="0"/>
                </a:lnTo>
                <a:close/>
              </a:path>
            </a:pathLst>
          </a:custGeom>
          <a:solidFill>
            <a:srgbClr val="851810"/>
          </a:solidFill>
        </p:spPr>
        <p:txBody>
          <a:bodyPr wrap="square" lIns="0" tIns="0" rIns="0" bIns="0" rtlCol="0"/>
          <a:lstStyle/>
          <a:p>
            <a:endParaRPr/>
          </a:p>
        </p:txBody>
      </p:sp>
      <p:pic>
        <p:nvPicPr>
          <p:cNvPr id="4" name="object 4"/>
          <p:cNvPicPr/>
          <p:nvPr/>
        </p:nvPicPr>
        <p:blipFill>
          <a:blip r:embed="rId2" cstate="print"/>
          <a:stretch>
            <a:fillRect/>
          </a:stretch>
        </p:blipFill>
        <p:spPr>
          <a:xfrm>
            <a:off x="7463061" y="42775"/>
            <a:ext cx="1208487" cy="368530"/>
          </a:xfrm>
          <a:prstGeom prst="rect">
            <a:avLst/>
          </a:prstGeom>
        </p:spPr>
      </p:pic>
      <p:grpSp>
        <p:nvGrpSpPr>
          <p:cNvPr id="5" name="object 5"/>
          <p:cNvGrpSpPr/>
          <p:nvPr/>
        </p:nvGrpSpPr>
        <p:grpSpPr>
          <a:xfrm>
            <a:off x="8983739" y="0"/>
            <a:ext cx="160655" cy="546100"/>
            <a:chOff x="8983739" y="0"/>
            <a:chExt cx="160655" cy="546100"/>
          </a:xfrm>
        </p:grpSpPr>
        <p:pic>
          <p:nvPicPr>
            <p:cNvPr id="6" name="object 6"/>
            <p:cNvPicPr/>
            <p:nvPr/>
          </p:nvPicPr>
          <p:blipFill>
            <a:blip r:embed="rId3" cstate="print"/>
            <a:stretch>
              <a:fillRect/>
            </a:stretch>
          </p:blipFill>
          <p:spPr>
            <a:xfrm>
              <a:off x="8983739" y="8947"/>
              <a:ext cx="160259" cy="536841"/>
            </a:xfrm>
            <a:prstGeom prst="rect">
              <a:avLst/>
            </a:prstGeom>
          </p:spPr>
        </p:pic>
        <p:sp>
          <p:nvSpPr>
            <p:cNvPr id="7" name="object 7"/>
            <p:cNvSpPr/>
            <p:nvPr/>
          </p:nvSpPr>
          <p:spPr>
            <a:xfrm>
              <a:off x="9028175" y="0"/>
              <a:ext cx="116205" cy="467995"/>
            </a:xfrm>
            <a:custGeom>
              <a:avLst/>
              <a:gdLst/>
              <a:ahLst/>
              <a:cxnLst/>
              <a:rect l="l" t="t" r="r" b="b"/>
              <a:pathLst>
                <a:path w="116204" h="467995">
                  <a:moveTo>
                    <a:pt x="115824" y="0"/>
                  </a:moveTo>
                  <a:lnTo>
                    <a:pt x="0" y="0"/>
                  </a:lnTo>
                  <a:lnTo>
                    <a:pt x="0" y="467867"/>
                  </a:lnTo>
                  <a:lnTo>
                    <a:pt x="115824" y="467867"/>
                  </a:lnTo>
                  <a:lnTo>
                    <a:pt x="115824" y="0"/>
                  </a:lnTo>
                  <a:close/>
                </a:path>
              </a:pathLst>
            </a:custGeom>
            <a:solidFill>
              <a:srgbClr val="00AFEF"/>
            </a:solidFill>
          </p:spPr>
          <p:txBody>
            <a:bodyPr wrap="square" lIns="0" tIns="0" rIns="0" bIns="0" rtlCol="0"/>
            <a:lstStyle/>
            <a:p>
              <a:endParaRPr/>
            </a:p>
          </p:txBody>
        </p:sp>
      </p:grpSp>
      <p:sp>
        <p:nvSpPr>
          <p:cNvPr id="8" name="object 8"/>
          <p:cNvSpPr txBox="1"/>
          <p:nvPr/>
        </p:nvSpPr>
        <p:spPr>
          <a:xfrm>
            <a:off x="390550" y="584961"/>
            <a:ext cx="8270875" cy="399669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001F5F"/>
                </a:solidFill>
                <a:latin typeface="Arial"/>
                <a:cs typeface="Arial"/>
              </a:rPr>
              <a:t>Proposed</a:t>
            </a:r>
            <a:r>
              <a:rPr sz="2400" b="1" spc="-75" dirty="0">
                <a:solidFill>
                  <a:srgbClr val="001F5F"/>
                </a:solidFill>
                <a:latin typeface="Arial"/>
                <a:cs typeface="Arial"/>
              </a:rPr>
              <a:t> </a:t>
            </a:r>
            <a:r>
              <a:rPr sz="2400" b="1" spc="-10" dirty="0">
                <a:solidFill>
                  <a:srgbClr val="001F5F"/>
                </a:solidFill>
                <a:latin typeface="Arial"/>
                <a:cs typeface="Arial"/>
              </a:rPr>
              <a:t>Solution</a:t>
            </a:r>
            <a:endParaRPr sz="2400">
              <a:latin typeface="Arial"/>
              <a:cs typeface="Arial"/>
            </a:endParaRPr>
          </a:p>
          <a:p>
            <a:pPr marL="12700" marR="5080">
              <a:lnSpc>
                <a:spcPct val="150100"/>
              </a:lnSpc>
              <a:spcBef>
                <a:spcPts val="295"/>
              </a:spcBef>
            </a:pPr>
            <a:r>
              <a:rPr sz="1200" dirty="0">
                <a:latin typeface="Arial"/>
                <a:cs typeface="Arial"/>
              </a:rPr>
              <a:t>A</a:t>
            </a:r>
            <a:r>
              <a:rPr sz="1200" spc="-20" dirty="0">
                <a:latin typeface="Arial"/>
                <a:cs typeface="Arial"/>
              </a:rPr>
              <a:t> </a:t>
            </a:r>
            <a:r>
              <a:rPr sz="1200" dirty="0">
                <a:latin typeface="Arial"/>
                <a:cs typeface="Arial"/>
              </a:rPr>
              <a:t>solution</a:t>
            </a:r>
            <a:r>
              <a:rPr sz="1200" spc="-20" dirty="0">
                <a:latin typeface="Arial"/>
                <a:cs typeface="Arial"/>
              </a:rPr>
              <a:t> </a:t>
            </a:r>
            <a:r>
              <a:rPr sz="1200" dirty="0">
                <a:latin typeface="Arial"/>
                <a:cs typeface="Arial"/>
              </a:rPr>
              <a:t>for</a:t>
            </a:r>
            <a:r>
              <a:rPr sz="1200" spc="-50" dirty="0">
                <a:latin typeface="Arial"/>
                <a:cs typeface="Arial"/>
              </a:rPr>
              <a:t> </a:t>
            </a:r>
            <a:r>
              <a:rPr sz="1200" dirty="0">
                <a:latin typeface="Arial"/>
                <a:cs typeface="Arial"/>
              </a:rPr>
              <a:t>an</a:t>
            </a:r>
            <a:r>
              <a:rPr sz="1200" spc="-25" dirty="0">
                <a:latin typeface="Arial"/>
                <a:cs typeface="Arial"/>
              </a:rPr>
              <a:t> </a:t>
            </a:r>
            <a:r>
              <a:rPr sz="1200" spc="-10" dirty="0">
                <a:latin typeface="Arial"/>
                <a:cs typeface="Arial"/>
              </a:rPr>
              <a:t>**e-</a:t>
            </a:r>
            <a:r>
              <a:rPr sz="1200" dirty="0">
                <a:latin typeface="Arial"/>
                <a:cs typeface="Arial"/>
              </a:rPr>
              <a:t>commerce</a:t>
            </a:r>
            <a:r>
              <a:rPr sz="1200" spc="-60" dirty="0">
                <a:latin typeface="Arial"/>
                <a:cs typeface="Arial"/>
              </a:rPr>
              <a:t> </a:t>
            </a:r>
            <a:r>
              <a:rPr sz="1200" dirty="0">
                <a:latin typeface="Arial"/>
                <a:cs typeface="Arial"/>
              </a:rPr>
              <a:t>sales</a:t>
            </a:r>
            <a:r>
              <a:rPr sz="1200" spc="-25" dirty="0">
                <a:latin typeface="Arial"/>
                <a:cs typeface="Arial"/>
              </a:rPr>
              <a:t> </a:t>
            </a:r>
            <a:r>
              <a:rPr sz="1200" dirty="0">
                <a:latin typeface="Arial"/>
                <a:cs typeface="Arial"/>
              </a:rPr>
              <a:t>analysis**</a:t>
            </a:r>
            <a:r>
              <a:rPr sz="1200" spc="-50" dirty="0">
                <a:latin typeface="Arial"/>
                <a:cs typeface="Arial"/>
              </a:rPr>
              <a:t> </a:t>
            </a:r>
            <a:r>
              <a:rPr sz="1200" dirty="0">
                <a:latin typeface="Arial"/>
                <a:cs typeface="Arial"/>
              </a:rPr>
              <a:t>system</a:t>
            </a:r>
            <a:r>
              <a:rPr sz="1200" spc="-10" dirty="0">
                <a:latin typeface="Arial"/>
                <a:cs typeface="Arial"/>
              </a:rPr>
              <a:t> </a:t>
            </a:r>
            <a:r>
              <a:rPr sz="1200" dirty="0">
                <a:latin typeface="Arial"/>
                <a:cs typeface="Arial"/>
              </a:rPr>
              <a:t>would</a:t>
            </a:r>
            <a:r>
              <a:rPr sz="1200" spc="-25" dirty="0">
                <a:latin typeface="Arial"/>
                <a:cs typeface="Arial"/>
              </a:rPr>
              <a:t> </a:t>
            </a:r>
            <a:r>
              <a:rPr sz="1200" dirty="0">
                <a:latin typeface="Arial"/>
                <a:cs typeface="Arial"/>
              </a:rPr>
              <a:t>involve</a:t>
            </a:r>
            <a:r>
              <a:rPr sz="1200" spc="-25" dirty="0">
                <a:latin typeface="Arial"/>
                <a:cs typeface="Arial"/>
              </a:rPr>
              <a:t> </a:t>
            </a:r>
            <a:r>
              <a:rPr sz="1200" dirty="0">
                <a:latin typeface="Arial"/>
                <a:cs typeface="Arial"/>
              </a:rPr>
              <a:t>leveraging</a:t>
            </a:r>
            <a:r>
              <a:rPr sz="1200" spc="-25" dirty="0">
                <a:latin typeface="Arial"/>
                <a:cs typeface="Arial"/>
              </a:rPr>
              <a:t> </a:t>
            </a:r>
            <a:r>
              <a:rPr sz="1200" dirty="0">
                <a:latin typeface="Arial"/>
                <a:cs typeface="Arial"/>
              </a:rPr>
              <a:t>data-driven</a:t>
            </a:r>
            <a:r>
              <a:rPr sz="1200" spc="-45" dirty="0">
                <a:latin typeface="Arial"/>
                <a:cs typeface="Arial"/>
              </a:rPr>
              <a:t> </a:t>
            </a:r>
            <a:r>
              <a:rPr sz="1200" dirty="0">
                <a:latin typeface="Arial"/>
                <a:cs typeface="Arial"/>
              </a:rPr>
              <a:t>insights</a:t>
            </a:r>
            <a:r>
              <a:rPr sz="1200" spc="-35" dirty="0">
                <a:latin typeface="Arial"/>
                <a:cs typeface="Arial"/>
              </a:rPr>
              <a:t> </a:t>
            </a:r>
            <a:r>
              <a:rPr sz="1200" dirty="0">
                <a:latin typeface="Arial"/>
                <a:cs typeface="Arial"/>
              </a:rPr>
              <a:t>to</a:t>
            </a:r>
            <a:r>
              <a:rPr sz="1200" spc="-10" dirty="0">
                <a:latin typeface="Arial"/>
                <a:cs typeface="Arial"/>
              </a:rPr>
              <a:t> </a:t>
            </a:r>
            <a:r>
              <a:rPr sz="1200" dirty="0">
                <a:latin typeface="Arial"/>
                <a:cs typeface="Arial"/>
              </a:rPr>
              <a:t>improve</a:t>
            </a:r>
            <a:r>
              <a:rPr sz="1200" spc="-35" dirty="0">
                <a:latin typeface="Arial"/>
                <a:cs typeface="Arial"/>
              </a:rPr>
              <a:t> </a:t>
            </a:r>
            <a:r>
              <a:rPr sz="1200" spc="-10" dirty="0">
                <a:latin typeface="Arial"/>
                <a:cs typeface="Arial"/>
              </a:rPr>
              <a:t>sales, </a:t>
            </a:r>
            <a:r>
              <a:rPr sz="1200" dirty="0">
                <a:latin typeface="Arial"/>
                <a:cs typeface="Arial"/>
              </a:rPr>
              <a:t>customer</a:t>
            </a:r>
            <a:r>
              <a:rPr sz="1200" spc="-40" dirty="0">
                <a:latin typeface="Arial"/>
                <a:cs typeface="Arial"/>
              </a:rPr>
              <a:t> </a:t>
            </a:r>
            <a:r>
              <a:rPr sz="1200" spc="-10" dirty="0">
                <a:latin typeface="Arial"/>
                <a:cs typeface="Arial"/>
              </a:rPr>
              <a:t>experience,</a:t>
            </a:r>
            <a:r>
              <a:rPr sz="1200" spc="-45" dirty="0">
                <a:latin typeface="Arial"/>
                <a:cs typeface="Arial"/>
              </a:rPr>
              <a:t> </a:t>
            </a:r>
            <a:r>
              <a:rPr sz="1200" dirty="0">
                <a:latin typeface="Arial"/>
                <a:cs typeface="Arial"/>
              </a:rPr>
              <a:t>and</a:t>
            </a:r>
            <a:r>
              <a:rPr sz="1200" spc="-35" dirty="0">
                <a:latin typeface="Arial"/>
                <a:cs typeface="Arial"/>
              </a:rPr>
              <a:t> </a:t>
            </a:r>
            <a:r>
              <a:rPr sz="1200" dirty="0">
                <a:latin typeface="Arial"/>
                <a:cs typeface="Arial"/>
              </a:rPr>
              <a:t>operational</a:t>
            </a:r>
            <a:r>
              <a:rPr sz="1200" spc="-50" dirty="0">
                <a:latin typeface="Arial"/>
                <a:cs typeface="Arial"/>
              </a:rPr>
              <a:t> </a:t>
            </a:r>
            <a:r>
              <a:rPr sz="1200" dirty="0">
                <a:latin typeface="Arial"/>
                <a:cs typeface="Arial"/>
              </a:rPr>
              <a:t>efficiency.</a:t>
            </a:r>
            <a:r>
              <a:rPr sz="1200" spc="-25" dirty="0">
                <a:latin typeface="Arial"/>
                <a:cs typeface="Arial"/>
              </a:rPr>
              <a:t> </a:t>
            </a:r>
            <a:r>
              <a:rPr sz="1200" dirty="0">
                <a:latin typeface="Arial"/>
                <a:cs typeface="Arial"/>
              </a:rPr>
              <a:t>The</a:t>
            </a:r>
            <a:r>
              <a:rPr sz="1200" spc="-30" dirty="0">
                <a:latin typeface="Arial"/>
                <a:cs typeface="Arial"/>
              </a:rPr>
              <a:t> </a:t>
            </a:r>
            <a:r>
              <a:rPr sz="1200" dirty="0">
                <a:latin typeface="Arial"/>
                <a:cs typeface="Arial"/>
              </a:rPr>
              <a:t>system</a:t>
            </a:r>
            <a:r>
              <a:rPr sz="1200" spc="-20" dirty="0">
                <a:latin typeface="Arial"/>
                <a:cs typeface="Arial"/>
              </a:rPr>
              <a:t> </a:t>
            </a:r>
            <a:r>
              <a:rPr sz="1200" dirty="0">
                <a:latin typeface="Arial"/>
                <a:cs typeface="Arial"/>
              </a:rPr>
              <a:t>can</a:t>
            </a:r>
            <a:r>
              <a:rPr sz="1200" spc="-25" dirty="0">
                <a:latin typeface="Arial"/>
                <a:cs typeface="Arial"/>
              </a:rPr>
              <a:t> </a:t>
            </a:r>
            <a:r>
              <a:rPr sz="1200" dirty="0">
                <a:latin typeface="Arial"/>
                <a:cs typeface="Arial"/>
              </a:rPr>
              <a:t>be</a:t>
            </a:r>
            <a:r>
              <a:rPr sz="1200" spc="-20" dirty="0">
                <a:latin typeface="Arial"/>
                <a:cs typeface="Arial"/>
              </a:rPr>
              <a:t> </a:t>
            </a:r>
            <a:r>
              <a:rPr sz="1200" dirty="0">
                <a:latin typeface="Arial"/>
                <a:cs typeface="Arial"/>
              </a:rPr>
              <a:t>designed</a:t>
            </a:r>
            <a:r>
              <a:rPr sz="1200" spc="-45" dirty="0">
                <a:latin typeface="Arial"/>
                <a:cs typeface="Arial"/>
              </a:rPr>
              <a:t> </a:t>
            </a:r>
            <a:r>
              <a:rPr sz="1200" dirty="0">
                <a:latin typeface="Arial"/>
                <a:cs typeface="Arial"/>
              </a:rPr>
              <a:t>to</a:t>
            </a:r>
            <a:r>
              <a:rPr sz="1200" spc="-15" dirty="0">
                <a:latin typeface="Arial"/>
                <a:cs typeface="Arial"/>
              </a:rPr>
              <a:t> </a:t>
            </a:r>
            <a:r>
              <a:rPr sz="1200" dirty="0">
                <a:latin typeface="Arial"/>
                <a:cs typeface="Arial"/>
              </a:rPr>
              <a:t>gather,</a:t>
            </a:r>
            <a:r>
              <a:rPr sz="1200" spc="-30" dirty="0">
                <a:latin typeface="Arial"/>
                <a:cs typeface="Arial"/>
              </a:rPr>
              <a:t> </a:t>
            </a:r>
            <a:r>
              <a:rPr sz="1200" dirty="0">
                <a:latin typeface="Arial"/>
                <a:cs typeface="Arial"/>
              </a:rPr>
              <a:t>process,</a:t>
            </a:r>
            <a:r>
              <a:rPr sz="1200" spc="-35" dirty="0">
                <a:latin typeface="Arial"/>
                <a:cs typeface="Arial"/>
              </a:rPr>
              <a:t> </a:t>
            </a:r>
            <a:r>
              <a:rPr sz="1200" dirty="0">
                <a:latin typeface="Arial"/>
                <a:cs typeface="Arial"/>
              </a:rPr>
              <a:t>and</a:t>
            </a:r>
            <a:r>
              <a:rPr sz="1200" spc="-30" dirty="0">
                <a:latin typeface="Arial"/>
                <a:cs typeface="Arial"/>
              </a:rPr>
              <a:t> </a:t>
            </a:r>
            <a:r>
              <a:rPr sz="1200" dirty="0">
                <a:latin typeface="Arial"/>
                <a:cs typeface="Arial"/>
              </a:rPr>
              <a:t>analyze</a:t>
            </a:r>
            <a:r>
              <a:rPr sz="1200" spc="-25" dirty="0">
                <a:latin typeface="Arial"/>
                <a:cs typeface="Arial"/>
              </a:rPr>
              <a:t> </a:t>
            </a:r>
            <a:r>
              <a:rPr sz="1200" dirty="0">
                <a:latin typeface="Arial"/>
                <a:cs typeface="Arial"/>
              </a:rPr>
              <a:t>data</a:t>
            </a:r>
            <a:r>
              <a:rPr sz="1200" spc="-40" dirty="0">
                <a:latin typeface="Arial"/>
                <a:cs typeface="Arial"/>
              </a:rPr>
              <a:t> </a:t>
            </a:r>
            <a:r>
              <a:rPr sz="1200" spc="-20" dirty="0">
                <a:latin typeface="Arial"/>
                <a:cs typeface="Arial"/>
              </a:rPr>
              <a:t>from </a:t>
            </a:r>
            <a:r>
              <a:rPr sz="1200" dirty="0">
                <a:latin typeface="Arial"/>
                <a:cs typeface="Arial"/>
              </a:rPr>
              <a:t>various</a:t>
            </a:r>
            <a:r>
              <a:rPr sz="1200" spc="-30" dirty="0">
                <a:latin typeface="Arial"/>
                <a:cs typeface="Arial"/>
              </a:rPr>
              <a:t> </a:t>
            </a:r>
            <a:r>
              <a:rPr sz="1200" dirty="0">
                <a:latin typeface="Arial"/>
                <a:cs typeface="Arial"/>
              </a:rPr>
              <a:t>sources,</a:t>
            </a:r>
            <a:r>
              <a:rPr sz="1200" spc="-35" dirty="0">
                <a:latin typeface="Arial"/>
                <a:cs typeface="Arial"/>
              </a:rPr>
              <a:t> </a:t>
            </a:r>
            <a:r>
              <a:rPr sz="1200" dirty="0">
                <a:latin typeface="Arial"/>
                <a:cs typeface="Arial"/>
              </a:rPr>
              <a:t>such</a:t>
            </a:r>
            <a:r>
              <a:rPr sz="1200" spc="-30" dirty="0">
                <a:latin typeface="Arial"/>
                <a:cs typeface="Arial"/>
              </a:rPr>
              <a:t> </a:t>
            </a:r>
            <a:r>
              <a:rPr sz="1200" dirty="0">
                <a:latin typeface="Arial"/>
                <a:cs typeface="Arial"/>
              </a:rPr>
              <a:t>as</a:t>
            </a:r>
            <a:r>
              <a:rPr sz="1200" spc="-30" dirty="0">
                <a:latin typeface="Arial"/>
                <a:cs typeface="Arial"/>
              </a:rPr>
              <a:t> </a:t>
            </a:r>
            <a:r>
              <a:rPr sz="1200" dirty="0">
                <a:latin typeface="Arial"/>
                <a:cs typeface="Arial"/>
              </a:rPr>
              <a:t>customer</a:t>
            </a:r>
            <a:r>
              <a:rPr sz="1200" spc="-40" dirty="0">
                <a:latin typeface="Arial"/>
                <a:cs typeface="Arial"/>
              </a:rPr>
              <a:t> </a:t>
            </a:r>
            <a:r>
              <a:rPr sz="1200" dirty="0">
                <a:latin typeface="Arial"/>
                <a:cs typeface="Arial"/>
              </a:rPr>
              <a:t>transactions,</a:t>
            </a:r>
            <a:r>
              <a:rPr sz="1200" spc="-50" dirty="0">
                <a:latin typeface="Arial"/>
                <a:cs typeface="Arial"/>
              </a:rPr>
              <a:t> </a:t>
            </a:r>
            <a:r>
              <a:rPr sz="1200" dirty="0">
                <a:latin typeface="Arial"/>
                <a:cs typeface="Arial"/>
              </a:rPr>
              <a:t>website</a:t>
            </a:r>
            <a:r>
              <a:rPr sz="1200" spc="-30" dirty="0">
                <a:latin typeface="Arial"/>
                <a:cs typeface="Arial"/>
              </a:rPr>
              <a:t> </a:t>
            </a:r>
            <a:r>
              <a:rPr sz="1200" dirty="0">
                <a:latin typeface="Arial"/>
                <a:cs typeface="Arial"/>
              </a:rPr>
              <a:t>traffic,</a:t>
            </a:r>
            <a:r>
              <a:rPr sz="1200" spc="-40" dirty="0">
                <a:latin typeface="Arial"/>
                <a:cs typeface="Arial"/>
              </a:rPr>
              <a:t> </a:t>
            </a:r>
            <a:r>
              <a:rPr sz="1200" dirty="0">
                <a:latin typeface="Arial"/>
                <a:cs typeface="Arial"/>
              </a:rPr>
              <a:t>and</a:t>
            </a:r>
            <a:r>
              <a:rPr sz="1200" spc="-35" dirty="0">
                <a:latin typeface="Arial"/>
                <a:cs typeface="Arial"/>
              </a:rPr>
              <a:t> </a:t>
            </a:r>
            <a:r>
              <a:rPr sz="1200" dirty="0">
                <a:latin typeface="Arial"/>
                <a:cs typeface="Arial"/>
              </a:rPr>
              <a:t>inventory</a:t>
            </a:r>
            <a:r>
              <a:rPr sz="1200" spc="-45" dirty="0">
                <a:latin typeface="Arial"/>
                <a:cs typeface="Arial"/>
              </a:rPr>
              <a:t> </a:t>
            </a:r>
            <a:r>
              <a:rPr sz="1200" dirty="0">
                <a:latin typeface="Arial"/>
                <a:cs typeface="Arial"/>
              </a:rPr>
              <a:t>status.</a:t>
            </a:r>
            <a:r>
              <a:rPr sz="1200" spc="-25" dirty="0">
                <a:latin typeface="Arial"/>
                <a:cs typeface="Arial"/>
              </a:rPr>
              <a:t> </a:t>
            </a:r>
            <a:r>
              <a:rPr sz="1200" dirty="0">
                <a:latin typeface="Arial"/>
                <a:cs typeface="Arial"/>
              </a:rPr>
              <a:t>Using</a:t>
            </a:r>
            <a:r>
              <a:rPr sz="1200" spc="-40" dirty="0">
                <a:latin typeface="Arial"/>
                <a:cs typeface="Arial"/>
              </a:rPr>
              <a:t> </a:t>
            </a:r>
            <a:r>
              <a:rPr sz="1200" dirty="0">
                <a:latin typeface="Arial"/>
                <a:cs typeface="Arial"/>
              </a:rPr>
              <a:t>technologies</a:t>
            </a:r>
            <a:r>
              <a:rPr sz="1200" spc="-50" dirty="0">
                <a:latin typeface="Arial"/>
                <a:cs typeface="Arial"/>
              </a:rPr>
              <a:t> </a:t>
            </a:r>
            <a:r>
              <a:rPr sz="1200" dirty="0">
                <a:latin typeface="Arial"/>
                <a:cs typeface="Arial"/>
              </a:rPr>
              <a:t>like</a:t>
            </a:r>
            <a:r>
              <a:rPr sz="1200" spc="-30" dirty="0">
                <a:latin typeface="Arial"/>
                <a:cs typeface="Arial"/>
              </a:rPr>
              <a:t> </a:t>
            </a:r>
            <a:r>
              <a:rPr sz="1200" dirty="0">
                <a:latin typeface="Arial"/>
                <a:cs typeface="Arial"/>
              </a:rPr>
              <a:t>Python,</a:t>
            </a:r>
            <a:r>
              <a:rPr sz="1200" spc="-35" dirty="0">
                <a:latin typeface="Arial"/>
                <a:cs typeface="Arial"/>
              </a:rPr>
              <a:t> </a:t>
            </a:r>
            <a:r>
              <a:rPr sz="1200" spc="-20" dirty="0">
                <a:latin typeface="Arial"/>
                <a:cs typeface="Arial"/>
              </a:rPr>
              <a:t>SQL, </a:t>
            </a:r>
            <a:r>
              <a:rPr sz="1200" dirty="0">
                <a:latin typeface="Arial"/>
                <a:cs typeface="Arial"/>
              </a:rPr>
              <a:t>and</a:t>
            </a:r>
            <a:r>
              <a:rPr sz="1200" spc="-35" dirty="0">
                <a:latin typeface="Arial"/>
                <a:cs typeface="Arial"/>
              </a:rPr>
              <a:t> </a:t>
            </a:r>
            <a:r>
              <a:rPr sz="1200" dirty="0">
                <a:latin typeface="Arial"/>
                <a:cs typeface="Arial"/>
              </a:rPr>
              <a:t>analytics</a:t>
            </a:r>
            <a:r>
              <a:rPr sz="1200" spc="-35" dirty="0">
                <a:latin typeface="Arial"/>
                <a:cs typeface="Arial"/>
              </a:rPr>
              <a:t> </a:t>
            </a:r>
            <a:r>
              <a:rPr sz="1200" dirty="0">
                <a:latin typeface="Arial"/>
                <a:cs typeface="Arial"/>
              </a:rPr>
              <a:t>tools,</a:t>
            </a:r>
            <a:r>
              <a:rPr sz="1200" spc="-25" dirty="0">
                <a:latin typeface="Arial"/>
                <a:cs typeface="Arial"/>
              </a:rPr>
              <a:t> </a:t>
            </a:r>
            <a:r>
              <a:rPr sz="1200" dirty="0">
                <a:latin typeface="Arial"/>
                <a:cs typeface="Arial"/>
              </a:rPr>
              <a:t>it</a:t>
            </a:r>
            <a:r>
              <a:rPr sz="1200" spc="-10" dirty="0">
                <a:latin typeface="Arial"/>
                <a:cs typeface="Arial"/>
              </a:rPr>
              <a:t> </a:t>
            </a:r>
            <a:r>
              <a:rPr sz="1200" dirty="0">
                <a:latin typeface="Arial"/>
                <a:cs typeface="Arial"/>
              </a:rPr>
              <a:t>can</a:t>
            </a:r>
            <a:r>
              <a:rPr sz="1200" spc="-25" dirty="0">
                <a:latin typeface="Arial"/>
                <a:cs typeface="Arial"/>
              </a:rPr>
              <a:t> </a:t>
            </a:r>
            <a:r>
              <a:rPr sz="1200" dirty="0">
                <a:latin typeface="Arial"/>
                <a:cs typeface="Arial"/>
              </a:rPr>
              <a:t>generate</a:t>
            </a:r>
            <a:r>
              <a:rPr sz="1200" spc="-15" dirty="0">
                <a:latin typeface="Arial"/>
                <a:cs typeface="Arial"/>
              </a:rPr>
              <a:t> </a:t>
            </a:r>
            <a:r>
              <a:rPr sz="1200" dirty="0">
                <a:latin typeface="Arial"/>
                <a:cs typeface="Arial"/>
              </a:rPr>
              <a:t>detailed</a:t>
            </a:r>
            <a:r>
              <a:rPr sz="1200" spc="-20" dirty="0">
                <a:latin typeface="Arial"/>
                <a:cs typeface="Arial"/>
              </a:rPr>
              <a:t> </a:t>
            </a:r>
            <a:r>
              <a:rPr sz="1200" dirty="0">
                <a:latin typeface="Arial"/>
                <a:cs typeface="Arial"/>
              </a:rPr>
              <a:t>reports</a:t>
            </a:r>
            <a:r>
              <a:rPr sz="1200" spc="-50" dirty="0">
                <a:latin typeface="Arial"/>
                <a:cs typeface="Arial"/>
              </a:rPr>
              <a:t> </a:t>
            </a:r>
            <a:r>
              <a:rPr sz="1200" dirty="0">
                <a:latin typeface="Arial"/>
                <a:cs typeface="Arial"/>
              </a:rPr>
              <a:t>and</a:t>
            </a:r>
            <a:r>
              <a:rPr sz="1200" spc="-30" dirty="0">
                <a:latin typeface="Arial"/>
                <a:cs typeface="Arial"/>
              </a:rPr>
              <a:t> </a:t>
            </a:r>
            <a:r>
              <a:rPr sz="1200" dirty="0">
                <a:latin typeface="Arial"/>
                <a:cs typeface="Arial"/>
              </a:rPr>
              <a:t>visualizations</a:t>
            </a:r>
            <a:r>
              <a:rPr sz="1200" spc="-35" dirty="0">
                <a:latin typeface="Arial"/>
                <a:cs typeface="Arial"/>
              </a:rPr>
              <a:t> </a:t>
            </a:r>
            <a:r>
              <a:rPr sz="1200" dirty="0">
                <a:latin typeface="Arial"/>
                <a:cs typeface="Arial"/>
              </a:rPr>
              <a:t>on</a:t>
            </a:r>
            <a:r>
              <a:rPr sz="1200" spc="-35" dirty="0">
                <a:latin typeface="Arial"/>
                <a:cs typeface="Arial"/>
              </a:rPr>
              <a:t> </a:t>
            </a:r>
            <a:r>
              <a:rPr sz="1200" dirty="0">
                <a:latin typeface="Arial"/>
                <a:cs typeface="Arial"/>
              </a:rPr>
              <a:t>sales</a:t>
            </a:r>
            <a:r>
              <a:rPr sz="1200" spc="-20" dirty="0">
                <a:latin typeface="Arial"/>
                <a:cs typeface="Arial"/>
              </a:rPr>
              <a:t> </a:t>
            </a:r>
            <a:r>
              <a:rPr sz="1200" dirty="0">
                <a:latin typeface="Arial"/>
                <a:cs typeface="Arial"/>
              </a:rPr>
              <a:t>trends,</a:t>
            </a:r>
            <a:r>
              <a:rPr sz="1200" spc="-35" dirty="0">
                <a:latin typeface="Arial"/>
                <a:cs typeface="Arial"/>
              </a:rPr>
              <a:t> </a:t>
            </a:r>
            <a:r>
              <a:rPr sz="1200" dirty="0">
                <a:latin typeface="Arial"/>
                <a:cs typeface="Arial"/>
              </a:rPr>
              <a:t>top-selling</a:t>
            </a:r>
            <a:r>
              <a:rPr sz="1200" spc="-50" dirty="0">
                <a:latin typeface="Arial"/>
                <a:cs typeface="Arial"/>
              </a:rPr>
              <a:t> </a:t>
            </a:r>
            <a:r>
              <a:rPr sz="1200" dirty="0">
                <a:latin typeface="Arial"/>
                <a:cs typeface="Arial"/>
              </a:rPr>
              <a:t>products,</a:t>
            </a:r>
            <a:r>
              <a:rPr sz="1200" spc="-30" dirty="0">
                <a:latin typeface="Arial"/>
                <a:cs typeface="Arial"/>
              </a:rPr>
              <a:t> </a:t>
            </a:r>
            <a:r>
              <a:rPr sz="1200" dirty="0">
                <a:latin typeface="Arial"/>
                <a:cs typeface="Arial"/>
              </a:rPr>
              <a:t>and</a:t>
            </a:r>
            <a:r>
              <a:rPr sz="1200" spc="-30" dirty="0">
                <a:latin typeface="Arial"/>
                <a:cs typeface="Arial"/>
              </a:rPr>
              <a:t> </a:t>
            </a:r>
            <a:r>
              <a:rPr sz="1200" spc="-10" dirty="0">
                <a:latin typeface="Arial"/>
                <a:cs typeface="Arial"/>
              </a:rPr>
              <a:t>customer preferences.</a:t>
            </a:r>
            <a:endParaRPr sz="1200">
              <a:latin typeface="Arial"/>
              <a:cs typeface="Arial"/>
            </a:endParaRPr>
          </a:p>
          <a:p>
            <a:pPr>
              <a:lnSpc>
                <a:spcPct val="100000"/>
              </a:lnSpc>
              <a:spcBef>
                <a:spcPts val="780"/>
              </a:spcBef>
            </a:pPr>
            <a:endParaRPr sz="1200">
              <a:latin typeface="Arial"/>
              <a:cs typeface="Arial"/>
            </a:endParaRPr>
          </a:p>
          <a:p>
            <a:pPr marL="12700" marR="8255">
              <a:lnSpc>
                <a:spcPct val="150100"/>
              </a:lnSpc>
              <a:spcBef>
                <a:spcPts val="5"/>
              </a:spcBef>
            </a:pPr>
            <a:r>
              <a:rPr sz="1200" dirty="0">
                <a:latin typeface="Arial"/>
                <a:cs typeface="Arial"/>
              </a:rPr>
              <a:t>To</a:t>
            </a:r>
            <a:r>
              <a:rPr sz="1200" spc="-25" dirty="0">
                <a:latin typeface="Arial"/>
                <a:cs typeface="Arial"/>
              </a:rPr>
              <a:t> </a:t>
            </a:r>
            <a:r>
              <a:rPr sz="1200" dirty="0">
                <a:latin typeface="Arial"/>
                <a:cs typeface="Arial"/>
              </a:rPr>
              <a:t>implement</a:t>
            </a:r>
            <a:r>
              <a:rPr sz="1200" spc="-45" dirty="0">
                <a:latin typeface="Arial"/>
                <a:cs typeface="Arial"/>
              </a:rPr>
              <a:t> </a:t>
            </a:r>
            <a:r>
              <a:rPr sz="1200" dirty="0">
                <a:latin typeface="Arial"/>
                <a:cs typeface="Arial"/>
              </a:rPr>
              <a:t>this,</a:t>
            </a:r>
            <a:r>
              <a:rPr sz="1200" spc="-10" dirty="0">
                <a:latin typeface="Arial"/>
                <a:cs typeface="Arial"/>
              </a:rPr>
              <a:t> </a:t>
            </a:r>
            <a:r>
              <a:rPr sz="1200" dirty="0">
                <a:latin typeface="Arial"/>
                <a:cs typeface="Arial"/>
              </a:rPr>
              <a:t>we</a:t>
            </a:r>
            <a:r>
              <a:rPr sz="1200" spc="-10" dirty="0">
                <a:latin typeface="Arial"/>
                <a:cs typeface="Arial"/>
              </a:rPr>
              <a:t> </a:t>
            </a:r>
            <a:r>
              <a:rPr sz="1200" dirty="0">
                <a:latin typeface="Arial"/>
                <a:cs typeface="Arial"/>
              </a:rPr>
              <a:t>propose</a:t>
            </a:r>
            <a:r>
              <a:rPr sz="1200" spc="-55" dirty="0">
                <a:latin typeface="Arial"/>
                <a:cs typeface="Arial"/>
              </a:rPr>
              <a:t> </a:t>
            </a:r>
            <a:r>
              <a:rPr sz="1200" dirty="0">
                <a:latin typeface="Arial"/>
                <a:cs typeface="Arial"/>
              </a:rPr>
              <a:t>building</a:t>
            </a:r>
            <a:r>
              <a:rPr sz="1200" spc="-50" dirty="0">
                <a:latin typeface="Arial"/>
                <a:cs typeface="Arial"/>
              </a:rPr>
              <a:t> </a:t>
            </a:r>
            <a:r>
              <a:rPr sz="1200" dirty="0">
                <a:latin typeface="Arial"/>
                <a:cs typeface="Arial"/>
              </a:rPr>
              <a:t>a</a:t>
            </a:r>
            <a:r>
              <a:rPr sz="1200" spc="-10" dirty="0">
                <a:latin typeface="Arial"/>
                <a:cs typeface="Arial"/>
              </a:rPr>
              <a:t> </a:t>
            </a:r>
            <a:r>
              <a:rPr sz="1200" dirty="0">
                <a:latin typeface="Arial"/>
                <a:cs typeface="Arial"/>
              </a:rPr>
              <a:t>data</a:t>
            </a:r>
            <a:r>
              <a:rPr sz="1200" spc="-40" dirty="0">
                <a:latin typeface="Arial"/>
                <a:cs typeface="Arial"/>
              </a:rPr>
              <a:t> </a:t>
            </a:r>
            <a:r>
              <a:rPr sz="1200" dirty="0">
                <a:latin typeface="Arial"/>
                <a:cs typeface="Arial"/>
              </a:rPr>
              <a:t>pipeline</a:t>
            </a:r>
            <a:r>
              <a:rPr sz="1200" spc="-55" dirty="0">
                <a:latin typeface="Arial"/>
                <a:cs typeface="Arial"/>
              </a:rPr>
              <a:t> </a:t>
            </a:r>
            <a:r>
              <a:rPr sz="1200" dirty="0">
                <a:latin typeface="Arial"/>
                <a:cs typeface="Arial"/>
              </a:rPr>
              <a:t>that</a:t>
            </a:r>
            <a:r>
              <a:rPr sz="1200" spc="-20" dirty="0">
                <a:latin typeface="Arial"/>
                <a:cs typeface="Arial"/>
              </a:rPr>
              <a:t> </a:t>
            </a:r>
            <a:r>
              <a:rPr sz="1200" dirty="0">
                <a:latin typeface="Arial"/>
                <a:cs typeface="Arial"/>
              </a:rPr>
              <a:t>automates</a:t>
            </a:r>
            <a:r>
              <a:rPr sz="1200" spc="-45" dirty="0">
                <a:latin typeface="Arial"/>
                <a:cs typeface="Arial"/>
              </a:rPr>
              <a:t> </a:t>
            </a:r>
            <a:r>
              <a:rPr sz="1200" dirty="0">
                <a:latin typeface="Arial"/>
                <a:cs typeface="Arial"/>
              </a:rPr>
              <a:t>data</a:t>
            </a:r>
            <a:r>
              <a:rPr sz="1200" spc="-35" dirty="0">
                <a:latin typeface="Arial"/>
                <a:cs typeface="Arial"/>
              </a:rPr>
              <a:t> </a:t>
            </a:r>
            <a:r>
              <a:rPr sz="1200" dirty="0">
                <a:latin typeface="Arial"/>
                <a:cs typeface="Arial"/>
              </a:rPr>
              <a:t>collection</a:t>
            </a:r>
            <a:r>
              <a:rPr sz="1200" spc="-50" dirty="0">
                <a:latin typeface="Arial"/>
                <a:cs typeface="Arial"/>
              </a:rPr>
              <a:t> </a:t>
            </a:r>
            <a:r>
              <a:rPr sz="1200" dirty="0">
                <a:latin typeface="Arial"/>
                <a:cs typeface="Arial"/>
              </a:rPr>
              <a:t>and</a:t>
            </a:r>
            <a:r>
              <a:rPr sz="1200" spc="-35" dirty="0">
                <a:latin typeface="Arial"/>
                <a:cs typeface="Arial"/>
              </a:rPr>
              <a:t> </a:t>
            </a:r>
            <a:r>
              <a:rPr sz="1200" dirty="0">
                <a:latin typeface="Arial"/>
                <a:cs typeface="Arial"/>
              </a:rPr>
              <a:t>cleaning,</a:t>
            </a:r>
            <a:r>
              <a:rPr sz="1200" spc="-45" dirty="0">
                <a:latin typeface="Arial"/>
                <a:cs typeface="Arial"/>
              </a:rPr>
              <a:t> </a:t>
            </a:r>
            <a:r>
              <a:rPr sz="1200" dirty="0">
                <a:latin typeface="Arial"/>
                <a:cs typeface="Arial"/>
              </a:rPr>
              <a:t>followed</a:t>
            </a:r>
            <a:r>
              <a:rPr sz="1200" spc="-40" dirty="0">
                <a:latin typeface="Arial"/>
                <a:cs typeface="Arial"/>
              </a:rPr>
              <a:t> </a:t>
            </a:r>
            <a:r>
              <a:rPr sz="1200" dirty="0">
                <a:latin typeface="Arial"/>
                <a:cs typeface="Arial"/>
              </a:rPr>
              <a:t>by</a:t>
            </a:r>
            <a:r>
              <a:rPr sz="1200" spc="-25" dirty="0">
                <a:latin typeface="Arial"/>
                <a:cs typeface="Arial"/>
              </a:rPr>
              <a:t> </a:t>
            </a:r>
            <a:r>
              <a:rPr sz="1200" dirty="0">
                <a:latin typeface="Arial"/>
                <a:cs typeface="Arial"/>
              </a:rPr>
              <a:t>storing</a:t>
            </a:r>
            <a:r>
              <a:rPr sz="1200" spc="-30" dirty="0">
                <a:latin typeface="Arial"/>
                <a:cs typeface="Arial"/>
              </a:rPr>
              <a:t> </a:t>
            </a:r>
            <a:r>
              <a:rPr sz="1200" dirty="0">
                <a:latin typeface="Arial"/>
                <a:cs typeface="Arial"/>
              </a:rPr>
              <a:t>it</a:t>
            </a:r>
            <a:r>
              <a:rPr sz="1200" spc="-10" dirty="0">
                <a:latin typeface="Arial"/>
                <a:cs typeface="Arial"/>
              </a:rPr>
              <a:t> </a:t>
            </a:r>
            <a:r>
              <a:rPr sz="1200" spc="-25" dirty="0">
                <a:latin typeface="Arial"/>
                <a:cs typeface="Arial"/>
              </a:rPr>
              <a:t>in </a:t>
            </a:r>
            <a:r>
              <a:rPr sz="1200" dirty="0">
                <a:latin typeface="Arial"/>
                <a:cs typeface="Arial"/>
              </a:rPr>
              <a:t>a</a:t>
            </a:r>
            <a:r>
              <a:rPr sz="1200" spc="-25" dirty="0">
                <a:latin typeface="Arial"/>
                <a:cs typeface="Arial"/>
              </a:rPr>
              <a:t> </a:t>
            </a:r>
            <a:r>
              <a:rPr sz="1200" dirty="0">
                <a:latin typeface="Arial"/>
                <a:cs typeface="Arial"/>
              </a:rPr>
              <a:t>structured</a:t>
            </a:r>
            <a:r>
              <a:rPr sz="1200" spc="-35" dirty="0">
                <a:latin typeface="Arial"/>
                <a:cs typeface="Arial"/>
              </a:rPr>
              <a:t> </a:t>
            </a:r>
            <a:r>
              <a:rPr sz="1200" dirty="0">
                <a:latin typeface="Arial"/>
                <a:cs typeface="Arial"/>
              </a:rPr>
              <a:t>database</a:t>
            </a:r>
            <a:r>
              <a:rPr sz="1200" spc="-45" dirty="0">
                <a:latin typeface="Arial"/>
                <a:cs typeface="Arial"/>
              </a:rPr>
              <a:t> </a:t>
            </a:r>
            <a:r>
              <a:rPr sz="1200" dirty="0">
                <a:latin typeface="Arial"/>
                <a:cs typeface="Arial"/>
              </a:rPr>
              <a:t>like</a:t>
            </a:r>
            <a:r>
              <a:rPr sz="1200" spc="-20" dirty="0">
                <a:latin typeface="Arial"/>
                <a:cs typeface="Arial"/>
              </a:rPr>
              <a:t> </a:t>
            </a:r>
            <a:r>
              <a:rPr sz="1200" dirty="0">
                <a:latin typeface="Arial"/>
                <a:cs typeface="Arial"/>
              </a:rPr>
              <a:t>MySQL.</a:t>
            </a:r>
            <a:r>
              <a:rPr sz="1200" spc="-15" dirty="0">
                <a:latin typeface="Arial"/>
                <a:cs typeface="Arial"/>
              </a:rPr>
              <a:t> </a:t>
            </a:r>
            <a:r>
              <a:rPr sz="1200" dirty="0">
                <a:latin typeface="Arial"/>
                <a:cs typeface="Arial"/>
              </a:rPr>
              <a:t>For</a:t>
            </a:r>
            <a:r>
              <a:rPr sz="1200" spc="-10" dirty="0">
                <a:latin typeface="Arial"/>
                <a:cs typeface="Arial"/>
              </a:rPr>
              <a:t> </a:t>
            </a:r>
            <a:r>
              <a:rPr sz="1200" dirty="0">
                <a:latin typeface="Arial"/>
                <a:cs typeface="Arial"/>
              </a:rPr>
              <a:t>analysis,</a:t>
            </a:r>
            <a:r>
              <a:rPr sz="1200" spc="-40" dirty="0">
                <a:latin typeface="Arial"/>
                <a:cs typeface="Arial"/>
              </a:rPr>
              <a:t> </a:t>
            </a:r>
            <a:r>
              <a:rPr sz="1200" dirty="0">
                <a:latin typeface="Arial"/>
                <a:cs typeface="Arial"/>
              </a:rPr>
              <a:t>machine</a:t>
            </a:r>
            <a:r>
              <a:rPr sz="1200" spc="-50" dirty="0">
                <a:latin typeface="Arial"/>
                <a:cs typeface="Arial"/>
              </a:rPr>
              <a:t> </a:t>
            </a:r>
            <a:r>
              <a:rPr sz="1200" dirty="0">
                <a:latin typeface="Arial"/>
                <a:cs typeface="Arial"/>
              </a:rPr>
              <a:t>learning</a:t>
            </a:r>
            <a:r>
              <a:rPr sz="1200" spc="-45" dirty="0">
                <a:latin typeface="Arial"/>
                <a:cs typeface="Arial"/>
              </a:rPr>
              <a:t> </a:t>
            </a:r>
            <a:r>
              <a:rPr sz="1200" dirty="0">
                <a:latin typeface="Arial"/>
                <a:cs typeface="Arial"/>
              </a:rPr>
              <a:t>models</a:t>
            </a:r>
            <a:r>
              <a:rPr sz="1200" spc="-35" dirty="0">
                <a:latin typeface="Arial"/>
                <a:cs typeface="Arial"/>
              </a:rPr>
              <a:t> </a:t>
            </a:r>
            <a:r>
              <a:rPr sz="1200" dirty="0">
                <a:latin typeface="Arial"/>
                <a:cs typeface="Arial"/>
              </a:rPr>
              <a:t>could</a:t>
            </a:r>
            <a:r>
              <a:rPr sz="1200" spc="-50" dirty="0">
                <a:latin typeface="Arial"/>
                <a:cs typeface="Arial"/>
              </a:rPr>
              <a:t> </a:t>
            </a:r>
            <a:r>
              <a:rPr sz="1200" dirty="0">
                <a:latin typeface="Arial"/>
                <a:cs typeface="Arial"/>
              </a:rPr>
              <a:t>be</a:t>
            </a:r>
            <a:r>
              <a:rPr sz="1200" spc="-25" dirty="0">
                <a:latin typeface="Arial"/>
                <a:cs typeface="Arial"/>
              </a:rPr>
              <a:t> </a:t>
            </a:r>
            <a:r>
              <a:rPr sz="1200" dirty="0">
                <a:latin typeface="Arial"/>
                <a:cs typeface="Arial"/>
              </a:rPr>
              <a:t>applied</a:t>
            </a:r>
            <a:r>
              <a:rPr sz="1200" spc="-20" dirty="0">
                <a:latin typeface="Arial"/>
                <a:cs typeface="Arial"/>
              </a:rPr>
              <a:t> </a:t>
            </a:r>
            <a:r>
              <a:rPr sz="1200" dirty="0">
                <a:latin typeface="Arial"/>
                <a:cs typeface="Arial"/>
              </a:rPr>
              <a:t>to</a:t>
            </a:r>
            <a:r>
              <a:rPr sz="1200" spc="-45" dirty="0">
                <a:latin typeface="Arial"/>
                <a:cs typeface="Arial"/>
              </a:rPr>
              <a:t> </a:t>
            </a:r>
            <a:r>
              <a:rPr sz="1200" dirty="0">
                <a:latin typeface="Arial"/>
                <a:cs typeface="Arial"/>
              </a:rPr>
              <a:t>forecast</a:t>
            </a:r>
            <a:r>
              <a:rPr sz="1200" spc="-50" dirty="0">
                <a:latin typeface="Arial"/>
                <a:cs typeface="Arial"/>
              </a:rPr>
              <a:t> </a:t>
            </a:r>
            <a:r>
              <a:rPr sz="1200" dirty="0">
                <a:latin typeface="Arial"/>
                <a:cs typeface="Arial"/>
              </a:rPr>
              <a:t>future</a:t>
            </a:r>
            <a:r>
              <a:rPr sz="1200" spc="-35" dirty="0">
                <a:latin typeface="Arial"/>
                <a:cs typeface="Arial"/>
              </a:rPr>
              <a:t> </a:t>
            </a:r>
            <a:r>
              <a:rPr sz="1200" dirty="0">
                <a:latin typeface="Arial"/>
                <a:cs typeface="Arial"/>
              </a:rPr>
              <a:t>sales</a:t>
            </a:r>
            <a:r>
              <a:rPr sz="1200" spc="-35" dirty="0">
                <a:latin typeface="Arial"/>
                <a:cs typeface="Arial"/>
              </a:rPr>
              <a:t> </a:t>
            </a:r>
            <a:r>
              <a:rPr sz="1200" spc="-25" dirty="0">
                <a:latin typeface="Arial"/>
                <a:cs typeface="Arial"/>
              </a:rPr>
              <a:t>and </a:t>
            </a:r>
            <a:r>
              <a:rPr sz="1200" dirty="0">
                <a:latin typeface="Arial"/>
                <a:cs typeface="Arial"/>
              </a:rPr>
              <a:t>identify</a:t>
            </a:r>
            <a:r>
              <a:rPr sz="1200" spc="-55" dirty="0">
                <a:latin typeface="Arial"/>
                <a:cs typeface="Arial"/>
              </a:rPr>
              <a:t> </a:t>
            </a:r>
            <a:r>
              <a:rPr sz="1200" dirty="0">
                <a:latin typeface="Arial"/>
                <a:cs typeface="Arial"/>
              </a:rPr>
              <a:t>potential</a:t>
            </a:r>
            <a:r>
              <a:rPr sz="1200" spc="-55" dirty="0">
                <a:latin typeface="Arial"/>
                <a:cs typeface="Arial"/>
              </a:rPr>
              <a:t> </a:t>
            </a:r>
            <a:r>
              <a:rPr sz="1200" dirty="0">
                <a:latin typeface="Arial"/>
                <a:cs typeface="Arial"/>
              </a:rPr>
              <a:t>churn</a:t>
            </a:r>
            <a:r>
              <a:rPr sz="1200" spc="-40" dirty="0">
                <a:latin typeface="Arial"/>
                <a:cs typeface="Arial"/>
              </a:rPr>
              <a:t> </a:t>
            </a:r>
            <a:r>
              <a:rPr sz="1200" dirty="0">
                <a:latin typeface="Arial"/>
                <a:cs typeface="Arial"/>
              </a:rPr>
              <a:t>risks</a:t>
            </a:r>
            <a:r>
              <a:rPr sz="1200" spc="-15" dirty="0">
                <a:latin typeface="Arial"/>
                <a:cs typeface="Arial"/>
              </a:rPr>
              <a:t> </a:t>
            </a:r>
            <a:r>
              <a:rPr sz="1200" dirty="0">
                <a:latin typeface="Arial"/>
                <a:cs typeface="Arial"/>
              </a:rPr>
              <a:t>among</a:t>
            </a:r>
            <a:r>
              <a:rPr sz="1200" spc="-50" dirty="0">
                <a:latin typeface="Arial"/>
                <a:cs typeface="Arial"/>
              </a:rPr>
              <a:t> </a:t>
            </a:r>
            <a:r>
              <a:rPr sz="1200" dirty="0">
                <a:latin typeface="Arial"/>
                <a:cs typeface="Arial"/>
              </a:rPr>
              <a:t>customers.</a:t>
            </a:r>
            <a:r>
              <a:rPr sz="1200" spc="-50" dirty="0">
                <a:latin typeface="Arial"/>
                <a:cs typeface="Arial"/>
              </a:rPr>
              <a:t> </a:t>
            </a:r>
            <a:r>
              <a:rPr sz="1200" dirty="0">
                <a:latin typeface="Arial"/>
                <a:cs typeface="Arial"/>
              </a:rPr>
              <a:t>Additionally,</a:t>
            </a:r>
            <a:r>
              <a:rPr sz="1200" spc="-35" dirty="0">
                <a:latin typeface="Arial"/>
                <a:cs typeface="Arial"/>
              </a:rPr>
              <a:t> </a:t>
            </a:r>
            <a:r>
              <a:rPr sz="1200" dirty="0">
                <a:latin typeface="Arial"/>
                <a:cs typeface="Arial"/>
              </a:rPr>
              <a:t>data</a:t>
            </a:r>
            <a:r>
              <a:rPr sz="1200" spc="-35" dirty="0">
                <a:latin typeface="Arial"/>
                <a:cs typeface="Arial"/>
              </a:rPr>
              <a:t> </a:t>
            </a:r>
            <a:r>
              <a:rPr sz="1200" dirty="0">
                <a:latin typeface="Arial"/>
                <a:cs typeface="Arial"/>
              </a:rPr>
              <a:t>visualization</a:t>
            </a:r>
            <a:r>
              <a:rPr sz="1200" spc="-40" dirty="0">
                <a:latin typeface="Arial"/>
                <a:cs typeface="Arial"/>
              </a:rPr>
              <a:t> </a:t>
            </a:r>
            <a:r>
              <a:rPr sz="1200" dirty="0">
                <a:latin typeface="Arial"/>
                <a:cs typeface="Arial"/>
              </a:rPr>
              <a:t>tools</a:t>
            </a:r>
            <a:r>
              <a:rPr sz="1200" spc="-40" dirty="0">
                <a:latin typeface="Arial"/>
                <a:cs typeface="Arial"/>
              </a:rPr>
              <a:t> </a:t>
            </a:r>
            <a:r>
              <a:rPr sz="1200" dirty="0">
                <a:latin typeface="Arial"/>
                <a:cs typeface="Arial"/>
              </a:rPr>
              <a:t>(e.g.,</a:t>
            </a:r>
            <a:r>
              <a:rPr sz="1200" spc="-15" dirty="0">
                <a:latin typeface="Arial"/>
                <a:cs typeface="Arial"/>
              </a:rPr>
              <a:t> </a:t>
            </a:r>
            <a:r>
              <a:rPr sz="1200" dirty="0">
                <a:latin typeface="Arial"/>
                <a:cs typeface="Arial"/>
              </a:rPr>
              <a:t>Tableau</a:t>
            </a:r>
            <a:r>
              <a:rPr sz="1200" spc="-60" dirty="0">
                <a:latin typeface="Arial"/>
                <a:cs typeface="Arial"/>
              </a:rPr>
              <a:t> </a:t>
            </a:r>
            <a:r>
              <a:rPr sz="1200" dirty="0">
                <a:latin typeface="Arial"/>
                <a:cs typeface="Arial"/>
              </a:rPr>
              <a:t>or</a:t>
            </a:r>
            <a:r>
              <a:rPr sz="1200" spc="-20" dirty="0">
                <a:latin typeface="Arial"/>
                <a:cs typeface="Arial"/>
              </a:rPr>
              <a:t> </a:t>
            </a:r>
            <a:r>
              <a:rPr sz="1200" dirty="0">
                <a:latin typeface="Arial"/>
                <a:cs typeface="Arial"/>
              </a:rPr>
              <a:t>Power</a:t>
            </a:r>
            <a:r>
              <a:rPr sz="1200" spc="-30" dirty="0">
                <a:latin typeface="Arial"/>
                <a:cs typeface="Arial"/>
              </a:rPr>
              <a:t> </a:t>
            </a:r>
            <a:r>
              <a:rPr sz="1200" dirty="0">
                <a:latin typeface="Arial"/>
                <a:cs typeface="Arial"/>
              </a:rPr>
              <a:t>BI)</a:t>
            </a:r>
            <a:r>
              <a:rPr sz="1200" spc="-20" dirty="0">
                <a:latin typeface="Arial"/>
                <a:cs typeface="Arial"/>
              </a:rPr>
              <a:t> </a:t>
            </a:r>
            <a:r>
              <a:rPr sz="1200" dirty="0">
                <a:latin typeface="Arial"/>
                <a:cs typeface="Arial"/>
              </a:rPr>
              <a:t>could</a:t>
            </a:r>
            <a:r>
              <a:rPr sz="1200" spc="-35" dirty="0">
                <a:latin typeface="Arial"/>
                <a:cs typeface="Arial"/>
              </a:rPr>
              <a:t> </a:t>
            </a:r>
            <a:r>
              <a:rPr sz="1200" spc="-25" dirty="0">
                <a:latin typeface="Arial"/>
                <a:cs typeface="Arial"/>
              </a:rPr>
              <a:t>be </a:t>
            </a:r>
            <a:r>
              <a:rPr sz="1200" dirty="0">
                <a:latin typeface="Arial"/>
                <a:cs typeface="Arial"/>
              </a:rPr>
              <a:t>used</a:t>
            </a:r>
            <a:r>
              <a:rPr sz="1200" spc="-35" dirty="0">
                <a:latin typeface="Arial"/>
                <a:cs typeface="Arial"/>
              </a:rPr>
              <a:t> </a:t>
            </a:r>
            <a:r>
              <a:rPr sz="1200" dirty="0">
                <a:latin typeface="Arial"/>
                <a:cs typeface="Arial"/>
              </a:rPr>
              <a:t>to</a:t>
            </a:r>
            <a:r>
              <a:rPr sz="1200" spc="-15" dirty="0">
                <a:latin typeface="Arial"/>
                <a:cs typeface="Arial"/>
              </a:rPr>
              <a:t> </a:t>
            </a:r>
            <a:r>
              <a:rPr sz="1200" dirty="0">
                <a:latin typeface="Arial"/>
                <a:cs typeface="Arial"/>
              </a:rPr>
              <a:t>create</a:t>
            </a:r>
            <a:r>
              <a:rPr sz="1200" spc="-30" dirty="0">
                <a:latin typeface="Arial"/>
                <a:cs typeface="Arial"/>
              </a:rPr>
              <a:t> </a:t>
            </a:r>
            <a:r>
              <a:rPr sz="1200" dirty="0">
                <a:latin typeface="Arial"/>
                <a:cs typeface="Arial"/>
              </a:rPr>
              <a:t>interactive</a:t>
            </a:r>
            <a:r>
              <a:rPr sz="1200" spc="-20" dirty="0">
                <a:latin typeface="Arial"/>
                <a:cs typeface="Arial"/>
              </a:rPr>
              <a:t> </a:t>
            </a:r>
            <a:r>
              <a:rPr sz="1200" dirty="0">
                <a:latin typeface="Arial"/>
                <a:cs typeface="Arial"/>
              </a:rPr>
              <a:t>dashboards</a:t>
            </a:r>
            <a:r>
              <a:rPr sz="1200" spc="-45" dirty="0">
                <a:latin typeface="Arial"/>
                <a:cs typeface="Arial"/>
              </a:rPr>
              <a:t> </a:t>
            </a:r>
            <a:r>
              <a:rPr sz="1200" dirty="0">
                <a:latin typeface="Arial"/>
                <a:cs typeface="Arial"/>
              </a:rPr>
              <a:t>for</a:t>
            </a:r>
            <a:r>
              <a:rPr sz="1200" spc="-35" dirty="0">
                <a:latin typeface="Arial"/>
                <a:cs typeface="Arial"/>
              </a:rPr>
              <a:t> </a:t>
            </a:r>
            <a:r>
              <a:rPr sz="1200" dirty="0">
                <a:latin typeface="Arial"/>
                <a:cs typeface="Arial"/>
              </a:rPr>
              <a:t>easy</a:t>
            </a:r>
            <a:r>
              <a:rPr sz="1200" spc="-25" dirty="0">
                <a:latin typeface="Arial"/>
                <a:cs typeface="Arial"/>
              </a:rPr>
              <a:t> </a:t>
            </a:r>
            <a:r>
              <a:rPr sz="1200" spc="-10" dirty="0">
                <a:latin typeface="Arial"/>
                <a:cs typeface="Arial"/>
              </a:rPr>
              <a:t>interpretation.</a:t>
            </a:r>
            <a:endParaRPr sz="1200">
              <a:latin typeface="Arial"/>
              <a:cs typeface="Arial"/>
            </a:endParaRPr>
          </a:p>
          <a:p>
            <a:pPr>
              <a:lnSpc>
                <a:spcPct val="100000"/>
              </a:lnSpc>
              <a:spcBef>
                <a:spcPts val="775"/>
              </a:spcBef>
            </a:pPr>
            <a:endParaRPr sz="1200">
              <a:latin typeface="Arial"/>
              <a:cs typeface="Arial"/>
            </a:endParaRPr>
          </a:p>
          <a:p>
            <a:pPr marL="12700" marR="59690">
              <a:lnSpc>
                <a:spcPct val="150000"/>
              </a:lnSpc>
            </a:pPr>
            <a:r>
              <a:rPr sz="1200" dirty="0">
                <a:latin typeface="Arial"/>
                <a:cs typeface="Arial"/>
              </a:rPr>
              <a:t>This</a:t>
            </a:r>
            <a:r>
              <a:rPr sz="1200" spc="-25" dirty="0">
                <a:latin typeface="Arial"/>
                <a:cs typeface="Arial"/>
              </a:rPr>
              <a:t> </a:t>
            </a:r>
            <a:r>
              <a:rPr sz="1200" dirty="0">
                <a:latin typeface="Arial"/>
                <a:cs typeface="Arial"/>
              </a:rPr>
              <a:t>solution</a:t>
            </a:r>
            <a:r>
              <a:rPr sz="1200" spc="-45" dirty="0">
                <a:latin typeface="Arial"/>
                <a:cs typeface="Arial"/>
              </a:rPr>
              <a:t> </a:t>
            </a:r>
            <a:r>
              <a:rPr sz="1200" dirty="0">
                <a:latin typeface="Arial"/>
                <a:cs typeface="Arial"/>
              </a:rPr>
              <a:t>can</a:t>
            </a:r>
            <a:r>
              <a:rPr sz="1200" spc="-20" dirty="0">
                <a:latin typeface="Arial"/>
                <a:cs typeface="Arial"/>
              </a:rPr>
              <a:t> </a:t>
            </a:r>
            <a:r>
              <a:rPr sz="1200" dirty="0">
                <a:latin typeface="Arial"/>
                <a:cs typeface="Arial"/>
              </a:rPr>
              <a:t>support</a:t>
            </a:r>
            <a:r>
              <a:rPr sz="1200" spc="-40" dirty="0">
                <a:latin typeface="Arial"/>
                <a:cs typeface="Arial"/>
              </a:rPr>
              <a:t> </a:t>
            </a:r>
            <a:r>
              <a:rPr sz="1200" dirty="0">
                <a:latin typeface="Arial"/>
                <a:cs typeface="Arial"/>
              </a:rPr>
              <a:t>business</a:t>
            </a:r>
            <a:r>
              <a:rPr sz="1200" spc="-45" dirty="0">
                <a:latin typeface="Arial"/>
                <a:cs typeface="Arial"/>
              </a:rPr>
              <a:t> </a:t>
            </a:r>
            <a:r>
              <a:rPr sz="1200" dirty="0">
                <a:latin typeface="Arial"/>
                <a:cs typeface="Arial"/>
              </a:rPr>
              <a:t>decisions</a:t>
            </a:r>
            <a:r>
              <a:rPr sz="1200" spc="-40" dirty="0">
                <a:latin typeface="Arial"/>
                <a:cs typeface="Arial"/>
              </a:rPr>
              <a:t> </a:t>
            </a:r>
            <a:r>
              <a:rPr sz="1200" dirty="0">
                <a:latin typeface="Arial"/>
                <a:cs typeface="Arial"/>
              </a:rPr>
              <a:t>on</a:t>
            </a:r>
            <a:r>
              <a:rPr sz="1200" spc="-20" dirty="0">
                <a:latin typeface="Arial"/>
                <a:cs typeface="Arial"/>
              </a:rPr>
              <a:t> </a:t>
            </a:r>
            <a:r>
              <a:rPr sz="1200" dirty="0">
                <a:latin typeface="Arial"/>
                <a:cs typeface="Arial"/>
              </a:rPr>
              <a:t>inventory</a:t>
            </a:r>
            <a:r>
              <a:rPr sz="1200" spc="-30" dirty="0">
                <a:latin typeface="Arial"/>
                <a:cs typeface="Arial"/>
              </a:rPr>
              <a:t> </a:t>
            </a:r>
            <a:r>
              <a:rPr sz="1200" spc="-10" dirty="0">
                <a:latin typeface="Arial"/>
                <a:cs typeface="Arial"/>
              </a:rPr>
              <a:t>management,</a:t>
            </a:r>
            <a:r>
              <a:rPr sz="1200" spc="-40" dirty="0">
                <a:latin typeface="Arial"/>
                <a:cs typeface="Arial"/>
              </a:rPr>
              <a:t> </a:t>
            </a:r>
            <a:r>
              <a:rPr sz="1200" dirty="0">
                <a:latin typeface="Arial"/>
                <a:cs typeface="Arial"/>
              </a:rPr>
              <a:t>marketing</a:t>
            </a:r>
            <a:r>
              <a:rPr sz="1200" spc="-35" dirty="0">
                <a:latin typeface="Arial"/>
                <a:cs typeface="Arial"/>
              </a:rPr>
              <a:t> </a:t>
            </a:r>
            <a:r>
              <a:rPr sz="1200" dirty="0">
                <a:latin typeface="Arial"/>
                <a:cs typeface="Arial"/>
              </a:rPr>
              <a:t>strategies,</a:t>
            </a:r>
            <a:r>
              <a:rPr sz="1200" spc="-20" dirty="0">
                <a:latin typeface="Arial"/>
                <a:cs typeface="Arial"/>
              </a:rPr>
              <a:t> </a:t>
            </a:r>
            <a:r>
              <a:rPr sz="1200" dirty="0">
                <a:latin typeface="Arial"/>
                <a:cs typeface="Arial"/>
              </a:rPr>
              <a:t>and</a:t>
            </a:r>
            <a:r>
              <a:rPr sz="1200" spc="-35" dirty="0">
                <a:latin typeface="Arial"/>
                <a:cs typeface="Arial"/>
              </a:rPr>
              <a:t> </a:t>
            </a:r>
            <a:r>
              <a:rPr sz="1200" dirty="0">
                <a:latin typeface="Arial"/>
                <a:cs typeface="Arial"/>
              </a:rPr>
              <a:t>customer</a:t>
            </a:r>
            <a:r>
              <a:rPr sz="1200" spc="-35" dirty="0">
                <a:latin typeface="Arial"/>
                <a:cs typeface="Arial"/>
              </a:rPr>
              <a:t> </a:t>
            </a:r>
            <a:r>
              <a:rPr sz="1200" spc="-10" dirty="0">
                <a:latin typeface="Arial"/>
                <a:cs typeface="Arial"/>
              </a:rPr>
              <a:t>engagement, </a:t>
            </a:r>
            <a:r>
              <a:rPr sz="1200" dirty="0">
                <a:latin typeface="Arial"/>
                <a:cs typeface="Arial"/>
              </a:rPr>
              <a:t>ultimately</a:t>
            </a:r>
            <a:r>
              <a:rPr sz="1200" spc="-40" dirty="0">
                <a:latin typeface="Arial"/>
                <a:cs typeface="Arial"/>
              </a:rPr>
              <a:t> </a:t>
            </a:r>
            <a:r>
              <a:rPr sz="1200" dirty="0">
                <a:latin typeface="Arial"/>
                <a:cs typeface="Arial"/>
              </a:rPr>
              <a:t>aiming</a:t>
            </a:r>
            <a:r>
              <a:rPr sz="1200" spc="-30" dirty="0">
                <a:latin typeface="Arial"/>
                <a:cs typeface="Arial"/>
              </a:rPr>
              <a:t> </a:t>
            </a:r>
            <a:r>
              <a:rPr sz="1200" dirty="0">
                <a:latin typeface="Arial"/>
                <a:cs typeface="Arial"/>
              </a:rPr>
              <a:t>to</a:t>
            </a:r>
            <a:r>
              <a:rPr sz="1200" spc="-5" dirty="0">
                <a:latin typeface="Arial"/>
                <a:cs typeface="Arial"/>
              </a:rPr>
              <a:t> </a:t>
            </a:r>
            <a:r>
              <a:rPr sz="1200" dirty="0">
                <a:latin typeface="Arial"/>
                <a:cs typeface="Arial"/>
              </a:rPr>
              <a:t>optimize</a:t>
            </a:r>
            <a:r>
              <a:rPr sz="1200" spc="-20" dirty="0">
                <a:latin typeface="Arial"/>
                <a:cs typeface="Arial"/>
              </a:rPr>
              <a:t> </a:t>
            </a:r>
            <a:r>
              <a:rPr sz="1200" dirty="0">
                <a:latin typeface="Arial"/>
                <a:cs typeface="Arial"/>
              </a:rPr>
              <a:t>sales</a:t>
            </a:r>
            <a:r>
              <a:rPr sz="1200" spc="-10" dirty="0">
                <a:latin typeface="Arial"/>
                <a:cs typeface="Arial"/>
              </a:rPr>
              <a:t> performance</a:t>
            </a:r>
            <a:r>
              <a:rPr sz="1200" spc="-45" dirty="0">
                <a:latin typeface="Arial"/>
                <a:cs typeface="Arial"/>
              </a:rPr>
              <a:t> </a:t>
            </a:r>
            <a:r>
              <a:rPr sz="1200" dirty="0">
                <a:latin typeface="Arial"/>
                <a:cs typeface="Arial"/>
              </a:rPr>
              <a:t>and</a:t>
            </a:r>
            <a:r>
              <a:rPr sz="1200" spc="-20" dirty="0">
                <a:latin typeface="Arial"/>
                <a:cs typeface="Arial"/>
              </a:rPr>
              <a:t> </a:t>
            </a:r>
            <a:r>
              <a:rPr sz="1200" dirty="0">
                <a:latin typeface="Arial"/>
                <a:cs typeface="Arial"/>
              </a:rPr>
              <a:t>customer</a:t>
            </a:r>
            <a:r>
              <a:rPr sz="1200" spc="-40" dirty="0">
                <a:latin typeface="Arial"/>
                <a:cs typeface="Arial"/>
              </a:rPr>
              <a:t> </a:t>
            </a:r>
            <a:r>
              <a:rPr sz="1200" spc="-10" dirty="0">
                <a:latin typeface="Arial"/>
                <a:cs typeface="Arial"/>
              </a:rPr>
              <a:t>satisfaction.</a:t>
            </a:r>
            <a:endParaRPr sz="1200">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Project</a:t>
            </a:r>
            <a:r>
              <a:rPr spc="-30" dirty="0"/>
              <a:t> </a:t>
            </a:r>
            <a:r>
              <a:rPr spc="-10" dirty="0"/>
              <a:t>Title</a:t>
            </a:r>
          </a:p>
        </p:txBody>
      </p:sp>
      <p:sp>
        <p:nvSpPr>
          <p:cNvPr id="3" name="object 3"/>
          <p:cNvSpPr/>
          <p:nvPr/>
        </p:nvSpPr>
        <p:spPr>
          <a:xfrm>
            <a:off x="0" y="4934711"/>
            <a:ext cx="9144000" cy="208915"/>
          </a:xfrm>
          <a:custGeom>
            <a:avLst/>
            <a:gdLst/>
            <a:ahLst/>
            <a:cxnLst/>
            <a:rect l="l" t="t" r="r" b="b"/>
            <a:pathLst>
              <a:path w="9144000" h="208914">
                <a:moveTo>
                  <a:pt x="9144000" y="0"/>
                </a:moveTo>
                <a:lnTo>
                  <a:pt x="0" y="0"/>
                </a:lnTo>
                <a:lnTo>
                  <a:pt x="0" y="208788"/>
                </a:lnTo>
                <a:lnTo>
                  <a:pt x="9144000" y="208788"/>
                </a:lnTo>
                <a:lnTo>
                  <a:pt x="9144000" y="0"/>
                </a:lnTo>
                <a:close/>
              </a:path>
            </a:pathLst>
          </a:custGeom>
          <a:solidFill>
            <a:srgbClr val="851810"/>
          </a:solidFill>
        </p:spPr>
        <p:txBody>
          <a:bodyPr wrap="square" lIns="0" tIns="0" rIns="0" bIns="0" rtlCol="0"/>
          <a:lstStyle/>
          <a:p>
            <a:endParaRPr/>
          </a:p>
        </p:txBody>
      </p:sp>
      <p:pic>
        <p:nvPicPr>
          <p:cNvPr id="4" name="object 4"/>
          <p:cNvPicPr/>
          <p:nvPr/>
        </p:nvPicPr>
        <p:blipFill>
          <a:blip r:embed="rId2" cstate="print"/>
          <a:stretch>
            <a:fillRect/>
          </a:stretch>
        </p:blipFill>
        <p:spPr>
          <a:xfrm>
            <a:off x="7463061" y="42775"/>
            <a:ext cx="1208487" cy="368530"/>
          </a:xfrm>
          <a:prstGeom prst="rect">
            <a:avLst/>
          </a:prstGeom>
        </p:spPr>
      </p:pic>
      <p:grpSp>
        <p:nvGrpSpPr>
          <p:cNvPr id="5" name="object 5"/>
          <p:cNvGrpSpPr/>
          <p:nvPr/>
        </p:nvGrpSpPr>
        <p:grpSpPr>
          <a:xfrm>
            <a:off x="8983739" y="0"/>
            <a:ext cx="160655" cy="546100"/>
            <a:chOff x="8983739" y="0"/>
            <a:chExt cx="160655" cy="546100"/>
          </a:xfrm>
        </p:grpSpPr>
        <p:pic>
          <p:nvPicPr>
            <p:cNvPr id="6" name="object 6"/>
            <p:cNvPicPr/>
            <p:nvPr/>
          </p:nvPicPr>
          <p:blipFill>
            <a:blip r:embed="rId3" cstate="print"/>
            <a:stretch>
              <a:fillRect/>
            </a:stretch>
          </p:blipFill>
          <p:spPr>
            <a:xfrm>
              <a:off x="8983739" y="8947"/>
              <a:ext cx="160259" cy="536841"/>
            </a:xfrm>
            <a:prstGeom prst="rect">
              <a:avLst/>
            </a:prstGeom>
          </p:spPr>
        </p:pic>
        <p:sp>
          <p:nvSpPr>
            <p:cNvPr id="7" name="object 7"/>
            <p:cNvSpPr/>
            <p:nvPr/>
          </p:nvSpPr>
          <p:spPr>
            <a:xfrm>
              <a:off x="9028175" y="0"/>
              <a:ext cx="116205" cy="467995"/>
            </a:xfrm>
            <a:custGeom>
              <a:avLst/>
              <a:gdLst/>
              <a:ahLst/>
              <a:cxnLst/>
              <a:rect l="l" t="t" r="r" b="b"/>
              <a:pathLst>
                <a:path w="116204" h="467995">
                  <a:moveTo>
                    <a:pt x="115824" y="0"/>
                  </a:moveTo>
                  <a:lnTo>
                    <a:pt x="0" y="0"/>
                  </a:lnTo>
                  <a:lnTo>
                    <a:pt x="0" y="467867"/>
                  </a:lnTo>
                  <a:lnTo>
                    <a:pt x="115824" y="467867"/>
                  </a:lnTo>
                  <a:lnTo>
                    <a:pt x="115824" y="0"/>
                  </a:lnTo>
                  <a:close/>
                </a:path>
              </a:pathLst>
            </a:custGeom>
            <a:solidFill>
              <a:srgbClr val="00AFEF"/>
            </a:solidFill>
          </p:spPr>
          <p:txBody>
            <a:bodyPr wrap="square" lIns="0" tIns="0" rIns="0" bIns="0" rtlCol="0"/>
            <a:lstStyle/>
            <a:p>
              <a:endParaRPr/>
            </a:p>
          </p:txBody>
        </p:sp>
      </p:grpSp>
      <p:sp>
        <p:nvSpPr>
          <p:cNvPr id="8" name="object 8"/>
          <p:cNvSpPr txBox="1"/>
          <p:nvPr/>
        </p:nvSpPr>
        <p:spPr>
          <a:xfrm>
            <a:off x="389940" y="584149"/>
            <a:ext cx="8318500" cy="399732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001F5F"/>
                </a:solidFill>
                <a:latin typeface="Arial"/>
                <a:cs typeface="Arial"/>
              </a:rPr>
              <a:t>System</a:t>
            </a:r>
            <a:r>
              <a:rPr sz="2400" b="1" spc="-85" dirty="0">
                <a:solidFill>
                  <a:srgbClr val="001F5F"/>
                </a:solidFill>
                <a:latin typeface="Arial"/>
                <a:cs typeface="Arial"/>
              </a:rPr>
              <a:t> </a:t>
            </a:r>
            <a:r>
              <a:rPr sz="2400" b="1" spc="-10" dirty="0">
                <a:solidFill>
                  <a:srgbClr val="001F5F"/>
                </a:solidFill>
                <a:latin typeface="Arial"/>
                <a:cs typeface="Arial"/>
              </a:rPr>
              <a:t>Architecture</a:t>
            </a:r>
            <a:endParaRPr sz="2400">
              <a:latin typeface="Arial"/>
              <a:cs typeface="Arial"/>
            </a:endParaRPr>
          </a:p>
          <a:p>
            <a:pPr marL="12700" marR="226060">
              <a:lnSpc>
                <a:spcPct val="150000"/>
              </a:lnSpc>
              <a:spcBef>
                <a:spcPts val="305"/>
              </a:spcBef>
            </a:pPr>
            <a:r>
              <a:rPr sz="1200" dirty="0">
                <a:latin typeface="Arial"/>
                <a:cs typeface="Arial"/>
              </a:rPr>
              <a:t>The</a:t>
            </a:r>
            <a:r>
              <a:rPr sz="1200" spc="-35" dirty="0">
                <a:latin typeface="Arial"/>
                <a:cs typeface="Arial"/>
              </a:rPr>
              <a:t> </a:t>
            </a:r>
            <a:r>
              <a:rPr sz="1200" dirty="0">
                <a:latin typeface="Arial"/>
                <a:cs typeface="Arial"/>
              </a:rPr>
              <a:t>system</a:t>
            </a:r>
            <a:r>
              <a:rPr sz="1200" spc="-10" dirty="0">
                <a:latin typeface="Arial"/>
                <a:cs typeface="Arial"/>
              </a:rPr>
              <a:t> </a:t>
            </a:r>
            <a:r>
              <a:rPr sz="1200" dirty="0">
                <a:latin typeface="Arial"/>
                <a:cs typeface="Arial"/>
              </a:rPr>
              <a:t>architecture</a:t>
            </a:r>
            <a:r>
              <a:rPr sz="1200" spc="-50" dirty="0">
                <a:latin typeface="Arial"/>
                <a:cs typeface="Arial"/>
              </a:rPr>
              <a:t> </a:t>
            </a:r>
            <a:r>
              <a:rPr sz="1200" dirty="0">
                <a:latin typeface="Arial"/>
                <a:cs typeface="Arial"/>
              </a:rPr>
              <a:t>for</a:t>
            </a:r>
            <a:r>
              <a:rPr sz="1200" spc="-30" dirty="0">
                <a:latin typeface="Arial"/>
                <a:cs typeface="Arial"/>
              </a:rPr>
              <a:t> </a:t>
            </a:r>
            <a:r>
              <a:rPr sz="1200" dirty="0">
                <a:latin typeface="Arial"/>
                <a:cs typeface="Arial"/>
              </a:rPr>
              <a:t>an</a:t>
            </a:r>
            <a:r>
              <a:rPr sz="1200" spc="-30" dirty="0">
                <a:latin typeface="Arial"/>
                <a:cs typeface="Arial"/>
              </a:rPr>
              <a:t> </a:t>
            </a:r>
            <a:r>
              <a:rPr sz="1200" dirty="0">
                <a:latin typeface="Arial"/>
                <a:cs typeface="Arial"/>
              </a:rPr>
              <a:t>e-commerce</a:t>
            </a:r>
            <a:r>
              <a:rPr sz="1200" spc="-60" dirty="0">
                <a:latin typeface="Arial"/>
                <a:cs typeface="Arial"/>
              </a:rPr>
              <a:t> </a:t>
            </a:r>
            <a:r>
              <a:rPr sz="1200" dirty="0">
                <a:latin typeface="Arial"/>
                <a:cs typeface="Arial"/>
              </a:rPr>
              <a:t>sales</a:t>
            </a:r>
            <a:r>
              <a:rPr sz="1200" spc="-25" dirty="0">
                <a:latin typeface="Arial"/>
                <a:cs typeface="Arial"/>
              </a:rPr>
              <a:t> </a:t>
            </a:r>
            <a:r>
              <a:rPr sz="1200" dirty="0">
                <a:latin typeface="Arial"/>
                <a:cs typeface="Arial"/>
              </a:rPr>
              <a:t>analysis</a:t>
            </a:r>
            <a:r>
              <a:rPr sz="1200" spc="-35" dirty="0">
                <a:latin typeface="Arial"/>
                <a:cs typeface="Arial"/>
              </a:rPr>
              <a:t> </a:t>
            </a:r>
            <a:r>
              <a:rPr sz="1200" dirty="0">
                <a:latin typeface="Arial"/>
                <a:cs typeface="Arial"/>
              </a:rPr>
              <a:t>platform</a:t>
            </a:r>
            <a:r>
              <a:rPr sz="1200" spc="-45" dirty="0">
                <a:latin typeface="Arial"/>
                <a:cs typeface="Arial"/>
              </a:rPr>
              <a:t> </a:t>
            </a:r>
            <a:r>
              <a:rPr sz="1200" dirty="0">
                <a:latin typeface="Arial"/>
                <a:cs typeface="Arial"/>
              </a:rPr>
              <a:t>generally</a:t>
            </a:r>
            <a:r>
              <a:rPr sz="1200" spc="-45" dirty="0">
                <a:latin typeface="Arial"/>
                <a:cs typeface="Arial"/>
              </a:rPr>
              <a:t> </a:t>
            </a:r>
            <a:r>
              <a:rPr sz="1200" dirty="0">
                <a:latin typeface="Arial"/>
                <a:cs typeface="Arial"/>
              </a:rPr>
              <a:t>follows</a:t>
            </a:r>
            <a:r>
              <a:rPr sz="1200" spc="-40" dirty="0">
                <a:latin typeface="Arial"/>
                <a:cs typeface="Arial"/>
              </a:rPr>
              <a:t> </a:t>
            </a:r>
            <a:r>
              <a:rPr sz="1200" dirty="0">
                <a:latin typeface="Arial"/>
                <a:cs typeface="Arial"/>
              </a:rPr>
              <a:t>a</a:t>
            </a:r>
            <a:r>
              <a:rPr sz="1200" spc="-15" dirty="0">
                <a:latin typeface="Arial"/>
                <a:cs typeface="Arial"/>
              </a:rPr>
              <a:t> </a:t>
            </a:r>
            <a:r>
              <a:rPr sz="1200" dirty="0">
                <a:latin typeface="Arial"/>
                <a:cs typeface="Arial"/>
              </a:rPr>
              <a:t>multi-layered</a:t>
            </a:r>
            <a:r>
              <a:rPr sz="1200" spc="-45" dirty="0">
                <a:latin typeface="Arial"/>
                <a:cs typeface="Arial"/>
              </a:rPr>
              <a:t> </a:t>
            </a:r>
            <a:r>
              <a:rPr sz="1200" dirty="0">
                <a:latin typeface="Arial"/>
                <a:cs typeface="Arial"/>
              </a:rPr>
              <a:t>approach</a:t>
            </a:r>
            <a:r>
              <a:rPr sz="1200" spc="-55" dirty="0">
                <a:latin typeface="Arial"/>
                <a:cs typeface="Arial"/>
              </a:rPr>
              <a:t> </a:t>
            </a:r>
            <a:r>
              <a:rPr sz="1200" dirty="0">
                <a:latin typeface="Arial"/>
                <a:cs typeface="Arial"/>
              </a:rPr>
              <a:t>to</a:t>
            </a:r>
            <a:r>
              <a:rPr sz="1200" spc="-10" dirty="0">
                <a:latin typeface="Arial"/>
                <a:cs typeface="Arial"/>
              </a:rPr>
              <a:t> handle </a:t>
            </a:r>
            <a:r>
              <a:rPr sz="1200" dirty="0">
                <a:latin typeface="Arial"/>
                <a:cs typeface="Arial"/>
              </a:rPr>
              <a:t>data</a:t>
            </a:r>
            <a:r>
              <a:rPr sz="1200" spc="-45" dirty="0">
                <a:latin typeface="Arial"/>
                <a:cs typeface="Arial"/>
              </a:rPr>
              <a:t> </a:t>
            </a:r>
            <a:r>
              <a:rPr sz="1200" dirty="0">
                <a:latin typeface="Arial"/>
                <a:cs typeface="Arial"/>
              </a:rPr>
              <a:t>collection,</a:t>
            </a:r>
            <a:r>
              <a:rPr sz="1200" spc="-45" dirty="0">
                <a:latin typeface="Arial"/>
                <a:cs typeface="Arial"/>
              </a:rPr>
              <a:t> </a:t>
            </a:r>
            <a:r>
              <a:rPr sz="1200" dirty="0">
                <a:latin typeface="Arial"/>
                <a:cs typeface="Arial"/>
              </a:rPr>
              <a:t>processing,</a:t>
            </a:r>
            <a:r>
              <a:rPr sz="1200" spc="-55" dirty="0">
                <a:latin typeface="Arial"/>
                <a:cs typeface="Arial"/>
              </a:rPr>
              <a:t> </a:t>
            </a:r>
            <a:r>
              <a:rPr sz="1200" dirty="0">
                <a:latin typeface="Arial"/>
                <a:cs typeface="Arial"/>
              </a:rPr>
              <a:t>and</a:t>
            </a:r>
            <a:r>
              <a:rPr sz="1200" spc="-45" dirty="0">
                <a:latin typeface="Arial"/>
                <a:cs typeface="Arial"/>
              </a:rPr>
              <a:t> </a:t>
            </a:r>
            <a:r>
              <a:rPr sz="1200" spc="-10" dirty="0">
                <a:latin typeface="Arial"/>
                <a:cs typeface="Arial"/>
              </a:rPr>
              <a:t>visualization.</a:t>
            </a:r>
            <a:endParaRPr sz="1200">
              <a:latin typeface="Arial"/>
              <a:cs typeface="Arial"/>
            </a:endParaRPr>
          </a:p>
          <a:p>
            <a:pPr>
              <a:lnSpc>
                <a:spcPct val="100000"/>
              </a:lnSpc>
              <a:spcBef>
                <a:spcPts val="775"/>
              </a:spcBef>
            </a:pPr>
            <a:endParaRPr sz="1200">
              <a:latin typeface="Arial"/>
              <a:cs typeface="Arial"/>
            </a:endParaRPr>
          </a:p>
          <a:p>
            <a:pPr marL="12700" marR="365125" indent="168275">
              <a:lnSpc>
                <a:spcPct val="150100"/>
              </a:lnSpc>
              <a:buAutoNum type="arabicPeriod"/>
              <a:tabLst>
                <a:tab pos="180975" algn="l"/>
              </a:tabLst>
            </a:pPr>
            <a:r>
              <a:rPr sz="1200" dirty="0">
                <a:latin typeface="Arial"/>
                <a:cs typeface="Arial"/>
              </a:rPr>
              <a:t>Data</a:t>
            </a:r>
            <a:r>
              <a:rPr sz="1200" spc="-30" dirty="0">
                <a:latin typeface="Arial"/>
                <a:cs typeface="Arial"/>
              </a:rPr>
              <a:t> </a:t>
            </a:r>
            <a:r>
              <a:rPr sz="1200" dirty="0">
                <a:latin typeface="Arial"/>
                <a:cs typeface="Arial"/>
              </a:rPr>
              <a:t>Collection</a:t>
            </a:r>
            <a:r>
              <a:rPr sz="1200" spc="-20" dirty="0">
                <a:latin typeface="Arial"/>
                <a:cs typeface="Arial"/>
              </a:rPr>
              <a:t> </a:t>
            </a:r>
            <a:r>
              <a:rPr sz="1200" dirty="0">
                <a:latin typeface="Arial"/>
                <a:cs typeface="Arial"/>
              </a:rPr>
              <a:t>Layer:</a:t>
            </a:r>
            <a:r>
              <a:rPr sz="1200" spc="-40" dirty="0">
                <a:latin typeface="Arial"/>
                <a:cs typeface="Arial"/>
              </a:rPr>
              <a:t> </a:t>
            </a:r>
            <a:r>
              <a:rPr sz="1200" dirty="0">
                <a:latin typeface="Arial"/>
                <a:cs typeface="Arial"/>
              </a:rPr>
              <a:t>This</a:t>
            </a:r>
            <a:r>
              <a:rPr sz="1200" spc="-40" dirty="0">
                <a:latin typeface="Arial"/>
                <a:cs typeface="Arial"/>
              </a:rPr>
              <a:t> </a:t>
            </a:r>
            <a:r>
              <a:rPr sz="1200" dirty="0">
                <a:latin typeface="Arial"/>
                <a:cs typeface="Arial"/>
              </a:rPr>
              <a:t>layer</a:t>
            </a:r>
            <a:r>
              <a:rPr sz="1200" spc="-15" dirty="0">
                <a:latin typeface="Arial"/>
                <a:cs typeface="Arial"/>
              </a:rPr>
              <a:t> </a:t>
            </a:r>
            <a:r>
              <a:rPr sz="1200" dirty="0">
                <a:latin typeface="Arial"/>
                <a:cs typeface="Arial"/>
              </a:rPr>
              <a:t>gathers</a:t>
            </a:r>
            <a:r>
              <a:rPr sz="1200" spc="-30" dirty="0">
                <a:latin typeface="Arial"/>
                <a:cs typeface="Arial"/>
              </a:rPr>
              <a:t> </a:t>
            </a:r>
            <a:r>
              <a:rPr sz="1200" dirty="0">
                <a:latin typeface="Arial"/>
                <a:cs typeface="Arial"/>
              </a:rPr>
              <a:t>data</a:t>
            </a:r>
            <a:r>
              <a:rPr sz="1200" spc="-35" dirty="0">
                <a:latin typeface="Arial"/>
                <a:cs typeface="Arial"/>
              </a:rPr>
              <a:t> </a:t>
            </a:r>
            <a:r>
              <a:rPr sz="1200" dirty="0">
                <a:latin typeface="Arial"/>
                <a:cs typeface="Arial"/>
              </a:rPr>
              <a:t>from</a:t>
            </a:r>
            <a:r>
              <a:rPr sz="1200" spc="-30" dirty="0">
                <a:latin typeface="Arial"/>
                <a:cs typeface="Arial"/>
              </a:rPr>
              <a:t> </a:t>
            </a:r>
            <a:r>
              <a:rPr sz="1200" dirty="0">
                <a:latin typeface="Arial"/>
                <a:cs typeface="Arial"/>
              </a:rPr>
              <a:t>various</a:t>
            </a:r>
            <a:r>
              <a:rPr sz="1200" spc="-25" dirty="0">
                <a:latin typeface="Arial"/>
                <a:cs typeface="Arial"/>
              </a:rPr>
              <a:t> </a:t>
            </a:r>
            <a:r>
              <a:rPr sz="1200" dirty="0">
                <a:latin typeface="Arial"/>
                <a:cs typeface="Arial"/>
              </a:rPr>
              <a:t>sources,</a:t>
            </a:r>
            <a:r>
              <a:rPr sz="1200" spc="-35" dirty="0">
                <a:latin typeface="Arial"/>
                <a:cs typeface="Arial"/>
              </a:rPr>
              <a:t> </a:t>
            </a:r>
            <a:r>
              <a:rPr sz="1200" dirty="0">
                <a:latin typeface="Arial"/>
                <a:cs typeface="Arial"/>
              </a:rPr>
              <a:t>including</a:t>
            </a:r>
            <a:r>
              <a:rPr sz="1200" spc="-45" dirty="0">
                <a:latin typeface="Arial"/>
                <a:cs typeface="Arial"/>
              </a:rPr>
              <a:t> </a:t>
            </a:r>
            <a:r>
              <a:rPr sz="1200" dirty="0">
                <a:latin typeface="Arial"/>
                <a:cs typeface="Arial"/>
              </a:rPr>
              <a:t>sales</a:t>
            </a:r>
            <a:r>
              <a:rPr sz="1200" spc="-35" dirty="0">
                <a:latin typeface="Arial"/>
                <a:cs typeface="Arial"/>
              </a:rPr>
              <a:t> </a:t>
            </a:r>
            <a:r>
              <a:rPr sz="1200" dirty="0">
                <a:latin typeface="Arial"/>
                <a:cs typeface="Arial"/>
              </a:rPr>
              <a:t>transactions,</a:t>
            </a:r>
            <a:r>
              <a:rPr sz="1200" spc="-45" dirty="0">
                <a:latin typeface="Arial"/>
                <a:cs typeface="Arial"/>
              </a:rPr>
              <a:t> </a:t>
            </a:r>
            <a:r>
              <a:rPr sz="1200" dirty="0">
                <a:latin typeface="Arial"/>
                <a:cs typeface="Arial"/>
              </a:rPr>
              <a:t>customer</a:t>
            </a:r>
            <a:r>
              <a:rPr sz="1200" spc="-55" dirty="0">
                <a:latin typeface="Arial"/>
                <a:cs typeface="Arial"/>
              </a:rPr>
              <a:t> </a:t>
            </a:r>
            <a:r>
              <a:rPr sz="1200" spc="-10" dirty="0">
                <a:latin typeface="Arial"/>
                <a:cs typeface="Arial"/>
              </a:rPr>
              <a:t>profiles, </a:t>
            </a:r>
            <a:r>
              <a:rPr sz="1200" dirty="0">
                <a:latin typeface="Arial"/>
                <a:cs typeface="Arial"/>
              </a:rPr>
              <a:t>product</a:t>
            </a:r>
            <a:r>
              <a:rPr sz="1200" spc="-50" dirty="0">
                <a:latin typeface="Arial"/>
                <a:cs typeface="Arial"/>
              </a:rPr>
              <a:t> </a:t>
            </a:r>
            <a:r>
              <a:rPr sz="1200" dirty="0">
                <a:latin typeface="Arial"/>
                <a:cs typeface="Arial"/>
              </a:rPr>
              <a:t>information,</a:t>
            </a:r>
            <a:r>
              <a:rPr sz="1200" spc="-45" dirty="0">
                <a:latin typeface="Arial"/>
                <a:cs typeface="Arial"/>
              </a:rPr>
              <a:t> </a:t>
            </a:r>
            <a:r>
              <a:rPr sz="1200" dirty="0">
                <a:latin typeface="Arial"/>
                <a:cs typeface="Arial"/>
              </a:rPr>
              <a:t>and</a:t>
            </a:r>
            <a:r>
              <a:rPr sz="1200" spc="-35" dirty="0">
                <a:latin typeface="Arial"/>
                <a:cs typeface="Arial"/>
              </a:rPr>
              <a:t> </a:t>
            </a:r>
            <a:r>
              <a:rPr sz="1200" dirty="0">
                <a:latin typeface="Arial"/>
                <a:cs typeface="Arial"/>
              </a:rPr>
              <a:t>browsing</a:t>
            </a:r>
            <a:r>
              <a:rPr sz="1200" spc="-25" dirty="0">
                <a:latin typeface="Arial"/>
                <a:cs typeface="Arial"/>
              </a:rPr>
              <a:t> </a:t>
            </a:r>
            <a:r>
              <a:rPr sz="1200" dirty="0">
                <a:latin typeface="Arial"/>
                <a:cs typeface="Arial"/>
              </a:rPr>
              <a:t>patterns.</a:t>
            </a:r>
            <a:r>
              <a:rPr sz="1200" spc="-35" dirty="0">
                <a:latin typeface="Arial"/>
                <a:cs typeface="Arial"/>
              </a:rPr>
              <a:t> </a:t>
            </a:r>
            <a:r>
              <a:rPr sz="1200" dirty="0">
                <a:latin typeface="Arial"/>
                <a:cs typeface="Arial"/>
              </a:rPr>
              <a:t>Data</a:t>
            </a:r>
            <a:r>
              <a:rPr sz="1200" spc="-30" dirty="0">
                <a:latin typeface="Arial"/>
                <a:cs typeface="Arial"/>
              </a:rPr>
              <a:t> </a:t>
            </a:r>
            <a:r>
              <a:rPr sz="1200" dirty="0">
                <a:latin typeface="Arial"/>
                <a:cs typeface="Arial"/>
              </a:rPr>
              <a:t>sources</a:t>
            </a:r>
            <a:r>
              <a:rPr sz="1200" spc="-40" dirty="0">
                <a:latin typeface="Arial"/>
                <a:cs typeface="Arial"/>
              </a:rPr>
              <a:t> </a:t>
            </a:r>
            <a:r>
              <a:rPr sz="1200" dirty="0">
                <a:latin typeface="Arial"/>
                <a:cs typeface="Arial"/>
              </a:rPr>
              <a:t>include</a:t>
            </a:r>
            <a:r>
              <a:rPr sz="1200" spc="-40" dirty="0">
                <a:latin typeface="Arial"/>
                <a:cs typeface="Arial"/>
              </a:rPr>
              <a:t> </a:t>
            </a:r>
            <a:r>
              <a:rPr sz="1200" dirty="0">
                <a:latin typeface="Arial"/>
                <a:cs typeface="Arial"/>
              </a:rPr>
              <a:t>databases,</a:t>
            </a:r>
            <a:r>
              <a:rPr sz="1200" spc="-50" dirty="0">
                <a:latin typeface="Arial"/>
                <a:cs typeface="Arial"/>
              </a:rPr>
              <a:t> </a:t>
            </a:r>
            <a:r>
              <a:rPr sz="1200" dirty="0">
                <a:latin typeface="Arial"/>
                <a:cs typeface="Arial"/>
              </a:rPr>
              <a:t>APIs,</a:t>
            </a:r>
            <a:r>
              <a:rPr sz="1200" spc="-10" dirty="0">
                <a:latin typeface="Arial"/>
                <a:cs typeface="Arial"/>
              </a:rPr>
              <a:t> </a:t>
            </a:r>
            <a:r>
              <a:rPr sz="1200" dirty="0">
                <a:latin typeface="Arial"/>
                <a:cs typeface="Arial"/>
              </a:rPr>
              <a:t>and</a:t>
            </a:r>
            <a:r>
              <a:rPr sz="1200" spc="-45" dirty="0">
                <a:latin typeface="Arial"/>
                <a:cs typeface="Arial"/>
              </a:rPr>
              <a:t> </a:t>
            </a:r>
            <a:r>
              <a:rPr sz="1200" dirty="0">
                <a:latin typeface="Arial"/>
                <a:cs typeface="Arial"/>
              </a:rPr>
              <a:t>third-party</a:t>
            </a:r>
            <a:r>
              <a:rPr sz="1200" spc="-35" dirty="0">
                <a:latin typeface="Arial"/>
                <a:cs typeface="Arial"/>
              </a:rPr>
              <a:t> </a:t>
            </a:r>
            <a:r>
              <a:rPr sz="1200" spc="-10" dirty="0">
                <a:latin typeface="Arial"/>
                <a:cs typeface="Arial"/>
              </a:rPr>
              <a:t>integrations.</a:t>
            </a:r>
            <a:endParaRPr sz="1200">
              <a:latin typeface="Arial"/>
              <a:cs typeface="Arial"/>
            </a:endParaRPr>
          </a:p>
          <a:p>
            <a:pPr marL="12700" marR="220345" indent="168275">
              <a:lnSpc>
                <a:spcPct val="150000"/>
              </a:lnSpc>
              <a:buAutoNum type="arabicPeriod"/>
              <a:tabLst>
                <a:tab pos="180975" algn="l"/>
              </a:tabLst>
            </a:pPr>
            <a:r>
              <a:rPr sz="1200" dirty="0">
                <a:latin typeface="Arial"/>
                <a:cs typeface="Arial"/>
              </a:rPr>
              <a:t>Data</a:t>
            </a:r>
            <a:r>
              <a:rPr sz="1200" spc="-25" dirty="0">
                <a:latin typeface="Arial"/>
                <a:cs typeface="Arial"/>
              </a:rPr>
              <a:t> </a:t>
            </a:r>
            <a:r>
              <a:rPr sz="1200" dirty="0">
                <a:latin typeface="Arial"/>
                <a:cs typeface="Arial"/>
              </a:rPr>
              <a:t>Storage</a:t>
            </a:r>
            <a:r>
              <a:rPr sz="1200" spc="-35" dirty="0">
                <a:latin typeface="Arial"/>
                <a:cs typeface="Arial"/>
              </a:rPr>
              <a:t> </a:t>
            </a:r>
            <a:r>
              <a:rPr sz="1200" dirty="0">
                <a:latin typeface="Arial"/>
                <a:cs typeface="Arial"/>
              </a:rPr>
              <a:t>Layer:</a:t>
            </a:r>
            <a:r>
              <a:rPr sz="1200" spc="-30" dirty="0">
                <a:latin typeface="Arial"/>
                <a:cs typeface="Arial"/>
              </a:rPr>
              <a:t> </a:t>
            </a:r>
            <a:r>
              <a:rPr sz="1200" dirty="0">
                <a:latin typeface="Arial"/>
                <a:cs typeface="Arial"/>
              </a:rPr>
              <a:t>Here,</a:t>
            </a:r>
            <a:r>
              <a:rPr sz="1200" spc="-25" dirty="0">
                <a:latin typeface="Arial"/>
                <a:cs typeface="Arial"/>
              </a:rPr>
              <a:t> </a:t>
            </a:r>
            <a:r>
              <a:rPr sz="1200" dirty="0">
                <a:latin typeface="Arial"/>
                <a:cs typeface="Arial"/>
              </a:rPr>
              <a:t>a</a:t>
            </a:r>
            <a:r>
              <a:rPr sz="1200" spc="-15" dirty="0">
                <a:latin typeface="Arial"/>
                <a:cs typeface="Arial"/>
              </a:rPr>
              <a:t> </a:t>
            </a:r>
            <a:r>
              <a:rPr sz="1200" dirty="0">
                <a:latin typeface="Arial"/>
                <a:cs typeface="Arial"/>
              </a:rPr>
              <a:t>data</a:t>
            </a:r>
            <a:r>
              <a:rPr sz="1200" spc="-45" dirty="0">
                <a:latin typeface="Arial"/>
                <a:cs typeface="Arial"/>
              </a:rPr>
              <a:t> </a:t>
            </a:r>
            <a:r>
              <a:rPr sz="1200" dirty="0">
                <a:latin typeface="Arial"/>
                <a:cs typeface="Arial"/>
              </a:rPr>
              <a:t>warehouse</a:t>
            </a:r>
            <a:r>
              <a:rPr sz="1200" spc="-45" dirty="0">
                <a:latin typeface="Arial"/>
                <a:cs typeface="Arial"/>
              </a:rPr>
              <a:t> </a:t>
            </a:r>
            <a:r>
              <a:rPr sz="1200" dirty="0">
                <a:latin typeface="Arial"/>
                <a:cs typeface="Arial"/>
              </a:rPr>
              <a:t>or</a:t>
            </a:r>
            <a:r>
              <a:rPr sz="1200" spc="-15" dirty="0">
                <a:latin typeface="Arial"/>
                <a:cs typeface="Arial"/>
              </a:rPr>
              <a:t> </a:t>
            </a:r>
            <a:r>
              <a:rPr sz="1200" dirty="0">
                <a:latin typeface="Arial"/>
                <a:cs typeface="Arial"/>
              </a:rPr>
              <a:t>cloud</a:t>
            </a:r>
            <a:r>
              <a:rPr sz="1200" spc="-40" dirty="0">
                <a:latin typeface="Arial"/>
                <a:cs typeface="Arial"/>
              </a:rPr>
              <a:t> </a:t>
            </a:r>
            <a:r>
              <a:rPr sz="1200" dirty="0">
                <a:latin typeface="Arial"/>
                <a:cs typeface="Arial"/>
              </a:rPr>
              <a:t>storage</a:t>
            </a:r>
            <a:r>
              <a:rPr sz="1200" spc="-25" dirty="0">
                <a:latin typeface="Arial"/>
                <a:cs typeface="Arial"/>
              </a:rPr>
              <a:t> </a:t>
            </a:r>
            <a:r>
              <a:rPr sz="1200" dirty="0">
                <a:latin typeface="Arial"/>
                <a:cs typeface="Arial"/>
              </a:rPr>
              <a:t>solution</a:t>
            </a:r>
            <a:r>
              <a:rPr sz="1200" spc="-20" dirty="0">
                <a:latin typeface="Arial"/>
                <a:cs typeface="Arial"/>
              </a:rPr>
              <a:t> </a:t>
            </a:r>
            <a:r>
              <a:rPr sz="1200" dirty="0">
                <a:latin typeface="Arial"/>
                <a:cs typeface="Arial"/>
              </a:rPr>
              <a:t>(e.g.,</a:t>
            </a:r>
            <a:r>
              <a:rPr sz="1200" spc="-35" dirty="0">
                <a:latin typeface="Arial"/>
                <a:cs typeface="Arial"/>
              </a:rPr>
              <a:t> </a:t>
            </a:r>
            <a:r>
              <a:rPr sz="1200" dirty="0">
                <a:latin typeface="Arial"/>
                <a:cs typeface="Arial"/>
              </a:rPr>
              <a:t>AWS,</a:t>
            </a:r>
            <a:r>
              <a:rPr sz="1200" spc="-50" dirty="0">
                <a:latin typeface="Arial"/>
                <a:cs typeface="Arial"/>
              </a:rPr>
              <a:t> </a:t>
            </a:r>
            <a:r>
              <a:rPr sz="1200" dirty="0">
                <a:latin typeface="Arial"/>
                <a:cs typeface="Arial"/>
              </a:rPr>
              <a:t>Google</a:t>
            </a:r>
            <a:r>
              <a:rPr sz="1200" spc="10" dirty="0">
                <a:latin typeface="Arial"/>
                <a:cs typeface="Arial"/>
              </a:rPr>
              <a:t> </a:t>
            </a:r>
            <a:r>
              <a:rPr sz="1200" dirty="0">
                <a:latin typeface="Arial"/>
                <a:cs typeface="Arial"/>
              </a:rPr>
              <a:t>BigQuery)</a:t>
            </a:r>
            <a:r>
              <a:rPr sz="1200" spc="-15" dirty="0">
                <a:latin typeface="Arial"/>
                <a:cs typeface="Arial"/>
              </a:rPr>
              <a:t> </a:t>
            </a:r>
            <a:r>
              <a:rPr sz="1200" dirty="0">
                <a:latin typeface="Arial"/>
                <a:cs typeface="Arial"/>
              </a:rPr>
              <a:t>stores</a:t>
            </a:r>
            <a:r>
              <a:rPr sz="1200" spc="-25" dirty="0">
                <a:latin typeface="Arial"/>
                <a:cs typeface="Arial"/>
              </a:rPr>
              <a:t> </a:t>
            </a:r>
            <a:r>
              <a:rPr sz="1200" spc="-10" dirty="0">
                <a:latin typeface="Arial"/>
                <a:cs typeface="Arial"/>
              </a:rPr>
              <a:t>collected </a:t>
            </a:r>
            <a:r>
              <a:rPr sz="1200" dirty="0">
                <a:latin typeface="Arial"/>
                <a:cs typeface="Arial"/>
              </a:rPr>
              <a:t>data.</a:t>
            </a:r>
            <a:r>
              <a:rPr sz="1200" spc="-30" dirty="0">
                <a:latin typeface="Arial"/>
                <a:cs typeface="Arial"/>
              </a:rPr>
              <a:t> </a:t>
            </a:r>
            <a:r>
              <a:rPr sz="1200" dirty="0">
                <a:latin typeface="Arial"/>
                <a:cs typeface="Arial"/>
              </a:rPr>
              <a:t>This</a:t>
            </a:r>
            <a:r>
              <a:rPr sz="1200" spc="-25" dirty="0">
                <a:latin typeface="Arial"/>
                <a:cs typeface="Arial"/>
              </a:rPr>
              <a:t> </a:t>
            </a:r>
            <a:r>
              <a:rPr sz="1200" dirty="0">
                <a:latin typeface="Arial"/>
                <a:cs typeface="Arial"/>
              </a:rPr>
              <a:t>ensures</a:t>
            </a:r>
            <a:r>
              <a:rPr sz="1200" spc="-40" dirty="0">
                <a:latin typeface="Arial"/>
                <a:cs typeface="Arial"/>
              </a:rPr>
              <a:t> </a:t>
            </a:r>
            <a:r>
              <a:rPr sz="1200" dirty="0">
                <a:latin typeface="Arial"/>
                <a:cs typeface="Arial"/>
              </a:rPr>
              <a:t>data</a:t>
            </a:r>
            <a:r>
              <a:rPr sz="1200" spc="-30" dirty="0">
                <a:latin typeface="Arial"/>
                <a:cs typeface="Arial"/>
              </a:rPr>
              <a:t> </a:t>
            </a:r>
            <a:r>
              <a:rPr sz="1200" dirty="0">
                <a:latin typeface="Arial"/>
                <a:cs typeface="Arial"/>
              </a:rPr>
              <a:t>persistence,</a:t>
            </a:r>
            <a:r>
              <a:rPr sz="1200" spc="-45" dirty="0">
                <a:latin typeface="Arial"/>
                <a:cs typeface="Arial"/>
              </a:rPr>
              <a:t> </a:t>
            </a:r>
            <a:r>
              <a:rPr sz="1200" dirty="0">
                <a:latin typeface="Arial"/>
                <a:cs typeface="Arial"/>
              </a:rPr>
              <a:t>scalability,</a:t>
            </a:r>
            <a:r>
              <a:rPr sz="1200" spc="-15" dirty="0">
                <a:latin typeface="Arial"/>
                <a:cs typeface="Arial"/>
              </a:rPr>
              <a:t> </a:t>
            </a:r>
            <a:r>
              <a:rPr sz="1200" dirty="0">
                <a:latin typeface="Arial"/>
                <a:cs typeface="Arial"/>
              </a:rPr>
              <a:t>and</a:t>
            </a:r>
            <a:r>
              <a:rPr sz="1200" spc="-30" dirty="0">
                <a:latin typeface="Arial"/>
                <a:cs typeface="Arial"/>
              </a:rPr>
              <a:t> </a:t>
            </a:r>
            <a:r>
              <a:rPr sz="1200" spc="-10" dirty="0">
                <a:latin typeface="Arial"/>
                <a:cs typeface="Arial"/>
              </a:rPr>
              <a:t>accessibility</a:t>
            </a:r>
            <a:r>
              <a:rPr sz="1200" spc="-45" dirty="0">
                <a:latin typeface="Arial"/>
                <a:cs typeface="Arial"/>
              </a:rPr>
              <a:t> </a:t>
            </a:r>
            <a:r>
              <a:rPr sz="1200" dirty="0">
                <a:latin typeface="Arial"/>
                <a:cs typeface="Arial"/>
              </a:rPr>
              <a:t>for</a:t>
            </a:r>
            <a:r>
              <a:rPr sz="1200" spc="-20" dirty="0">
                <a:latin typeface="Arial"/>
                <a:cs typeface="Arial"/>
              </a:rPr>
              <a:t> </a:t>
            </a:r>
            <a:r>
              <a:rPr sz="1200" dirty="0">
                <a:latin typeface="Arial"/>
                <a:cs typeface="Arial"/>
              </a:rPr>
              <a:t>large</a:t>
            </a:r>
            <a:r>
              <a:rPr sz="1200" spc="-20" dirty="0">
                <a:latin typeface="Arial"/>
                <a:cs typeface="Arial"/>
              </a:rPr>
              <a:t> </a:t>
            </a:r>
            <a:r>
              <a:rPr sz="1200" dirty="0">
                <a:latin typeface="Arial"/>
                <a:cs typeface="Arial"/>
              </a:rPr>
              <a:t>volumes</a:t>
            </a:r>
            <a:r>
              <a:rPr sz="1200" spc="-30" dirty="0">
                <a:latin typeface="Arial"/>
                <a:cs typeface="Arial"/>
              </a:rPr>
              <a:t> </a:t>
            </a:r>
            <a:r>
              <a:rPr sz="1200" dirty="0">
                <a:latin typeface="Arial"/>
                <a:cs typeface="Arial"/>
              </a:rPr>
              <a:t>of</a:t>
            </a:r>
            <a:r>
              <a:rPr sz="1200" spc="-20" dirty="0">
                <a:latin typeface="Arial"/>
                <a:cs typeface="Arial"/>
              </a:rPr>
              <a:t> </a:t>
            </a:r>
            <a:r>
              <a:rPr sz="1200" dirty="0">
                <a:latin typeface="Arial"/>
                <a:cs typeface="Arial"/>
              </a:rPr>
              <a:t>historical</a:t>
            </a:r>
            <a:r>
              <a:rPr sz="1200" spc="-35" dirty="0">
                <a:latin typeface="Arial"/>
                <a:cs typeface="Arial"/>
              </a:rPr>
              <a:t> </a:t>
            </a:r>
            <a:r>
              <a:rPr sz="1200" spc="-10" dirty="0">
                <a:latin typeface="Arial"/>
                <a:cs typeface="Arial"/>
              </a:rPr>
              <a:t>data.</a:t>
            </a:r>
            <a:endParaRPr sz="1200">
              <a:latin typeface="Arial"/>
              <a:cs typeface="Arial"/>
            </a:endParaRPr>
          </a:p>
          <a:p>
            <a:pPr marL="180975" indent="-168275">
              <a:lnSpc>
                <a:spcPct val="100000"/>
              </a:lnSpc>
              <a:spcBef>
                <a:spcPts val="720"/>
              </a:spcBef>
              <a:buAutoNum type="arabicPeriod"/>
              <a:tabLst>
                <a:tab pos="180975" algn="l"/>
              </a:tabLst>
            </a:pPr>
            <a:r>
              <a:rPr sz="1200" dirty="0">
                <a:latin typeface="Arial"/>
                <a:cs typeface="Arial"/>
              </a:rPr>
              <a:t>Data</a:t>
            </a:r>
            <a:r>
              <a:rPr sz="1200" spc="-25" dirty="0">
                <a:latin typeface="Arial"/>
                <a:cs typeface="Arial"/>
              </a:rPr>
              <a:t> </a:t>
            </a:r>
            <a:r>
              <a:rPr sz="1200" dirty="0">
                <a:latin typeface="Arial"/>
                <a:cs typeface="Arial"/>
              </a:rPr>
              <a:t>Processing</a:t>
            </a:r>
            <a:r>
              <a:rPr sz="1200" spc="-45" dirty="0">
                <a:latin typeface="Arial"/>
                <a:cs typeface="Arial"/>
              </a:rPr>
              <a:t> </a:t>
            </a:r>
            <a:r>
              <a:rPr sz="1200" dirty="0">
                <a:latin typeface="Arial"/>
                <a:cs typeface="Arial"/>
              </a:rPr>
              <a:t>and</a:t>
            </a:r>
            <a:r>
              <a:rPr sz="1200" spc="-35" dirty="0">
                <a:latin typeface="Arial"/>
                <a:cs typeface="Arial"/>
              </a:rPr>
              <a:t> </a:t>
            </a:r>
            <a:r>
              <a:rPr sz="1200" dirty="0">
                <a:latin typeface="Arial"/>
                <a:cs typeface="Arial"/>
              </a:rPr>
              <a:t>Analytics</a:t>
            </a:r>
            <a:r>
              <a:rPr sz="1200" spc="-20" dirty="0">
                <a:latin typeface="Arial"/>
                <a:cs typeface="Arial"/>
              </a:rPr>
              <a:t> </a:t>
            </a:r>
            <a:r>
              <a:rPr sz="1200" dirty="0">
                <a:latin typeface="Arial"/>
                <a:cs typeface="Arial"/>
              </a:rPr>
              <a:t>Layer:</a:t>
            </a:r>
            <a:r>
              <a:rPr sz="1200" spc="-30" dirty="0">
                <a:latin typeface="Arial"/>
                <a:cs typeface="Arial"/>
              </a:rPr>
              <a:t> </a:t>
            </a:r>
            <a:r>
              <a:rPr sz="1200" dirty="0">
                <a:latin typeface="Arial"/>
                <a:cs typeface="Arial"/>
              </a:rPr>
              <a:t>This</a:t>
            </a:r>
            <a:r>
              <a:rPr sz="1200" spc="-30" dirty="0">
                <a:latin typeface="Arial"/>
                <a:cs typeface="Arial"/>
              </a:rPr>
              <a:t> </a:t>
            </a:r>
            <a:r>
              <a:rPr sz="1200" dirty="0">
                <a:latin typeface="Arial"/>
                <a:cs typeface="Arial"/>
              </a:rPr>
              <a:t>is</a:t>
            </a:r>
            <a:r>
              <a:rPr sz="1200" spc="-15" dirty="0">
                <a:latin typeface="Arial"/>
                <a:cs typeface="Arial"/>
              </a:rPr>
              <a:t> </a:t>
            </a:r>
            <a:r>
              <a:rPr sz="1200" dirty="0">
                <a:latin typeface="Arial"/>
                <a:cs typeface="Arial"/>
              </a:rPr>
              <a:t>the</a:t>
            </a:r>
            <a:r>
              <a:rPr sz="1200" spc="-30" dirty="0">
                <a:latin typeface="Arial"/>
                <a:cs typeface="Arial"/>
              </a:rPr>
              <a:t> </a:t>
            </a:r>
            <a:r>
              <a:rPr sz="1200" dirty="0">
                <a:latin typeface="Arial"/>
                <a:cs typeface="Arial"/>
              </a:rPr>
              <a:t>core</a:t>
            </a:r>
            <a:r>
              <a:rPr sz="1200" spc="-25" dirty="0">
                <a:latin typeface="Arial"/>
                <a:cs typeface="Arial"/>
              </a:rPr>
              <a:t> </a:t>
            </a:r>
            <a:r>
              <a:rPr sz="1200" dirty="0">
                <a:latin typeface="Arial"/>
                <a:cs typeface="Arial"/>
              </a:rPr>
              <a:t>of</a:t>
            </a:r>
            <a:r>
              <a:rPr sz="1200" spc="-15" dirty="0">
                <a:latin typeface="Arial"/>
                <a:cs typeface="Arial"/>
              </a:rPr>
              <a:t> </a:t>
            </a:r>
            <a:r>
              <a:rPr sz="1200" dirty="0">
                <a:latin typeface="Arial"/>
                <a:cs typeface="Arial"/>
              </a:rPr>
              <a:t>sales</a:t>
            </a:r>
            <a:r>
              <a:rPr sz="1200" spc="-35" dirty="0">
                <a:latin typeface="Arial"/>
                <a:cs typeface="Arial"/>
              </a:rPr>
              <a:t> </a:t>
            </a:r>
            <a:r>
              <a:rPr sz="1200" dirty="0">
                <a:latin typeface="Arial"/>
                <a:cs typeface="Arial"/>
              </a:rPr>
              <a:t>analysis.</a:t>
            </a:r>
            <a:r>
              <a:rPr sz="1200" spc="-25" dirty="0">
                <a:latin typeface="Arial"/>
                <a:cs typeface="Arial"/>
              </a:rPr>
              <a:t> </a:t>
            </a:r>
            <a:r>
              <a:rPr sz="1200" dirty="0">
                <a:latin typeface="Arial"/>
                <a:cs typeface="Arial"/>
              </a:rPr>
              <a:t>ETL</a:t>
            </a:r>
            <a:r>
              <a:rPr sz="1200" spc="-30" dirty="0">
                <a:latin typeface="Arial"/>
                <a:cs typeface="Arial"/>
              </a:rPr>
              <a:t> </a:t>
            </a:r>
            <a:r>
              <a:rPr sz="1200" dirty="0">
                <a:latin typeface="Arial"/>
                <a:cs typeface="Arial"/>
              </a:rPr>
              <a:t>(Extract, Transform,</a:t>
            </a:r>
            <a:r>
              <a:rPr sz="1200" spc="-35" dirty="0">
                <a:latin typeface="Arial"/>
                <a:cs typeface="Arial"/>
              </a:rPr>
              <a:t> </a:t>
            </a:r>
            <a:r>
              <a:rPr sz="1200" dirty="0">
                <a:latin typeface="Arial"/>
                <a:cs typeface="Arial"/>
              </a:rPr>
              <a:t>Load)</a:t>
            </a:r>
            <a:r>
              <a:rPr sz="1200" spc="-40" dirty="0">
                <a:latin typeface="Arial"/>
                <a:cs typeface="Arial"/>
              </a:rPr>
              <a:t> </a:t>
            </a:r>
            <a:r>
              <a:rPr sz="1200" dirty="0">
                <a:latin typeface="Arial"/>
                <a:cs typeface="Arial"/>
              </a:rPr>
              <a:t>processes</a:t>
            </a:r>
            <a:r>
              <a:rPr sz="1200" spc="-45" dirty="0">
                <a:latin typeface="Arial"/>
                <a:cs typeface="Arial"/>
              </a:rPr>
              <a:t> </a:t>
            </a:r>
            <a:r>
              <a:rPr sz="1200" spc="-10" dirty="0">
                <a:latin typeface="Arial"/>
                <a:cs typeface="Arial"/>
              </a:rPr>
              <a:t>clean,</a:t>
            </a:r>
            <a:endParaRPr sz="1200">
              <a:latin typeface="Arial"/>
              <a:cs typeface="Arial"/>
            </a:endParaRPr>
          </a:p>
          <a:p>
            <a:pPr marL="12700" marR="334010">
              <a:lnSpc>
                <a:spcPct val="150000"/>
              </a:lnSpc>
              <a:spcBef>
                <a:spcPts val="5"/>
              </a:spcBef>
            </a:pPr>
            <a:r>
              <a:rPr sz="1200" dirty="0">
                <a:latin typeface="Arial"/>
                <a:cs typeface="Arial"/>
              </a:rPr>
              <a:t>aggregate,</a:t>
            </a:r>
            <a:r>
              <a:rPr sz="1200" spc="-35" dirty="0">
                <a:latin typeface="Arial"/>
                <a:cs typeface="Arial"/>
              </a:rPr>
              <a:t> </a:t>
            </a:r>
            <a:r>
              <a:rPr sz="1200" dirty="0">
                <a:latin typeface="Arial"/>
                <a:cs typeface="Arial"/>
              </a:rPr>
              <a:t>and</a:t>
            </a:r>
            <a:r>
              <a:rPr sz="1200" spc="-35" dirty="0">
                <a:latin typeface="Arial"/>
                <a:cs typeface="Arial"/>
              </a:rPr>
              <a:t> </a:t>
            </a:r>
            <a:r>
              <a:rPr sz="1200" dirty="0">
                <a:latin typeface="Arial"/>
                <a:cs typeface="Arial"/>
              </a:rPr>
              <a:t>transform</a:t>
            </a:r>
            <a:r>
              <a:rPr sz="1200" spc="-45" dirty="0">
                <a:latin typeface="Arial"/>
                <a:cs typeface="Arial"/>
              </a:rPr>
              <a:t> </a:t>
            </a:r>
            <a:r>
              <a:rPr sz="1200" dirty="0">
                <a:latin typeface="Arial"/>
                <a:cs typeface="Arial"/>
              </a:rPr>
              <a:t>raw</a:t>
            </a:r>
            <a:r>
              <a:rPr sz="1200" spc="-30" dirty="0">
                <a:latin typeface="Arial"/>
                <a:cs typeface="Arial"/>
              </a:rPr>
              <a:t> </a:t>
            </a:r>
            <a:r>
              <a:rPr sz="1200" dirty="0">
                <a:latin typeface="Arial"/>
                <a:cs typeface="Arial"/>
              </a:rPr>
              <a:t>data.</a:t>
            </a:r>
            <a:r>
              <a:rPr sz="1200" spc="-30" dirty="0">
                <a:latin typeface="Arial"/>
                <a:cs typeface="Arial"/>
              </a:rPr>
              <a:t> </a:t>
            </a:r>
            <a:r>
              <a:rPr sz="1200" dirty="0">
                <a:latin typeface="Arial"/>
                <a:cs typeface="Arial"/>
              </a:rPr>
              <a:t>Then,</a:t>
            </a:r>
            <a:r>
              <a:rPr sz="1200" spc="-35" dirty="0">
                <a:latin typeface="Arial"/>
                <a:cs typeface="Arial"/>
              </a:rPr>
              <a:t> </a:t>
            </a:r>
            <a:r>
              <a:rPr sz="1200" dirty="0">
                <a:latin typeface="Arial"/>
                <a:cs typeface="Arial"/>
              </a:rPr>
              <a:t>analytics</a:t>
            </a:r>
            <a:r>
              <a:rPr sz="1200" spc="-40" dirty="0">
                <a:latin typeface="Arial"/>
                <a:cs typeface="Arial"/>
              </a:rPr>
              <a:t> </a:t>
            </a:r>
            <a:r>
              <a:rPr sz="1200" dirty="0">
                <a:latin typeface="Arial"/>
                <a:cs typeface="Arial"/>
              </a:rPr>
              <a:t>tools</a:t>
            </a:r>
            <a:r>
              <a:rPr sz="1200" spc="-30" dirty="0">
                <a:latin typeface="Arial"/>
                <a:cs typeface="Arial"/>
              </a:rPr>
              <a:t> </a:t>
            </a:r>
            <a:r>
              <a:rPr sz="1200" dirty="0">
                <a:latin typeface="Arial"/>
                <a:cs typeface="Arial"/>
              </a:rPr>
              <a:t>and</a:t>
            </a:r>
            <a:r>
              <a:rPr sz="1200" spc="-30" dirty="0">
                <a:latin typeface="Arial"/>
                <a:cs typeface="Arial"/>
              </a:rPr>
              <a:t> </a:t>
            </a:r>
            <a:r>
              <a:rPr sz="1200" dirty="0">
                <a:latin typeface="Arial"/>
                <a:cs typeface="Arial"/>
              </a:rPr>
              <a:t>machine</a:t>
            </a:r>
            <a:r>
              <a:rPr sz="1200" spc="-55" dirty="0">
                <a:latin typeface="Arial"/>
                <a:cs typeface="Arial"/>
              </a:rPr>
              <a:t> </a:t>
            </a:r>
            <a:r>
              <a:rPr sz="1200" dirty="0">
                <a:latin typeface="Arial"/>
                <a:cs typeface="Arial"/>
              </a:rPr>
              <a:t>learning</a:t>
            </a:r>
            <a:r>
              <a:rPr sz="1200" spc="-55" dirty="0">
                <a:latin typeface="Arial"/>
                <a:cs typeface="Arial"/>
              </a:rPr>
              <a:t> </a:t>
            </a:r>
            <a:r>
              <a:rPr sz="1200" dirty="0">
                <a:latin typeface="Arial"/>
                <a:cs typeface="Arial"/>
              </a:rPr>
              <a:t>models</a:t>
            </a:r>
            <a:r>
              <a:rPr sz="1200" spc="-55" dirty="0">
                <a:latin typeface="Arial"/>
                <a:cs typeface="Arial"/>
              </a:rPr>
              <a:t> </a:t>
            </a:r>
            <a:r>
              <a:rPr sz="1200" dirty="0">
                <a:latin typeface="Arial"/>
                <a:cs typeface="Arial"/>
              </a:rPr>
              <a:t>analyze</a:t>
            </a:r>
            <a:r>
              <a:rPr sz="1200" spc="-25" dirty="0">
                <a:latin typeface="Arial"/>
                <a:cs typeface="Arial"/>
              </a:rPr>
              <a:t> </a:t>
            </a:r>
            <a:r>
              <a:rPr sz="1200" dirty="0">
                <a:latin typeface="Arial"/>
                <a:cs typeface="Arial"/>
              </a:rPr>
              <a:t>sales</a:t>
            </a:r>
            <a:r>
              <a:rPr sz="1200" spc="-35" dirty="0">
                <a:latin typeface="Arial"/>
                <a:cs typeface="Arial"/>
              </a:rPr>
              <a:t> </a:t>
            </a:r>
            <a:r>
              <a:rPr sz="1200" dirty="0">
                <a:latin typeface="Arial"/>
                <a:cs typeface="Arial"/>
              </a:rPr>
              <a:t>trends,</a:t>
            </a:r>
            <a:r>
              <a:rPr sz="1200" spc="-25" dirty="0">
                <a:latin typeface="Arial"/>
                <a:cs typeface="Arial"/>
              </a:rPr>
              <a:t> </a:t>
            </a:r>
            <a:r>
              <a:rPr sz="1200" spc="-10" dirty="0">
                <a:latin typeface="Arial"/>
                <a:cs typeface="Arial"/>
              </a:rPr>
              <a:t>customer </a:t>
            </a:r>
            <a:r>
              <a:rPr sz="1200" dirty="0">
                <a:latin typeface="Arial"/>
                <a:cs typeface="Arial"/>
              </a:rPr>
              <a:t>behavior,</a:t>
            </a:r>
            <a:r>
              <a:rPr sz="1200" spc="-50" dirty="0">
                <a:latin typeface="Arial"/>
                <a:cs typeface="Arial"/>
              </a:rPr>
              <a:t> </a:t>
            </a:r>
            <a:r>
              <a:rPr sz="1200" dirty="0">
                <a:latin typeface="Arial"/>
                <a:cs typeface="Arial"/>
              </a:rPr>
              <a:t>and</a:t>
            </a:r>
            <a:r>
              <a:rPr sz="1200" spc="-35" dirty="0">
                <a:latin typeface="Arial"/>
                <a:cs typeface="Arial"/>
              </a:rPr>
              <a:t> </a:t>
            </a:r>
            <a:r>
              <a:rPr sz="1200" dirty="0">
                <a:latin typeface="Arial"/>
                <a:cs typeface="Arial"/>
              </a:rPr>
              <a:t>inventory</a:t>
            </a:r>
            <a:r>
              <a:rPr sz="1200" spc="-35" dirty="0">
                <a:latin typeface="Arial"/>
                <a:cs typeface="Arial"/>
              </a:rPr>
              <a:t> </a:t>
            </a:r>
            <a:r>
              <a:rPr sz="1200" dirty="0">
                <a:latin typeface="Arial"/>
                <a:cs typeface="Arial"/>
              </a:rPr>
              <a:t>metrics.</a:t>
            </a:r>
            <a:r>
              <a:rPr sz="1200" spc="-20" dirty="0">
                <a:latin typeface="Arial"/>
                <a:cs typeface="Arial"/>
              </a:rPr>
              <a:t> </a:t>
            </a:r>
            <a:r>
              <a:rPr sz="1200" dirty="0">
                <a:latin typeface="Arial"/>
                <a:cs typeface="Arial"/>
              </a:rPr>
              <a:t>Apache</a:t>
            </a:r>
            <a:r>
              <a:rPr sz="1200" spc="-60" dirty="0">
                <a:latin typeface="Arial"/>
                <a:cs typeface="Arial"/>
              </a:rPr>
              <a:t> </a:t>
            </a:r>
            <a:r>
              <a:rPr sz="1200" dirty="0">
                <a:latin typeface="Arial"/>
                <a:cs typeface="Arial"/>
              </a:rPr>
              <a:t>Spark,</a:t>
            </a:r>
            <a:r>
              <a:rPr sz="1200" spc="-30" dirty="0">
                <a:latin typeface="Arial"/>
                <a:cs typeface="Arial"/>
              </a:rPr>
              <a:t> </a:t>
            </a:r>
            <a:r>
              <a:rPr sz="1200" dirty="0">
                <a:latin typeface="Arial"/>
                <a:cs typeface="Arial"/>
              </a:rPr>
              <a:t>Hadoop,</a:t>
            </a:r>
            <a:r>
              <a:rPr sz="1200" spc="-45" dirty="0">
                <a:latin typeface="Arial"/>
                <a:cs typeface="Arial"/>
              </a:rPr>
              <a:t> </a:t>
            </a:r>
            <a:r>
              <a:rPr sz="1200" dirty="0">
                <a:latin typeface="Arial"/>
                <a:cs typeface="Arial"/>
              </a:rPr>
              <a:t>or</a:t>
            </a:r>
            <a:r>
              <a:rPr sz="1200" spc="-15" dirty="0">
                <a:latin typeface="Arial"/>
                <a:cs typeface="Arial"/>
              </a:rPr>
              <a:t> </a:t>
            </a:r>
            <a:r>
              <a:rPr sz="1200" dirty="0">
                <a:latin typeface="Arial"/>
                <a:cs typeface="Arial"/>
              </a:rPr>
              <a:t>similar</a:t>
            </a:r>
            <a:r>
              <a:rPr sz="1200" spc="-40" dirty="0">
                <a:latin typeface="Arial"/>
                <a:cs typeface="Arial"/>
              </a:rPr>
              <a:t> </a:t>
            </a:r>
            <a:r>
              <a:rPr sz="1200" dirty="0">
                <a:latin typeface="Arial"/>
                <a:cs typeface="Arial"/>
              </a:rPr>
              <a:t>frameworks</a:t>
            </a:r>
            <a:r>
              <a:rPr sz="1200" spc="-35" dirty="0">
                <a:latin typeface="Arial"/>
                <a:cs typeface="Arial"/>
              </a:rPr>
              <a:t> </a:t>
            </a:r>
            <a:r>
              <a:rPr sz="1200" dirty="0">
                <a:latin typeface="Arial"/>
                <a:cs typeface="Arial"/>
              </a:rPr>
              <a:t>often</a:t>
            </a:r>
            <a:r>
              <a:rPr sz="1200" spc="-45" dirty="0">
                <a:latin typeface="Arial"/>
                <a:cs typeface="Arial"/>
              </a:rPr>
              <a:t> </a:t>
            </a:r>
            <a:r>
              <a:rPr sz="1200" dirty="0">
                <a:latin typeface="Arial"/>
                <a:cs typeface="Arial"/>
              </a:rPr>
              <a:t>support</a:t>
            </a:r>
            <a:r>
              <a:rPr sz="1200" spc="-40" dirty="0">
                <a:latin typeface="Arial"/>
                <a:cs typeface="Arial"/>
              </a:rPr>
              <a:t> </a:t>
            </a:r>
            <a:r>
              <a:rPr sz="1200" dirty="0">
                <a:latin typeface="Arial"/>
                <a:cs typeface="Arial"/>
              </a:rPr>
              <a:t>large-scale</a:t>
            </a:r>
            <a:r>
              <a:rPr sz="1200" spc="-45" dirty="0">
                <a:latin typeface="Arial"/>
                <a:cs typeface="Arial"/>
              </a:rPr>
              <a:t> </a:t>
            </a:r>
            <a:r>
              <a:rPr sz="1200" spc="-10" dirty="0">
                <a:latin typeface="Arial"/>
                <a:cs typeface="Arial"/>
              </a:rPr>
              <a:t>processing.</a:t>
            </a:r>
            <a:endParaRPr sz="1200">
              <a:latin typeface="Arial"/>
              <a:cs typeface="Arial"/>
            </a:endParaRPr>
          </a:p>
          <a:p>
            <a:pPr>
              <a:lnSpc>
                <a:spcPct val="100000"/>
              </a:lnSpc>
              <a:spcBef>
                <a:spcPts val="775"/>
              </a:spcBef>
            </a:pPr>
            <a:endParaRPr sz="1200">
              <a:latin typeface="Arial"/>
              <a:cs typeface="Arial"/>
            </a:endParaRPr>
          </a:p>
          <a:p>
            <a:pPr marL="12700" marR="162560">
              <a:lnSpc>
                <a:spcPct val="150200"/>
              </a:lnSpc>
            </a:pPr>
            <a:r>
              <a:rPr sz="1200" dirty="0">
                <a:latin typeface="Arial"/>
                <a:cs typeface="Arial"/>
              </a:rPr>
              <a:t>By</a:t>
            </a:r>
            <a:r>
              <a:rPr sz="1200" spc="-20" dirty="0">
                <a:latin typeface="Arial"/>
                <a:cs typeface="Arial"/>
              </a:rPr>
              <a:t> </a:t>
            </a:r>
            <a:r>
              <a:rPr sz="1200" dirty="0">
                <a:latin typeface="Arial"/>
                <a:cs typeface="Arial"/>
              </a:rPr>
              <a:t>integrating</a:t>
            </a:r>
            <a:r>
              <a:rPr sz="1200" spc="-55" dirty="0">
                <a:latin typeface="Arial"/>
                <a:cs typeface="Arial"/>
              </a:rPr>
              <a:t> </a:t>
            </a:r>
            <a:r>
              <a:rPr sz="1200" dirty="0">
                <a:latin typeface="Arial"/>
                <a:cs typeface="Arial"/>
              </a:rPr>
              <a:t>these</a:t>
            </a:r>
            <a:r>
              <a:rPr sz="1200" spc="-35" dirty="0">
                <a:latin typeface="Arial"/>
                <a:cs typeface="Arial"/>
              </a:rPr>
              <a:t> </a:t>
            </a:r>
            <a:r>
              <a:rPr sz="1200" dirty="0">
                <a:latin typeface="Arial"/>
                <a:cs typeface="Arial"/>
              </a:rPr>
              <a:t>layers,</a:t>
            </a:r>
            <a:r>
              <a:rPr sz="1200" spc="-15" dirty="0">
                <a:latin typeface="Arial"/>
                <a:cs typeface="Arial"/>
              </a:rPr>
              <a:t> </a:t>
            </a:r>
            <a:r>
              <a:rPr sz="1200" dirty="0">
                <a:latin typeface="Arial"/>
                <a:cs typeface="Arial"/>
              </a:rPr>
              <a:t>an</a:t>
            </a:r>
            <a:r>
              <a:rPr sz="1200" spc="-25" dirty="0">
                <a:latin typeface="Arial"/>
                <a:cs typeface="Arial"/>
              </a:rPr>
              <a:t> </a:t>
            </a:r>
            <a:r>
              <a:rPr sz="1200" dirty="0">
                <a:latin typeface="Arial"/>
                <a:cs typeface="Arial"/>
              </a:rPr>
              <a:t>e-commerce</a:t>
            </a:r>
            <a:r>
              <a:rPr sz="1200" spc="-50" dirty="0">
                <a:latin typeface="Arial"/>
                <a:cs typeface="Arial"/>
              </a:rPr>
              <a:t> </a:t>
            </a:r>
            <a:r>
              <a:rPr sz="1200" dirty="0">
                <a:latin typeface="Arial"/>
                <a:cs typeface="Arial"/>
              </a:rPr>
              <a:t>sales</a:t>
            </a:r>
            <a:r>
              <a:rPr sz="1200" spc="-25" dirty="0">
                <a:latin typeface="Arial"/>
                <a:cs typeface="Arial"/>
              </a:rPr>
              <a:t> </a:t>
            </a:r>
            <a:r>
              <a:rPr sz="1200" dirty="0">
                <a:latin typeface="Arial"/>
                <a:cs typeface="Arial"/>
              </a:rPr>
              <a:t>analysis</a:t>
            </a:r>
            <a:r>
              <a:rPr sz="1200" spc="-40" dirty="0">
                <a:latin typeface="Arial"/>
                <a:cs typeface="Arial"/>
              </a:rPr>
              <a:t> </a:t>
            </a:r>
            <a:r>
              <a:rPr sz="1200" dirty="0">
                <a:latin typeface="Arial"/>
                <a:cs typeface="Arial"/>
              </a:rPr>
              <a:t>architecture</a:t>
            </a:r>
            <a:r>
              <a:rPr sz="1200" spc="-45" dirty="0">
                <a:latin typeface="Arial"/>
                <a:cs typeface="Arial"/>
              </a:rPr>
              <a:t> </a:t>
            </a:r>
            <a:r>
              <a:rPr sz="1200" dirty="0">
                <a:latin typeface="Arial"/>
                <a:cs typeface="Arial"/>
              </a:rPr>
              <a:t>can</a:t>
            </a:r>
            <a:r>
              <a:rPr sz="1200" spc="-25" dirty="0">
                <a:latin typeface="Arial"/>
                <a:cs typeface="Arial"/>
              </a:rPr>
              <a:t> </a:t>
            </a:r>
            <a:r>
              <a:rPr sz="1200" dirty="0">
                <a:latin typeface="Arial"/>
                <a:cs typeface="Arial"/>
              </a:rPr>
              <a:t>efficiently</a:t>
            </a:r>
            <a:r>
              <a:rPr sz="1200" spc="-50" dirty="0">
                <a:latin typeface="Arial"/>
                <a:cs typeface="Arial"/>
              </a:rPr>
              <a:t> </a:t>
            </a:r>
            <a:r>
              <a:rPr sz="1200" dirty="0">
                <a:latin typeface="Arial"/>
                <a:cs typeface="Arial"/>
              </a:rPr>
              <a:t>process</a:t>
            </a:r>
            <a:r>
              <a:rPr sz="1200" spc="-40" dirty="0">
                <a:latin typeface="Arial"/>
                <a:cs typeface="Arial"/>
              </a:rPr>
              <a:t> </a:t>
            </a:r>
            <a:r>
              <a:rPr sz="1200" dirty="0">
                <a:latin typeface="Arial"/>
                <a:cs typeface="Arial"/>
              </a:rPr>
              <a:t>and</a:t>
            </a:r>
            <a:r>
              <a:rPr sz="1200" spc="-35" dirty="0">
                <a:latin typeface="Arial"/>
                <a:cs typeface="Arial"/>
              </a:rPr>
              <a:t> </a:t>
            </a:r>
            <a:r>
              <a:rPr sz="1200" dirty="0">
                <a:latin typeface="Arial"/>
                <a:cs typeface="Arial"/>
              </a:rPr>
              <a:t>present</a:t>
            </a:r>
            <a:r>
              <a:rPr sz="1200" spc="-35" dirty="0">
                <a:latin typeface="Arial"/>
                <a:cs typeface="Arial"/>
              </a:rPr>
              <a:t> </a:t>
            </a:r>
            <a:r>
              <a:rPr sz="1200" dirty="0">
                <a:latin typeface="Arial"/>
                <a:cs typeface="Arial"/>
              </a:rPr>
              <a:t>data,</a:t>
            </a:r>
            <a:r>
              <a:rPr sz="1200" spc="-30" dirty="0">
                <a:latin typeface="Arial"/>
                <a:cs typeface="Arial"/>
              </a:rPr>
              <a:t> </a:t>
            </a:r>
            <a:r>
              <a:rPr sz="1200" spc="-10" dirty="0">
                <a:latin typeface="Arial"/>
                <a:cs typeface="Arial"/>
              </a:rPr>
              <a:t>enabling </a:t>
            </a:r>
            <a:r>
              <a:rPr sz="1200" dirty="0">
                <a:latin typeface="Arial"/>
                <a:cs typeface="Arial"/>
              </a:rPr>
              <a:t>insightful</a:t>
            </a:r>
            <a:r>
              <a:rPr sz="1200" spc="-5" dirty="0">
                <a:latin typeface="Arial"/>
                <a:cs typeface="Arial"/>
              </a:rPr>
              <a:t> </a:t>
            </a:r>
            <a:r>
              <a:rPr sz="1200" spc="-10" dirty="0">
                <a:latin typeface="Arial"/>
                <a:cs typeface="Arial"/>
              </a:rPr>
              <a:t>decision-making.</a:t>
            </a:r>
            <a:endParaRPr sz="1200">
              <a:latin typeface="Arial"/>
              <a:cs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739" y="29337"/>
            <a:ext cx="963930" cy="239395"/>
          </a:xfrm>
          <a:prstGeom prst="rect">
            <a:avLst/>
          </a:prstGeom>
        </p:spPr>
        <p:txBody>
          <a:bodyPr vert="horz" wrap="square" lIns="0" tIns="13335" rIns="0" bIns="0" rtlCol="0">
            <a:spAutoFit/>
          </a:bodyPr>
          <a:lstStyle/>
          <a:p>
            <a:pPr marL="12700">
              <a:lnSpc>
                <a:spcPct val="100000"/>
              </a:lnSpc>
              <a:spcBef>
                <a:spcPts val="105"/>
              </a:spcBef>
            </a:pPr>
            <a:r>
              <a:rPr sz="1400" dirty="0">
                <a:solidFill>
                  <a:srgbClr val="FFFFFF"/>
                </a:solidFill>
                <a:latin typeface="Arial"/>
                <a:cs typeface="Arial"/>
              </a:rPr>
              <a:t>Project</a:t>
            </a:r>
            <a:r>
              <a:rPr sz="1400" spc="-30" dirty="0">
                <a:solidFill>
                  <a:srgbClr val="FFFFFF"/>
                </a:solidFill>
                <a:latin typeface="Arial"/>
                <a:cs typeface="Arial"/>
              </a:rPr>
              <a:t> </a:t>
            </a:r>
            <a:r>
              <a:rPr sz="1400" spc="-10" dirty="0">
                <a:solidFill>
                  <a:srgbClr val="FFFFFF"/>
                </a:solidFill>
                <a:latin typeface="Arial"/>
                <a:cs typeface="Arial"/>
              </a:rPr>
              <a:t>Title</a:t>
            </a:r>
            <a:endParaRPr sz="1400">
              <a:latin typeface="Arial"/>
              <a:cs typeface="Arial"/>
            </a:endParaRPr>
          </a:p>
        </p:txBody>
      </p:sp>
      <p:grpSp>
        <p:nvGrpSpPr>
          <p:cNvPr id="3" name="object 3"/>
          <p:cNvGrpSpPr/>
          <p:nvPr/>
        </p:nvGrpSpPr>
        <p:grpSpPr>
          <a:xfrm>
            <a:off x="0" y="989075"/>
            <a:ext cx="9144000" cy="4154804"/>
            <a:chOff x="0" y="989075"/>
            <a:chExt cx="9144000" cy="4154804"/>
          </a:xfrm>
        </p:grpSpPr>
        <p:sp>
          <p:nvSpPr>
            <p:cNvPr id="4" name="object 4"/>
            <p:cNvSpPr/>
            <p:nvPr/>
          </p:nvSpPr>
          <p:spPr>
            <a:xfrm>
              <a:off x="0" y="4934711"/>
              <a:ext cx="9144000" cy="208915"/>
            </a:xfrm>
            <a:custGeom>
              <a:avLst/>
              <a:gdLst/>
              <a:ahLst/>
              <a:cxnLst/>
              <a:rect l="l" t="t" r="r" b="b"/>
              <a:pathLst>
                <a:path w="9144000" h="208914">
                  <a:moveTo>
                    <a:pt x="9144000" y="0"/>
                  </a:moveTo>
                  <a:lnTo>
                    <a:pt x="0" y="0"/>
                  </a:lnTo>
                  <a:lnTo>
                    <a:pt x="0" y="208788"/>
                  </a:lnTo>
                  <a:lnTo>
                    <a:pt x="9144000" y="208788"/>
                  </a:lnTo>
                  <a:lnTo>
                    <a:pt x="9144000" y="0"/>
                  </a:lnTo>
                  <a:close/>
                </a:path>
              </a:pathLst>
            </a:custGeom>
            <a:solidFill>
              <a:srgbClr val="851810"/>
            </a:solidFill>
          </p:spPr>
          <p:txBody>
            <a:bodyPr wrap="square" lIns="0" tIns="0" rIns="0" bIns="0" rtlCol="0"/>
            <a:lstStyle/>
            <a:p>
              <a:endParaRPr/>
            </a:p>
          </p:txBody>
        </p:sp>
        <p:pic>
          <p:nvPicPr>
            <p:cNvPr id="5" name="object 5"/>
            <p:cNvPicPr/>
            <p:nvPr/>
          </p:nvPicPr>
          <p:blipFill>
            <a:blip r:embed="rId2" cstate="print"/>
            <a:stretch>
              <a:fillRect/>
            </a:stretch>
          </p:blipFill>
          <p:spPr>
            <a:xfrm>
              <a:off x="0" y="989075"/>
              <a:ext cx="9143999" cy="3902964"/>
            </a:xfrm>
            <a:prstGeom prst="rect">
              <a:avLst/>
            </a:prstGeom>
          </p:spPr>
        </p:pic>
      </p:grpSp>
      <p:pic>
        <p:nvPicPr>
          <p:cNvPr id="6" name="object 6"/>
          <p:cNvPicPr/>
          <p:nvPr/>
        </p:nvPicPr>
        <p:blipFill>
          <a:blip r:embed="rId3" cstate="print"/>
          <a:stretch>
            <a:fillRect/>
          </a:stretch>
        </p:blipFill>
        <p:spPr>
          <a:xfrm>
            <a:off x="7463061" y="42775"/>
            <a:ext cx="1208487" cy="368530"/>
          </a:xfrm>
          <a:prstGeom prst="rect">
            <a:avLst/>
          </a:prstGeom>
        </p:spPr>
      </p:pic>
      <p:grpSp>
        <p:nvGrpSpPr>
          <p:cNvPr id="7" name="object 7"/>
          <p:cNvGrpSpPr/>
          <p:nvPr/>
        </p:nvGrpSpPr>
        <p:grpSpPr>
          <a:xfrm>
            <a:off x="8983739" y="0"/>
            <a:ext cx="160655" cy="546100"/>
            <a:chOff x="8983739" y="0"/>
            <a:chExt cx="160655" cy="546100"/>
          </a:xfrm>
        </p:grpSpPr>
        <p:pic>
          <p:nvPicPr>
            <p:cNvPr id="8" name="object 8"/>
            <p:cNvPicPr/>
            <p:nvPr/>
          </p:nvPicPr>
          <p:blipFill>
            <a:blip r:embed="rId4" cstate="print"/>
            <a:stretch>
              <a:fillRect/>
            </a:stretch>
          </p:blipFill>
          <p:spPr>
            <a:xfrm>
              <a:off x="8983739" y="8947"/>
              <a:ext cx="160259" cy="536841"/>
            </a:xfrm>
            <a:prstGeom prst="rect">
              <a:avLst/>
            </a:prstGeom>
          </p:spPr>
        </p:pic>
        <p:sp>
          <p:nvSpPr>
            <p:cNvPr id="9" name="object 9"/>
            <p:cNvSpPr/>
            <p:nvPr/>
          </p:nvSpPr>
          <p:spPr>
            <a:xfrm>
              <a:off x="9028175" y="0"/>
              <a:ext cx="116205" cy="467995"/>
            </a:xfrm>
            <a:custGeom>
              <a:avLst/>
              <a:gdLst/>
              <a:ahLst/>
              <a:cxnLst/>
              <a:rect l="l" t="t" r="r" b="b"/>
              <a:pathLst>
                <a:path w="116204" h="467995">
                  <a:moveTo>
                    <a:pt x="115824" y="0"/>
                  </a:moveTo>
                  <a:lnTo>
                    <a:pt x="0" y="0"/>
                  </a:lnTo>
                  <a:lnTo>
                    <a:pt x="0" y="467867"/>
                  </a:lnTo>
                  <a:lnTo>
                    <a:pt x="115824" y="467867"/>
                  </a:lnTo>
                  <a:lnTo>
                    <a:pt x="115824" y="0"/>
                  </a:lnTo>
                  <a:close/>
                </a:path>
              </a:pathLst>
            </a:custGeom>
            <a:solidFill>
              <a:srgbClr val="00AFEF"/>
            </a:solidFill>
          </p:spPr>
          <p:txBody>
            <a:bodyPr wrap="square" lIns="0" tIns="0" rIns="0" bIns="0" rtlCol="0"/>
            <a:lstStyle/>
            <a:p>
              <a:endParaRPr/>
            </a:p>
          </p:txBody>
        </p:sp>
      </p:grpSp>
      <p:sp>
        <p:nvSpPr>
          <p:cNvPr id="10" name="object 10"/>
          <p:cNvSpPr txBox="1">
            <a:spLocks noGrp="1"/>
          </p:cNvSpPr>
          <p:nvPr>
            <p:ph type="title"/>
          </p:nvPr>
        </p:nvSpPr>
        <p:spPr>
          <a:xfrm>
            <a:off x="390550" y="470661"/>
            <a:ext cx="3054985"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001F5F"/>
                </a:solidFill>
                <a:latin typeface="Arial"/>
                <a:cs typeface="Arial"/>
              </a:rPr>
              <a:t>Live</a:t>
            </a:r>
            <a:r>
              <a:rPr sz="2400" b="1" spc="-35" dirty="0">
                <a:solidFill>
                  <a:srgbClr val="001F5F"/>
                </a:solidFill>
                <a:latin typeface="Arial"/>
                <a:cs typeface="Arial"/>
              </a:rPr>
              <a:t> </a:t>
            </a:r>
            <a:r>
              <a:rPr sz="2400" b="1" dirty="0">
                <a:solidFill>
                  <a:srgbClr val="001F5F"/>
                </a:solidFill>
                <a:latin typeface="Arial"/>
                <a:cs typeface="Arial"/>
              </a:rPr>
              <a:t>Demo</a:t>
            </a:r>
            <a:r>
              <a:rPr sz="2400" b="1" spc="-5" dirty="0">
                <a:solidFill>
                  <a:srgbClr val="001F5F"/>
                </a:solidFill>
                <a:latin typeface="Arial"/>
                <a:cs typeface="Arial"/>
              </a:rPr>
              <a:t> </a:t>
            </a:r>
            <a:r>
              <a:rPr sz="2400" b="1" dirty="0">
                <a:solidFill>
                  <a:srgbClr val="001F5F"/>
                </a:solidFill>
                <a:latin typeface="Arial"/>
                <a:cs typeface="Arial"/>
              </a:rPr>
              <a:t>of</a:t>
            </a:r>
            <a:r>
              <a:rPr sz="2400" b="1" spc="-40" dirty="0">
                <a:solidFill>
                  <a:srgbClr val="001F5F"/>
                </a:solidFill>
                <a:latin typeface="Arial"/>
                <a:cs typeface="Arial"/>
              </a:rPr>
              <a:t> </a:t>
            </a:r>
            <a:r>
              <a:rPr sz="2400" b="1" spc="-10" dirty="0">
                <a:solidFill>
                  <a:srgbClr val="001F5F"/>
                </a:solidFill>
                <a:latin typeface="Arial"/>
                <a:cs typeface="Arial"/>
              </a:rPr>
              <a:t>Project</a:t>
            </a:r>
            <a:endParaRPr sz="2400">
              <a:latin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739" y="29337"/>
            <a:ext cx="963930" cy="239395"/>
          </a:xfrm>
          <a:prstGeom prst="rect">
            <a:avLst/>
          </a:prstGeom>
        </p:spPr>
        <p:txBody>
          <a:bodyPr vert="horz" wrap="square" lIns="0" tIns="13335" rIns="0" bIns="0" rtlCol="0">
            <a:spAutoFit/>
          </a:bodyPr>
          <a:lstStyle/>
          <a:p>
            <a:pPr marL="12700">
              <a:lnSpc>
                <a:spcPct val="100000"/>
              </a:lnSpc>
              <a:spcBef>
                <a:spcPts val="105"/>
              </a:spcBef>
            </a:pPr>
            <a:r>
              <a:rPr sz="1400" dirty="0">
                <a:solidFill>
                  <a:srgbClr val="FFFFFF"/>
                </a:solidFill>
                <a:latin typeface="Arial"/>
                <a:cs typeface="Arial"/>
              </a:rPr>
              <a:t>Project</a:t>
            </a:r>
            <a:r>
              <a:rPr sz="1400" spc="-30" dirty="0">
                <a:solidFill>
                  <a:srgbClr val="FFFFFF"/>
                </a:solidFill>
                <a:latin typeface="Arial"/>
                <a:cs typeface="Arial"/>
              </a:rPr>
              <a:t> </a:t>
            </a:r>
            <a:r>
              <a:rPr sz="1400" spc="-10" dirty="0">
                <a:solidFill>
                  <a:srgbClr val="FFFFFF"/>
                </a:solidFill>
                <a:latin typeface="Arial"/>
                <a:cs typeface="Arial"/>
              </a:rPr>
              <a:t>Title</a:t>
            </a:r>
            <a:endParaRPr sz="1400">
              <a:latin typeface="Arial"/>
              <a:cs typeface="Arial"/>
            </a:endParaRPr>
          </a:p>
        </p:txBody>
      </p:sp>
      <p:sp>
        <p:nvSpPr>
          <p:cNvPr id="3" name="object 3"/>
          <p:cNvSpPr/>
          <p:nvPr/>
        </p:nvSpPr>
        <p:spPr>
          <a:xfrm>
            <a:off x="0" y="4934711"/>
            <a:ext cx="9144000" cy="208915"/>
          </a:xfrm>
          <a:custGeom>
            <a:avLst/>
            <a:gdLst/>
            <a:ahLst/>
            <a:cxnLst/>
            <a:rect l="l" t="t" r="r" b="b"/>
            <a:pathLst>
              <a:path w="9144000" h="208914">
                <a:moveTo>
                  <a:pt x="9144000" y="0"/>
                </a:moveTo>
                <a:lnTo>
                  <a:pt x="0" y="0"/>
                </a:lnTo>
                <a:lnTo>
                  <a:pt x="0" y="208788"/>
                </a:lnTo>
                <a:lnTo>
                  <a:pt x="9144000" y="208788"/>
                </a:lnTo>
                <a:lnTo>
                  <a:pt x="9144000" y="0"/>
                </a:lnTo>
                <a:close/>
              </a:path>
            </a:pathLst>
          </a:custGeom>
          <a:solidFill>
            <a:srgbClr val="851810"/>
          </a:solidFill>
        </p:spPr>
        <p:txBody>
          <a:bodyPr wrap="square" lIns="0" tIns="0" rIns="0" bIns="0" rtlCol="0"/>
          <a:lstStyle/>
          <a:p>
            <a:endParaRPr/>
          </a:p>
        </p:txBody>
      </p:sp>
      <p:pic>
        <p:nvPicPr>
          <p:cNvPr id="4" name="object 4"/>
          <p:cNvPicPr/>
          <p:nvPr/>
        </p:nvPicPr>
        <p:blipFill>
          <a:blip r:embed="rId2" cstate="print"/>
          <a:stretch>
            <a:fillRect/>
          </a:stretch>
        </p:blipFill>
        <p:spPr>
          <a:xfrm>
            <a:off x="7463061" y="42775"/>
            <a:ext cx="1208487" cy="368530"/>
          </a:xfrm>
          <a:prstGeom prst="rect">
            <a:avLst/>
          </a:prstGeom>
        </p:spPr>
      </p:pic>
      <p:grpSp>
        <p:nvGrpSpPr>
          <p:cNvPr id="5" name="object 5"/>
          <p:cNvGrpSpPr/>
          <p:nvPr/>
        </p:nvGrpSpPr>
        <p:grpSpPr>
          <a:xfrm>
            <a:off x="8983739" y="0"/>
            <a:ext cx="160655" cy="546100"/>
            <a:chOff x="8983739" y="0"/>
            <a:chExt cx="160655" cy="546100"/>
          </a:xfrm>
        </p:grpSpPr>
        <p:pic>
          <p:nvPicPr>
            <p:cNvPr id="6" name="object 6"/>
            <p:cNvPicPr/>
            <p:nvPr/>
          </p:nvPicPr>
          <p:blipFill>
            <a:blip r:embed="rId3" cstate="print"/>
            <a:stretch>
              <a:fillRect/>
            </a:stretch>
          </p:blipFill>
          <p:spPr>
            <a:xfrm>
              <a:off x="8983739" y="8947"/>
              <a:ext cx="160259" cy="536841"/>
            </a:xfrm>
            <a:prstGeom prst="rect">
              <a:avLst/>
            </a:prstGeom>
          </p:spPr>
        </p:pic>
        <p:sp>
          <p:nvSpPr>
            <p:cNvPr id="7" name="object 7"/>
            <p:cNvSpPr/>
            <p:nvPr/>
          </p:nvSpPr>
          <p:spPr>
            <a:xfrm>
              <a:off x="9028175" y="0"/>
              <a:ext cx="116205" cy="467995"/>
            </a:xfrm>
            <a:custGeom>
              <a:avLst/>
              <a:gdLst/>
              <a:ahLst/>
              <a:cxnLst/>
              <a:rect l="l" t="t" r="r" b="b"/>
              <a:pathLst>
                <a:path w="116204" h="467995">
                  <a:moveTo>
                    <a:pt x="115824" y="0"/>
                  </a:moveTo>
                  <a:lnTo>
                    <a:pt x="0" y="0"/>
                  </a:lnTo>
                  <a:lnTo>
                    <a:pt x="0" y="467867"/>
                  </a:lnTo>
                  <a:lnTo>
                    <a:pt x="115824" y="467867"/>
                  </a:lnTo>
                  <a:lnTo>
                    <a:pt x="115824" y="0"/>
                  </a:lnTo>
                  <a:close/>
                </a:path>
              </a:pathLst>
            </a:custGeom>
            <a:solidFill>
              <a:srgbClr val="00AFEF"/>
            </a:solidFill>
          </p:spPr>
          <p:txBody>
            <a:bodyPr wrap="square" lIns="0" tIns="0" rIns="0" bIns="0" rtlCol="0"/>
            <a:lstStyle/>
            <a:p>
              <a:endParaRPr/>
            </a:p>
          </p:txBody>
        </p:sp>
      </p:grpSp>
      <p:sp>
        <p:nvSpPr>
          <p:cNvPr id="8" name="object 8"/>
          <p:cNvSpPr txBox="1">
            <a:spLocks noGrp="1"/>
          </p:cNvSpPr>
          <p:nvPr>
            <p:ph type="title"/>
          </p:nvPr>
        </p:nvSpPr>
        <p:spPr>
          <a:xfrm>
            <a:off x="390550" y="584961"/>
            <a:ext cx="8335009" cy="262445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001F5F"/>
                </a:solidFill>
                <a:latin typeface="Arial"/>
                <a:cs typeface="Arial"/>
              </a:rPr>
              <a:t>Conclusion</a:t>
            </a:r>
            <a:endParaRPr sz="2400">
              <a:latin typeface="Arial"/>
              <a:cs typeface="Arial"/>
            </a:endParaRPr>
          </a:p>
          <a:p>
            <a:pPr marL="12700" marR="5080">
              <a:lnSpc>
                <a:spcPct val="150000"/>
              </a:lnSpc>
              <a:spcBef>
                <a:spcPts val="300"/>
              </a:spcBef>
            </a:pPr>
            <a:r>
              <a:rPr sz="1200" dirty="0">
                <a:solidFill>
                  <a:srgbClr val="000000"/>
                </a:solidFill>
              </a:rPr>
              <a:t>In</a:t>
            </a:r>
            <a:r>
              <a:rPr sz="1200" spc="-25" dirty="0">
                <a:solidFill>
                  <a:srgbClr val="000000"/>
                </a:solidFill>
              </a:rPr>
              <a:t> </a:t>
            </a:r>
            <a:r>
              <a:rPr sz="1200" dirty="0">
                <a:solidFill>
                  <a:srgbClr val="000000"/>
                </a:solidFill>
              </a:rPr>
              <a:t>conclusion,</a:t>
            </a:r>
            <a:r>
              <a:rPr sz="1200" spc="-50" dirty="0">
                <a:solidFill>
                  <a:srgbClr val="000000"/>
                </a:solidFill>
              </a:rPr>
              <a:t> </a:t>
            </a:r>
            <a:r>
              <a:rPr sz="1200" dirty="0">
                <a:solidFill>
                  <a:srgbClr val="000000"/>
                </a:solidFill>
              </a:rPr>
              <a:t>the</a:t>
            </a:r>
            <a:r>
              <a:rPr sz="1200" spc="-25" dirty="0">
                <a:solidFill>
                  <a:srgbClr val="000000"/>
                </a:solidFill>
              </a:rPr>
              <a:t> </a:t>
            </a:r>
            <a:r>
              <a:rPr sz="1200" dirty="0">
                <a:solidFill>
                  <a:srgbClr val="000000"/>
                </a:solidFill>
              </a:rPr>
              <a:t>e-commerce</a:t>
            </a:r>
            <a:r>
              <a:rPr sz="1200" spc="-60" dirty="0">
                <a:solidFill>
                  <a:srgbClr val="000000"/>
                </a:solidFill>
              </a:rPr>
              <a:t> </a:t>
            </a:r>
            <a:r>
              <a:rPr sz="1200" dirty="0">
                <a:solidFill>
                  <a:srgbClr val="000000"/>
                </a:solidFill>
              </a:rPr>
              <a:t>sales</a:t>
            </a:r>
            <a:r>
              <a:rPr sz="1200" spc="-30" dirty="0">
                <a:solidFill>
                  <a:srgbClr val="000000"/>
                </a:solidFill>
              </a:rPr>
              <a:t> </a:t>
            </a:r>
            <a:r>
              <a:rPr sz="1200" dirty="0">
                <a:solidFill>
                  <a:srgbClr val="000000"/>
                </a:solidFill>
              </a:rPr>
              <a:t>analysis</a:t>
            </a:r>
            <a:r>
              <a:rPr sz="1200" spc="-40" dirty="0">
                <a:solidFill>
                  <a:srgbClr val="000000"/>
                </a:solidFill>
              </a:rPr>
              <a:t> </a:t>
            </a:r>
            <a:r>
              <a:rPr sz="1200" dirty="0">
                <a:solidFill>
                  <a:srgbClr val="000000"/>
                </a:solidFill>
              </a:rPr>
              <a:t>offers</a:t>
            </a:r>
            <a:r>
              <a:rPr sz="1200" spc="-40" dirty="0">
                <a:solidFill>
                  <a:srgbClr val="000000"/>
                </a:solidFill>
              </a:rPr>
              <a:t> </a:t>
            </a:r>
            <a:r>
              <a:rPr sz="1200" dirty="0">
                <a:solidFill>
                  <a:srgbClr val="000000"/>
                </a:solidFill>
              </a:rPr>
              <a:t>valuable</a:t>
            </a:r>
            <a:r>
              <a:rPr sz="1200" spc="-60" dirty="0">
                <a:solidFill>
                  <a:srgbClr val="000000"/>
                </a:solidFill>
              </a:rPr>
              <a:t> </a:t>
            </a:r>
            <a:r>
              <a:rPr sz="1200" dirty="0">
                <a:solidFill>
                  <a:srgbClr val="000000"/>
                </a:solidFill>
              </a:rPr>
              <a:t>insights</a:t>
            </a:r>
            <a:r>
              <a:rPr sz="1200" spc="-25" dirty="0">
                <a:solidFill>
                  <a:srgbClr val="000000"/>
                </a:solidFill>
              </a:rPr>
              <a:t> </a:t>
            </a:r>
            <a:r>
              <a:rPr sz="1200" dirty="0">
                <a:solidFill>
                  <a:srgbClr val="000000"/>
                </a:solidFill>
              </a:rPr>
              <a:t>into</a:t>
            </a:r>
            <a:r>
              <a:rPr sz="1200" spc="-30" dirty="0">
                <a:solidFill>
                  <a:srgbClr val="000000"/>
                </a:solidFill>
              </a:rPr>
              <a:t> </a:t>
            </a:r>
            <a:r>
              <a:rPr sz="1200" dirty="0">
                <a:solidFill>
                  <a:srgbClr val="000000"/>
                </a:solidFill>
              </a:rPr>
              <a:t>consumer</a:t>
            </a:r>
            <a:r>
              <a:rPr sz="1200" spc="-55" dirty="0">
                <a:solidFill>
                  <a:srgbClr val="000000"/>
                </a:solidFill>
              </a:rPr>
              <a:t> </a:t>
            </a:r>
            <a:r>
              <a:rPr sz="1200" dirty="0">
                <a:solidFill>
                  <a:srgbClr val="000000"/>
                </a:solidFill>
              </a:rPr>
              <a:t>behavior,</a:t>
            </a:r>
            <a:r>
              <a:rPr sz="1200" spc="-40" dirty="0">
                <a:solidFill>
                  <a:srgbClr val="000000"/>
                </a:solidFill>
              </a:rPr>
              <a:t> </a:t>
            </a:r>
            <a:r>
              <a:rPr sz="1200" dirty="0">
                <a:solidFill>
                  <a:srgbClr val="000000"/>
                </a:solidFill>
              </a:rPr>
              <a:t>seasonal</a:t>
            </a:r>
            <a:r>
              <a:rPr sz="1200" spc="-55" dirty="0">
                <a:solidFill>
                  <a:srgbClr val="000000"/>
                </a:solidFill>
              </a:rPr>
              <a:t> </a:t>
            </a:r>
            <a:r>
              <a:rPr sz="1200" dirty="0">
                <a:solidFill>
                  <a:srgbClr val="000000"/>
                </a:solidFill>
              </a:rPr>
              <a:t>trends,</a:t>
            </a:r>
            <a:r>
              <a:rPr sz="1200" spc="-35" dirty="0">
                <a:solidFill>
                  <a:srgbClr val="000000"/>
                </a:solidFill>
              </a:rPr>
              <a:t> </a:t>
            </a:r>
            <a:r>
              <a:rPr sz="1200" dirty="0">
                <a:solidFill>
                  <a:srgbClr val="000000"/>
                </a:solidFill>
              </a:rPr>
              <a:t>and</a:t>
            </a:r>
            <a:r>
              <a:rPr sz="1200" spc="-35" dirty="0">
                <a:solidFill>
                  <a:srgbClr val="000000"/>
                </a:solidFill>
              </a:rPr>
              <a:t> </a:t>
            </a:r>
            <a:r>
              <a:rPr sz="1200" spc="-10" dirty="0">
                <a:solidFill>
                  <a:srgbClr val="000000"/>
                </a:solidFill>
              </a:rPr>
              <a:t>product </a:t>
            </a:r>
            <a:r>
              <a:rPr sz="1200" dirty="0">
                <a:solidFill>
                  <a:srgbClr val="000000"/>
                </a:solidFill>
              </a:rPr>
              <a:t>preferences,</a:t>
            </a:r>
            <a:r>
              <a:rPr sz="1200" spc="-50" dirty="0">
                <a:solidFill>
                  <a:srgbClr val="000000"/>
                </a:solidFill>
              </a:rPr>
              <a:t> </a:t>
            </a:r>
            <a:r>
              <a:rPr sz="1200" dirty="0">
                <a:solidFill>
                  <a:srgbClr val="000000"/>
                </a:solidFill>
              </a:rPr>
              <a:t>essential</a:t>
            </a:r>
            <a:r>
              <a:rPr sz="1200" spc="-50" dirty="0">
                <a:solidFill>
                  <a:srgbClr val="000000"/>
                </a:solidFill>
              </a:rPr>
              <a:t> </a:t>
            </a:r>
            <a:r>
              <a:rPr sz="1200" dirty="0">
                <a:solidFill>
                  <a:srgbClr val="000000"/>
                </a:solidFill>
              </a:rPr>
              <a:t>for</a:t>
            </a:r>
            <a:r>
              <a:rPr sz="1200" spc="-25" dirty="0">
                <a:solidFill>
                  <a:srgbClr val="000000"/>
                </a:solidFill>
              </a:rPr>
              <a:t> </a:t>
            </a:r>
            <a:r>
              <a:rPr sz="1200" dirty="0">
                <a:solidFill>
                  <a:srgbClr val="000000"/>
                </a:solidFill>
              </a:rPr>
              <a:t>informed</a:t>
            </a:r>
            <a:r>
              <a:rPr sz="1200" spc="-25" dirty="0">
                <a:solidFill>
                  <a:srgbClr val="000000"/>
                </a:solidFill>
              </a:rPr>
              <a:t> </a:t>
            </a:r>
            <a:r>
              <a:rPr sz="1200" spc="-10" dirty="0">
                <a:solidFill>
                  <a:srgbClr val="000000"/>
                </a:solidFill>
              </a:rPr>
              <a:t>decision-</a:t>
            </a:r>
            <a:r>
              <a:rPr sz="1200" dirty="0">
                <a:solidFill>
                  <a:srgbClr val="000000"/>
                </a:solidFill>
              </a:rPr>
              <a:t>making.</a:t>
            </a:r>
            <a:r>
              <a:rPr sz="1200" spc="-30" dirty="0">
                <a:solidFill>
                  <a:srgbClr val="000000"/>
                </a:solidFill>
              </a:rPr>
              <a:t> </a:t>
            </a:r>
            <a:r>
              <a:rPr sz="1200" dirty="0">
                <a:solidFill>
                  <a:srgbClr val="000000"/>
                </a:solidFill>
              </a:rPr>
              <a:t>By</a:t>
            </a:r>
            <a:r>
              <a:rPr sz="1200" spc="-30" dirty="0">
                <a:solidFill>
                  <a:srgbClr val="000000"/>
                </a:solidFill>
              </a:rPr>
              <a:t> </a:t>
            </a:r>
            <a:r>
              <a:rPr sz="1200" dirty="0">
                <a:solidFill>
                  <a:srgbClr val="000000"/>
                </a:solidFill>
              </a:rPr>
              <a:t>examining</a:t>
            </a:r>
            <a:r>
              <a:rPr sz="1200" spc="-40" dirty="0">
                <a:solidFill>
                  <a:srgbClr val="000000"/>
                </a:solidFill>
              </a:rPr>
              <a:t> </a:t>
            </a:r>
            <a:r>
              <a:rPr sz="1200" dirty="0">
                <a:solidFill>
                  <a:srgbClr val="000000"/>
                </a:solidFill>
              </a:rPr>
              <a:t>key</a:t>
            </a:r>
            <a:r>
              <a:rPr sz="1200" spc="-30" dirty="0">
                <a:solidFill>
                  <a:srgbClr val="000000"/>
                </a:solidFill>
              </a:rPr>
              <a:t> </a:t>
            </a:r>
            <a:r>
              <a:rPr sz="1200" dirty="0">
                <a:solidFill>
                  <a:srgbClr val="000000"/>
                </a:solidFill>
              </a:rPr>
              <a:t>metrics</a:t>
            </a:r>
            <a:r>
              <a:rPr sz="1200" spc="-20" dirty="0">
                <a:solidFill>
                  <a:srgbClr val="000000"/>
                </a:solidFill>
              </a:rPr>
              <a:t> </a:t>
            </a:r>
            <a:r>
              <a:rPr sz="1200" dirty="0">
                <a:solidFill>
                  <a:srgbClr val="000000"/>
                </a:solidFill>
              </a:rPr>
              <a:t>such</a:t>
            </a:r>
            <a:r>
              <a:rPr sz="1200" spc="-30" dirty="0">
                <a:solidFill>
                  <a:srgbClr val="000000"/>
                </a:solidFill>
              </a:rPr>
              <a:t> </a:t>
            </a:r>
            <a:r>
              <a:rPr sz="1200" dirty="0">
                <a:solidFill>
                  <a:srgbClr val="000000"/>
                </a:solidFill>
              </a:rPr>
              <a:t>as</a:t>
            </a:r>
            <a:r>
              <a:rPr sz="1200" spc="-15" dirty="0">
                <a:solidFill>
                  <a:srgbClr val="000000"/>
                </a:solidFill>
              </a:rPr>
              <a:t> </a:t>
            </a:r>
            <a:r>
              <a:rPr sz="1200" dirty="0">
                <a:solidFill>
                  <a:srgbClr val="000000"/>
                </a:solidFill>
              </a:rPr>
              <a:t>sales</a:t>
            </a:r>
            <a:r>
              <a:rPr sz="1200" spc="-30" dirty="0">
                <a:solidFill>
                  <a:srgbClr val="000000"/>
                </a:solidFill>
              </a:rPr>
              <a:t> </a:t>
            </a:r>
            <a:r>
              <a:rPr sz="1200" dirty="0">
                <a:solidFill>
                  <a:srgbClr val="000000"/>
                </a:solidFill>
              </a:rPr>
              <a:t>volume,</a:t>
            </a:r>
            <a:r>
              <a:rPr sz="1200" spc="-35" dirty="0">
                <a:solidFill>
                  <a:srgbClr val="000000"/>
                </a:solidFill>
              </a:rPr>
              <a:t> </a:t>
            </a:r>
            <a:r>
              <a:rPr sz="1200" dirty="0">
                <a:solidFill>
                  <a:srgbClr val="000000"/>
                </a:solidFill>
              </a:rPr>
              <a:t>customer</a:t>
            </a:r>
            <a:r>
              <a:rPr sz="1200" spc="-35" dirty="0">
                <a:solidFill>
                  <a:srgbClr val="000000"/>
                </a:solidFill>
              </a:rPr>
              <a:t> </a:t>
            </a:r>
            <a:r>
              <a:rPr sz="1200" spc="-10" dirty="0">
                <a:solidFill>
                  <a:srgbClr val="000000"/>
                </a:solidFill>
              </a:rPr>
              <a:t>acquisition </a:t>
            </a:r>
            <a:r>
              <a:rPr sz="1200" dirty="0">
                <a:solidFill>
                  <a:srgbClr val="000000"/>
                </a:solidFill>
              </a:rPr>
              <a:t>costs,</a:t>
            </a:r>
            <a:r>
              <a:rPr sz="1200" spc="-20" dirty="0">
                <a:solidFill>
                  <a:srgbClr val="000000"/>
                </a:solidFill>
              </a:rPr>
              <a:t> </a:t>
            </a:r>
            <a:r>
              <a:rPr sz="1200" dirty="0">
                <a:solidFill>
                  <a:srgbClr val="000000"/>
                </a:solidFill>
              </a:rPr>
              <a:t>and</a:t>
            </a:r>
            <a:r>
              <a:rPr sz="1200" spc="-45" dirty="0">
                <a:solidFill>
                  <a:srgbClr val="000000"/>
                </a:solidFill>
              </a:rPr>
              <a:t> </a:t>
            </a:r>
            <a:r>
              <a:rPr sz="1200" dirty="0">
                <a:solidFill>
                  <a:srgbClr val="000000"/>
                </a:solidFill>
              </a:rPr>
              <a:t>conversion</a:t>
            </a:r>
            <a:r>
              <a:rPr sz="1200" spc="-35" dirty="0">
                <a:solidFill>
                  <a:srgbClr val="000000"/>
                </a:solidFill>
              </a:rPr>
              <a:t> </a:t>
            </a:r>
            <a:r>
              <a:rPr sz="1200" dirty="0">
                <a:solidFill>
                  <a:srgbClr val="000000"/>
                </a:solidFill>
              </a:rPr>
              <a:t>rates,</a:t>
            </a:r>
            <a:r>
              <a:rPr sz="1200" spc="-30" dirty="0">
                <a:solidFill>
                  <a:srgbClr val="000000"/>
                </a:solidFill>
              </a:rPr>
              <a:t> </a:t>
            </a:r>
            <a:r>
              <a:rPr sz="1200" dirty="0">
                <a:solidFill>
                  <a:srgbClr val="000000"/>
                </a:solidFill>
              </a:rPr>
              <a:t>businesses</a:t>
            </a:r>
            <a:r>
              <a:rPr sz="1200" spc="-50" dirty="0">
                <a:solidFill>
                  <a:srgbClr val="000000"/>
                </a:solidFill>
              </a:rPr>
              <a:t> </a:t>
            </a:r>
            <a:r>
              <a:rPr sz="1200" dirty="0">
                <a:solidFill>
                  <a:srgbClr val="000000"/>
                </a:solidFill>
              </a:rPr>
              <a:t>can</a:t>
            </a:r>
            <a:r>
              <a:rPr sz="1200" spc="-35" dirty="0">
                <a:solidFill>
                  <a:srgbClr val="000000"/>
                </a:solidFill>
              </a:rPr>
              <a:t> </a:t>
            </a:r>
            <a:r>
              <a:rPr sz="1200" dirty="0">
                <a:solidFill>
                  <a:srgbClr val="000000"/>
                </a:solidFill>
              </a:rPr>
              <a:t>pinpoint</a:t>
            </a:r>
            <a:r>
              <a:rPr sz="1200" spc="-50" dirty="0">
                <a:solidFill>
                  <a:srgbClr val="000000"/>
                </a:solidFill>
              </a:rPr>
              <a:t> </a:t>
            </a:r>
            <a:r>
              <a:rPr sz="1200" dirty="0">
                <a:solidFill>
                  <a:srgbClr val="000000"/>
                </a:solidFill>
              </a:rPr>
              <a:t>areas</a:t>
            </a:r>
            <a:r>
              <a:rPr sz="1200" spc="-25" dirty="0">
                <a:solidFill>
                  <a:srgbClr val="000000"/>
                </a:solidFill>
              </a:rPr>
              <a:t> </a:t>
            </a:r>
            <a:r>
              <a:rPr sz="1200" dirty="0">
                <a:solidFill>
                  <a:srgbClr val="000000"/>
                </a:solidFill>
              </a:rPr>
              <a:t>for</a:t>
            </a:r>
            <a:r>
              <a:rPr sz="1200" spc="-45" dirty="0">
                <a:solidFill>
                  <a:srgbClr val="000000"/>
                </a:solidFill>
              </a:rPr>
              <a:t> </a:t>
            </a:r>
            <a:r>
              <a:rPr sz="1200" dirty="0">
                <a:solidFill>
                  <a:srgbClr val="000000"/>
                </a:solidFill>
              </a:rPr>
              <a:t>improvement</a:t>
            </a:r>
            <a:r>
              <a:rPr sz="1200" spc="-35" dirty="0">
                <a:solidFill>
                  <a:srgbClr val="000000"/>
                </a:solidFill>
              </a:rPr>
              <a:t> </a:t>
            </a:r>
            <a:r>
              <a:rPr sz="1200" dirty="0">
                <a:solidFill>
                  <a:srgbClr val="000000"/>
                </a:solidFill>
              </a:rPr>
              <a:t>and</a:t>
            </a:r>
            <a:r>
              <a:rPr sz="1200" spc="-45" dirty="0">
                <a:solidFill>
                  <a:srgbClr val="000000"/>
                </a:solidFill>
              </a:rPr>
              <a:t> </a:t>
            </a:r>
            <a:r>
              <a:rPr sz="1200" dirty="0">
                <a:solidFill>
                  <a:srgbClr val="000000"/>
                </a:solidFill>
              </a:rPr>
              <a:t>capitalize</a:t>
            </a:r>
            <a:r>
              <a:rPr sz="1200" spc="-35" dirty="0">
                <a:solidFill>
                  <a:srgbClr val="000000"/>
                </a:solidFill>
              </a:rPr>
              <a:t> </a:t>
            </a:r>
            <a:r>
              <a:rPr sz="1200" dirty="0">
                <a:solidFill>
                  <a:srgbClr val="000000"/>
                </a:solidFill>
              </a:rPr>
              <a:t>on</a:t>
            </a:r>
            <a:r>
              <a:rPr sz="1200" spc="-30" dirty="0">
                <a:solidFill>
                  <a:srgbClr val="000000"/>
                </a:solidFill>
              </a:rPr>
              <a:t> </a:t>
            </a:r>
            <a:r>
              <a:rPr sz="1200" dirty="0">
                <a:solidFill>
                  <a:srgbClr val="000000"/>
                </a:solidFill>
              </a:rPr>
              <a:t>high-demand</a:t>
            </a:r>
            <a:r>
              <a:rPr sz="1200" spc="-60" dirty="0">
                <a:solidFill>
                  <a:srgbClr val="000000"/>
                </a:solidFill>
              </a:rPr>
              <a:t> </a:t>
            </a:r>
            <a:r>
              <a:rPr sz="1200" dirty="0">
                <a:solidFill>
                  <a:srgbClr val="000000"/>
                </a:solidFill>
              </a:rPr>
              <a:t>periods.</a:t>
            </a:r>
            <a:r>
              <a:rPr sz="1200" spc="-50" dirty="0">
                <a:solidFill>
                  <a:srgbClr val="000000"/>
                </a:solidFill>
              </a:rPr>
              <a:t> </a:t>
            </a:r>
            <a:r>
              <a:rPr sz="1200" spc="-25" dirty="0">
                <a:solidFill>
                  <a:srgbClr val="000000"/>
                </a:solidFill>
              </a:rPr>
              <a:t>The </a:t>
            </a:r>
            <a:r>
              <a:rPr sz="1200" dirty="0">
                <a:solidFill>
                  <a:srgbClr val="000000"/>
                </a:solidFill>
              </a:rPr>
              <a:t>analysis</a:t>
            </a:r>
            <a:r>
              <a:rPr sz="1200" spc="-40" dirty="0">
                <a:solidFill>
                  <a:srgbClr val="000000"/>
                </a:solidFill>
              </a:rPr>
              <a:t> </a:t>
            </a:r>
            <a:r>
              <a:rPr sz="1200" dirty="0">
                <a:solidFill>
                  <a:srgbClr val="000000"/>
                </a:solidFill>
              </a:rPr>
              <a:t>highlights</a:t>
            </a:r>
            <a:r>
              <a:rPr sz="1200" spc="-30" dirty="0">
                <a:solidFill>
                  <a:srgbClr val="000000"/>
                </a:solidFill>
              </a:rPr>
              <a:t> </a:t>
            </a:r>
            <a:r>
              <a:rPr sz="1200" dirty="0">
                <a:solidFill>
                  <a:srgbClr val="000000"/>
                </a:solidFill>
              </a:rPr>
              <a:t>that</a:t>
            </a:r>
            <a:r>
              <a:rPr sz="1200" spc="-25" dirty="0">
                <a:solidFill>
                  <a:srgbClr val="000000"/>
                </a:solidFill>
              </a:rPr>
              <a:t> </a:t>
            </a:r>
            <a:r>
              <a:rPr sz="1200" dirty="0">
                <a:solidFill>
                  <a:srgbClr val="000000"/>
                </a:solidFill>
              </a:rPr>
              <a:t>targeted</a:t>
            </a:r>
            <a:r>
              <a:rPr sz="1200" spc="-30" dirty="0">
                <a:solidFill>
                  <a:srgbClr val="000000"/>
                </a:solidFill>
              </a:rPr>
              <a:t> </a:t>
            </a:r>
            <a:r>
              <a:rPr sz="1200" dirty="0">
                <a:solidFill>
                  <a:srgbClr val="000000"/>
                </a:solidFill>
              </a:rPr>
              <a:t>marketing</a:t>
            </a:r>
            <a:r>
              <a:rPr sz="1200" spc="-40" dirty="0">
                <a:solidFill>
                  <a:srgbClr val="000000"/>
                </a:solidFill>
              </a:rPr>
              <a:t> </a:t>
            </a:r>
            <a:r>
              <a:rPr sz="1200" dirty="0">
                <a:solidFill>
                  <a:srgbClr val="000000"/>
                </a:solidFill>
              </a:rPr>
              <a:t>and</a:t>
            </a:r>
            <a:r>
              <a:rPr sz="1200" spc="-40" dirty="0">
                <a:solidFill>
                  <a:srgbClr val="000000"/>
                </a:solidFill>
              </a:rPr>
              <a:t> </a:t>
            </a:r>
            <a:r>
              <a:rPr sz="1200" spc="-10" dirty="0">
                <a:solidFill>
                  <a:srgbClr val="000000"/>
                </a:solidFill>
              </a:rPr>
              <a:t>personalization,</a:t>
            </a:r>
            <a:r>
              <a:rPr sz="1200" spc="-50" dirty="0">
                <a:solidFill>
                  <a:srgbClr val="000000"/>
                </a:solidFill>
              </a:rPr>
              <a:t> </a:t>
            </a:r>
            <a:r>
              <a:rPr sz="1200" dirty="0">
                <a:solidFill>
                  <a:srgbClr val="000000"/>
                </a:solidFill>
              </a:rPr>
              <a:t>alongside</a:t>
            </a:r>
            <a:r>
              <a:rPr sz="1200" spc="-50" dirty="0">
                <a:solidFill>
                  <a:srgbClr val="000000"/>
                </a:solidFill>
              </a:rPr>
              <a:t> </a:t>
            </a:r>
            <a:r>
              <a:rPr sz="1200" dirty="0">
                <a:solidFill>
                  <a:srgbClr val="000000"/>
                </a:solidFill>
              </a:rPr>
              <a:t>inventory</a:t>
            </a:r>
            <a:r>
              <a:rPr sz="1200" spc="-30" dirty="0">
                <a:solidFill>
                  <a:srgbClr val="000000"/>
                </a:solidFill>
              </a:rPr>
              <a:t> </a:t>
            </a:r>
            <a:r>
              <a:rPr sz="1200" dirty="0">
                <a:solidFill>
                  <a:srgbClr val="000000"/>
                </a:solidFill>
              </a:rPr>
              <a:t>optimization,</a:t>
            </a:r>
            <a:r>
              <a:rPr sz="1200" spc="-45" dirty="0">
                <a:solidFill>
                  <a:srgbClr val="000000"/>
                </a:solidFill>
              </a:rPr>
              <a:t> </a:t>
            </a:r>
            <a:r>
              <a:rPr sz="1200" dirty="0">
                <a:solidFill>
                  <a:srgbClr val="000000"/>
                </a:solidFill>
              </a:rPr>
              <a:t>play</a:t>
            </a:r>
            <a:r>
              <a:rPr sz="1200" spc="-25" dirty="0">
                <a:solidFill>
                  <a:srgbClr val="000000"/>
                </a:solidFill>
              </a:rPr>
              <a:t> </a:t>
            </a:r>
            <a:r>
              <a:rPr sz="1200" dirty="0">
                <a:solidFill>
                  <a:srgbClr val="000000"/>
                </a:solidFill>
              </a:rPr>
              <a:t>crucial</a:t>
            </a:r>
            <a:r>
              <a:rPr sz="1200" spc="-35" dirty="0">
                <a:solidFill>
                  <a:srgbClr val="000000"/>
                </a:solidFill>
              </a:rPr>
              <a:t> </a:t>
            </a:r>
            <a:r>
              <a:rPr sz="1200" dirty="0">
                <a:solidFill>
                  <a:srgbClr val="000000"/>
                </a:solidFill>
              </a:rPr>
              <a:t>roles</a:t>
            </a:r>
            <a:r>
              <a:rPr sz="1200" spc="-25" dirty="0">
                <a:solidFill>
                  <a:srgbClr val="000000"/>
                </a:solidFill>
              </a:rPr>
              <a:t> in </a:t>
            </a:r>
            <a:r>
              <a:rPr sz="1200" dirty="0">
                <a:solidFill>
                  <a:srgbClr val="000000"/>
                </a:solidFill>
              </a:rPr>
              <a:t>boosting</a:t>
            </a:r>
            <a:r>
              <a:rPr sz="1200" spc="-60" dirty="0">
                <a:solidFill>
                  <a:srgbClr val="000000"/>
                </a:solidFill>
              </a:rPr>
              <a:t> </a:t>
            </a:r>
            <a:r>
              <a:rPr sz="1200" dirty="0">
                <a:solidFill>
                  <a:srgbClr val="000000"/>
                </a:solidFill>
              </a:rPr>
              <a:t>sales</a:t>
            </a:r>
            <a:r>
              <a:rPr sz="1200" spc="-20" dirty="0">
                <a:solidFill>
                  <a:srgbClr val="000000"/>
                </a:solidFill>
              </a:rPr>
              <a:t> </a:t>
            </a:r>
            <a:r>
              <a:rPr sz="1200" spc="-10" dirty="0">
                <a:solidFill>
                  <a:srgbClr val="000000"/>
                </a:solidFill>
              </a:rPr>
              <a:t>performance.</a:t>
            </a:r>
            <a:r>
              <a:rPr sz="1200" spc="-50" dirty="0">
                <a:solidFill>
                  <a:srgbClr val="000000"/>
                </a:solidFill>
              </a:rPr>
              <a:t> </a:t>
            </a:r>
            <a:r>
              <a:rPr sz="1200" dirty="0">
                <a:solidFill>
                  <a:srgbClr val="000000"/>
                </a:solidFill>
              </a:rPr>
              <a:t>Additionally,</a:t>
            </a:r>
            <a:r>
              <a:rPr sz="1200" spc="-30" dirty="0">
                <a:solidFill>
                  <a:srgbClr val="000000"/>
                </a:solidFill>
              </a:rPr>
              <a:t> </a:t>
            </a:r>
            <a:r>
              <a:rPr sz="1200" dirty="0">
                <a:solidFill>
                  <a:srgbClr val="000000"/>
                </a:solidFill>
              </a:rPr>
              <a:t>emerging</a:t>
            </a:r>
            <a:r>
              <a:rPr sz="1200" spc="-45" dirty="0">
                <a:solidFill>
                  <a:srgbClr val="000000"/>
                </a:solidFill>
              </a:rPr>
              <a:t> </a:t>
            </a:r>
            <a:r>
              <a:rPr sz="1200" dirty="0">
                <a:solidFill>
                  <a:srgbClr val="000000"/>
                </a:solidFill>
              </a:rPr>
              <a:t>trends</a:t>
            </a:r>
            <a:r>
              <a:rPr sz="1200" spc="-35" dirty="0">
                <a:solidFill>
                  <a:srgbClr val="000000"/>
                </a:solidFill>
              </a:rPr>
              <a:t> </a:t>
            </a:r>
            <a:r>
              <a:rPr sz="1200" dirty="0">
                <a:solidFill>
                  <a:srgbClr val="000000"/>
                </a:solidFill>
              </a:rPr>
              <a:t>like</a:t>
            </a:r>
            <a:r>
              <a:rPr sz="1200" spc="-25" dirty="0">
                <a:solidFill>
                  <a:srgbClr val="000000"/>
                </a:solidFill>
              </a:rPr>
              <a:t> </a:t>
            </a:r>
            <a:r>
              <a:rPr sz="1200" dirty="0">
                <a:solidFill>
                  <a:srgbClr val="000000"/>
                </a:solidFill>
              </a:rPr>
              <a:t>mobile</a:t>
            </a:r>
            <a:r>
              <a:rPr sz="1200" spc="-40" dirty="0">
                <a:solidFill>
                  <a:srgbClr val="000000"/>
                </a:solidFill>
              </a:rPr>
              <a:t> </a:t>
            </a:r>
            <a:r>
              <a:rPr sz="1200" dirty="0">
                <a:solidFill>
                  <a:srgbClr val="000000"/>
                </a:solidFill>
              </a:rPr>
              <a:t>shopping</a:t>
            </a:r>
            <a:r>
              <a:rPr sz="1200" spc="-50" dirty="0">
                <a:solidFill>
                  <a:srgbClr val="000000"/>
                </a:solidFill>
              </a:rPr>
              <a:t> </a:t>
            </a:r>
            <a:r>
              <a:rPr sz="1200" dirty="0">
                <a:solidFill>
                  <a:srgbClr val="000000"/>
                </a:solidFill>
              </a:rPr>
              <a:t>and</a:t>
            </a:r>
            <a:r>
              <a:rPr sz="1200" spc="-35" dirty="0">
                <a:solidFill>
                  <a:srgbClr val="000000"/>
                </a:solidFill>
              </a:rPr>
              <a:t> </a:t>
            </a:r>
            <a:r>
              <a:rPr sz="1200" dirty="0">
                <a:solidFill>
                  <a:srgbClr val="000000"/>
                </a:solidFill>
              </a:rPr>
              <a:t>social</a:t>
            </a:r>
            <a:r>
              <a:rPr sz="1200" spc="-35" dirty="0">
                <a:solidFill>
                  <a:srgbClr val="000000"/>
                </a:solidFill>
              </a:rPr>
              <a:t> </a:t>
            </a:r>
            <a:r>
              <a:rPr sz="1200" dirty="0">
                <a:solidFill>
                  <a:srgbClr val="000000"/>
                </a:solidFill>
              </a:rPr>
              <a:t>media</a:t>
            </a:r>
            <a:r>
              <a:rPr sz="1200" spc="-50" dirty="0">
                <a:solidFill>
                  <a:srgbClr val="000000"/>
                </a:solidFill>
              </a:rPr>
              <a:t> </a:t>
            </a:r>
            <a:r>
              <a:rPr sz="1200" dirty="0">
                <a:solidFill>
                  <a:srgbClr val="000000"/>
                </a:solidFill>
              </a:rPr>
              <a:t>influence</a:t>
            </a:r>
            <a:r>
              <a:rPr sz="1200" spc="-55" dirty="0">
                <a:solidFill>
                  <a:srgbClr val="000000"/>
                </a:solidFill>
              </a:rPr>
              <a:t> </a:t>
            </a:r>
            <a:r>
              <a:rPr sz="1200" dirty="0">
                <a:solidFill>
                  <a:srgbClr val="000000"/>
                </a:solidFill>
              </a:rPr>
              <a:t>underscore</a:t>
            </a:r>
            <a:r>
              <a:rPr sz="1200" spc="-45" dirty="0">
                <a:solidFill>
                  <a:srgbClr val="000000"/>
                </a:solidFill>
              </a:rPr>
              <a:t> </a:t>
            </a:r>
            <a:r>
              <a:rPr sz="1200" spc="-25" dirty="0">
                <a:solidFill>
                  <a:srgbClr val="000000"/>
                </a:solidFill>
              </a:rPr>
              <a:t>the </a:t>
            </a:r>
            <a:r>
              <a:rPr sz="1200" dirty="0">
                <a:solidFill>
                  <a:srgbClr val="000000"/>
                </a:solidFill>
              </a:rPr>
              <a:t>importance</a:t>
            </a:r>
            <a:r>
              <a:rPr sz="1200" spc="-45" dirty="0">
                <a:solidFill>
                  <a:srgbClr val="000000"/>
                </a:solidFill>
              </a:rPr>
              <a:t> </a:t>
            </a:r>
            <a:r>
              <a:rPr sz="1200" dirty="0">
                <a:solidFill>
                  <a:srgbClr val="000000"/>
                </a:solidFill>
              </a:rPr>
              <a:t>of</a:t>
            </a:r>
            <a:r>
              <a:rPr sz="1200" spc="-25" dirty="0">
                <a:solidFill>
                  <a:srgbClr val="000000"/>
                </a:solidFill>
              </a:rPr>
              <a:t> </a:t>
            </a:r>
            <a:r>
              <a:rPr sz="1200" dirty="0">
                <a:solidFill>
                  <a:srgbClr val="000000"/>
                </a:solidFill>
              </a:rPr>
              <a:t>adapting</a:t>
            </a:r>
            <a:r>
              <a:rPr sz="1200" spc="-40" dirty="0">
                <a:solidFill>
                  <a:srgbClr val="000000"/>
                </a:solidFill>
              </a:rPr>
              <a:t> </a:t>
            </a:r>
            <a:r>
              <a:rPr sz="1200" dirty="0">
                <a:solidFill>
                  <a:srgbClr val="000000"/>
                </a:solidFill>
              </a:rPr>
              <a:t>strategies</a:t>
            </a:r>
            <a:r>
              <a:rPr sz="1200" spc="-35" dirty="0">
                <a:solidFill>
                  <a:srgbClr val="000000"/>
                </a:solidFill>
              </a:rPr>
              <a:t> </a:t>
            </a:r>
            <a:r>
              <a:rPr sz="1200" dirty="0">
                <a:solidFill>
                  <a:srgbClr val="000000"/>
                </a:solidFill>
              </a:rPr>
              <a:t>to</a:t>
            </a:r>
            <a:r>
              <a:rPr sz="1200" spc="-10" dirty="0">
                <a:solidFill>
                  <a:srgbClr val="000000"/>
                </a:solidFill>
              </a:rPr>
              <a:t> </a:t>
            </a:r>
            <a:r>
              <a:rPr sz="1200" dirty="0">
                <a:solidFill>
                  <a:srgbClr val="000000"/>
                </a:solidFill>
              </a:rPr>
              <a:t>evolving</a:t>
            </a:r>
            <a:r>
              <a:rPr sz="1200" spc="-30" dirty="0">
                <a:solidFill>
                  <a:srgbClr val="000000"/>
                </a:solidFill>
              </a:rPr>
              <a:t> </a:t>
            </a:r>
            <a:r>
              <a:rPr sz="1200" dirty="0">
                <a:solidFill>
                  <a:srgbClr val="000000"/>
                </a:solidFill>
              </a:rPr>
              <a:t>consumer</a:t>
            </a:r>
            <a:r>
              <a:rPr sz="1200" spc="-35" dirty="0">
                <a:solidFill>
                  <a:srgbClr val="000000"/>
                </a:solidFill>
              </a:rPr>
              <a:t> </a:t>
            </a:r>
            <a:r>
              <a:rPr sz="1200" dirty="0">
                <a:solidFill>
                  <a:srgbClr val="000000"/>
                </a:solidFill>
              </a:rPr>
              <a:t>preferences.</a:t>
            </a:r>
            <a:r>
              <a:rPr sz="1200" spc="-50" dirty="0">
                <a:solidFill>
                  <a:srgbClr val="000000"/>
                </a:solidFill>
              </a:rPr>
              <a:t> </a:t>
            </a:r>
            <a:r>
              <a:rPr sz="1200" dirty="0">
                <a:solidFill>
                  <a:srgbClr val="000000"/>
                </a:solidFill>
              </a:rPr>
              <a:t>This</a:t>
            </a:r>
            <a:r>
              <a:rPr sz="1200" spc="-25" dirty="0">
                <a:solidFill>
                  <a:srgbClr val="000000"/>
                </a:solidFill>
              </a:rPr>
              <a:t> </a:t>
            </a:r>
            <a:r>
              <a:rPr sz="1200" dirty="0">
                <a:solidFill>
                  <a:srgbClr val="000000"/>
                </a:solidFill>
              </a:rPr>
              <a:t>data-driven</a:t>
            </a:r>
            <a:r>
              <a:rPr sz="1200" spc="-45" dirty="0">
                <a:solidFill>
                  <a:srgbClr val="000000"/>
                </a:solidFill>
              </a:rPr>
              <a:t> </a:t>
            </a:r>
            <a:r>
              <a:rPr sz="1200" dirty="0">
                <a:solidFill>
                  <a:srgbClr val="000000"/>
                </a:solidFill>
              </a:rPr>
              <a:t>approach</a:t>
            </a:r>
            <a:r>
              <a:rPr sz="1200" spc="-15" dirty="0">
                <a:solidFill>
                  <a:srgbClr val="000000"/>
                </a:solidFill>
              </a:rPr>
              <a:t> </a:t>
            </a:r>
            <a:r>
              <a:rPr sz="1200" dirty="0">
                <a:solidFill>
                  <a:srgbClr val="000000"/>
                </a:solidFill>
              </a:rPr>
              <a:t>not</a:t>
            </a:r>
            <a:r>
              <a:rPr sz="1200" spc="-45" dirty="0">
                <a:solidFill>
                  <a:srgbClr val="000000"/>
                </a:solidFill>
              </a:rPr>
              <a:t> </a:t>
            </a:r>
            <a:r>
              <a:rPr sz="1200" dirty="0">
                <a:solidFill>
                  <a:srgbClr val="000000"/>
                </a:solidFill>
              </a:rPr>
              <a:t>only</a:t>
            </a:r>
            <a:r>
              <a:rPr sz="1200" spc="-30" dirty="0">
                <a:solidFill>
                  <a:srgbClr val="000000"/>
                </a:solidFill>
              </a:rPr>
              <a:t> </a:t>
            </a:r>
            <a:r>
              <a:rPr sz="1200" spc="-10" dirty="0">
                <a:solidFill>
                  <a:srgbClr val="000000"/>
                </a:solidFill>
              </a:rPr>
              <a:t>enhances</a:t>
            </a:r>
            <a:r>
              <a:rPr sz="1200" spc="500" dirty="0">
                <a:solidFill>
                  <a:srgbClr val="000000"/>
                </a:solidFill>
              </a:rPr>
              <a:t> </a:t>
            </a:r>
            <a:r>
              <a:rPr sz="1200" dirty="0">
                <a:solidFill>
                  <a:srgbClr val="000000"/>
                </a:solidFill>
              </a:rPr>
              <a:t>customer</a:t>
            </a:r>
            <a:r>
              <a:rPr sz="1200" spc="-50" dirty="0">
                <a:solidFill>
                  <a:srgbClr val="000000"/>
                </a:solidFill>
              </a:rPr>
              <a:t> </a:t>
            </a:r>
            <a:r>
              <a:rPr sz="1200" dirty="0">
                <a:solidFill>
                  <a:srgbClr val="000000"/>
                </a:solidFill>
              </a:rPr>
              <a:t>satisfaction</a:t>
            </a:r>
            <a:r>
              <a:rPr sz="1200" spc="-30" dirty="0">
                <a:solidFill>
                  <a:srgbClr val="000000"/>
                </a:solidFill>
              </a:rPr>
              <a:t> </a:t>
            </a:r>
            <a:r>
              <a:rPr sz="1200" dirty="0">
                <a:solidFill>
                  <a:srgbClr val="000000"/>
                </a:solidFill>
              </a:rPr>
              <a:t>but</a:t>
            </a:r>
            <a:r>
              <a:rPr sz="1200" spc="-55" dirty="0">
                <a:solidFill>
                  <a:srgbClr val="000000"/>
                </a:solidFill>
              </a:rPr>
              <a:t> </a:t>
            </a:r>
            <a:r>
              <a:rPr sz="1200" dirty="0">
                <a:solidFill>
                  <a:srgbClr val="000000"/>
                </a:solidFill>
              </a:rPr>
              <a:t>also</a:t>
            </a:r>
            <a:r>
              <a:rPr sz="1200" spc="-35" dirty="0">
                <a:solidFill>
                  <a:srgbClr val="000000"/>
                </a:solidFill>
              </a:rPr>
              <a:t> </a:t>
            </a:r>
            <a:r>
              <a:rPr sz="1200" dirty="0">
                <a:solidFill>
                  <a:srgbClr val="000000"/>
                </a:solidFill>
              </a:rPr>
              <a:t>improves</a:t>
            </a:r>
            <a:r>
              <a:rPr sz="1200" spc="-45" dirty="0">
                <a:solidFill>
                  <a:srgbClr val="000000"/>
                </a:solidFill>
              </a:rPr>
              <a:t> </a:t>
            </a:r>
            <a:r>
              <a:rPr sz="1200" dirty="0">
                <a:solidFill>
                  <a:srgbClr val="000000"/>
                </a:solidFill>
              </a:rPr>
              <a:t>operational</a:t>
            </a:r>
            <a:r>
              <a:rPr sz="1200" spc="-60" dirty="0">
                <a:solidFill>
                  <a:srgbClr val="000000"/>
                </a:solidFill>
              </a:rPr>
              <a:t> </a:t>
            </a:r>
            <a:r>
              <a:rPr sz="1200" dirty="0">
                <a:solidFill>
                  <a:srgbClr val="000000"/>
                </a:solidFill>
              </a:rPr>
              <a:t>efficiency,</a:t>
            </a:r>
            <a:r>
              <a:rPr sz="1200" spc="-35" dirty="0">
                <a:solidFill>
                  <a:srgbClr val="000000"/>
                </a:solidFill>
              </a:rPr>
              <a:t> </a:t>
            </a:r>
            <a:r>
              <a:rPr sz="1200" dirty="0">
                <a:solidFill>
                  <a:srgbClr val="000000"/>
                </a:solidFill>
              </a:rPr>
              <a:t>driving</a:t>
            </a:r>
            <a:r>
              <a:rPr sz="1200" spc="-25" dirty="0">
                <a:solidFill>
                  <a:srgbClr val="000000"/>
                </a:solidFill>
              </a:rPr>
              <a:t> </a:t>
            </a:r>
            <a:r>
              <a:rPr sz="1200" dirty="0">
                <a:solidFill>
                  <a:srgbClr val="000000"/>
                </a:solidFill>
              </a:rPr>
              <a:t>sustainable</a:t>
            </a:r>
            <a:r>
              <a:rPr sz="1200" spc="-55" dirty="0">
                <a:solidFill>
                  <a:srgbClr val="000000"/>
                </a:solidFill>
              </a:rPr>
              <a:t> </a:t>
            </a:r>
            <a:r>
              <a:rPr sz="1200" dirty="0">
                <a:solidFill>
                  <a:srgbClr val="000000"/>
                </a:solidFill>
              </a:rPr>
              <a:t>growth</a:t>
            </a:r>
            <a:r>
              <a:rPr sz="1200" spc="-15" dirty="0">
                <a:solidFill>
                  <a:srgbClr val="000000"/>
                </a:solidFill>
              </a:rPr>
              <a:t> </a:t>
            </a:r>
            <a:r>
              <a:rPr sz="1200" dirty="0">
                <a:solidFill>
                  <a:srgbClr val="000000"/>
                </a:solidFill>
              </a:rPr>
              <a:t>and</a:t>
            </a:r>
            <a:r>
              <a:rPr sz="1200" spc="-45" dirty="0">
                <a:solidFill>
                  <a:srgbClr val="000000"/>
                </a:solidFill>
              </a:rPr>
              <a:t> </a:t>
            </a:r>
            <a:r>
              <a:rPr sz="1200" dirty="0">
                <a:solidFill>
                  <a:srgbClr val="000000"/>
                </a:solidFill>
              </a:rPr>
              <a:t>profitability</a:t>
            </a:r>
            <a:r>
              <a:rPr sz="1200" spc="-55" dirty="0">
                <a:solidFill>
                  <a:srgbClr val="000000"/>
                </a:solidFill>
              </a:rPr>
              <a:t> </a:t>
            </a:r>
            <a:r>
              <a:rPr sz="1200" dirty="0">
                <a:solidFill>
                  <a:srgbClr val="000000"/>
                </a:solidFill>
              </a:rPr>
              <a:t>in</a:t>
            </a:r>
            <a:r>
              <a:rPr sz="1200" spc="-30" dirty="0">
                <a:solidFill>
                  <a:srgbClr val="000000"/>
                </a:solidFill>
              </a:rPr>
              <a:t> </a:t>
            </a:r>
            <a:r>
              <a:rPr sz="1200" dirty="0">
                <a:solidFill>
                  <a:srgbClr val="000000"/>
                </a:solidFill>
              </a:rPr>
              <a:t>the</a:t>
            </a:r>
            <a:r>
              <a:rPr sz="1200" spc="-35" dirty="0">
                <a:solidFill>
                  <a:srgbClr val="000000"/>
                </a:solidFill>
              </a:rPr>
              <a:t> </a:t>
            </a:r>
            <a:r>
              <a:rPr sz="1200" spc="-10" dirty="0">
                <a:solidFill>
                  <a:srgbClr val="000000"/>
                </a:solidFill>
              </a:rPr>
              <a:t>competitive e-</a:t>
            </a:r>
            <a:r>
              <a:rPr sz="1200" dirty="0">
                <a:solidFill>
                  <a:srgbClr val="000000"/>
                </a:solidFill>
              </a:rPr>
              <a:t>commerce</a:t>
            </a:r>
            <a:r>
              <a:rPr sz="1200" spc="-60" dirty="0">
                <a:solidFill>
                  <a:srgbClr val="000000"/>
                </a:solidFill>
              </a:rPr>
              <a:t> </a:t>
            </a:r>
            <a:r>
              <a:rPr sz="1200" spc="-10" dirty="0">
                <a:solidFill>
                  <a:srgbClr val="000000"/>
                </a:solidFill>
              </a:rPr>
              <a:t>market.</a:t>
            </a:r>
            <a:endParaRPr sz="1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Project</a:t>
            </a:r>
            <a:r>
              <a:rPr spc="-30" dirty="0"/>
              <a:t> </a:t>
            </a:r>
            <a:r>
              <a:rPr spc="-10" dirty="0"/>
              <a:t>Title</a:t>
            </a:r>
          </a:p>
        </p:txBody>
      </p:sp>
      <p:sp>
        <p:nvSpPr>
          <p:cNvPr id="3" name="object 3"/>
          <p:cNvSpPr/>
          <p:nvPr/>
        </p:nvSpPr>
        <p:spPr>
          <a:xfrm>
            <a:off x="0" y="4934711"/>
            <a:ext cx="9144000" cy="208915"/>
          </a:xfrm>
          <a:custGeom>
            <a:avLst/>
            <a:gdLst/>
            <a:ahLst/>
            <a:cxnLst/>
            <a:rect l="l" t="t" r="r" b="b"/>
            <a:pathLst>
              <a:path w="9144000" h="208914">
                <a:moveTo>
                  <a:pt x="9144000" y="0"/>
                </a:moveTo>
                <a:lnTo>
                  <a:pt x="0" y="0"/>
                </a:lnTo>
                <a:lnTo>
                  <a:pt x="0" y="208788"/>
                </a:lnTo>
                <a:lnTo>
                  <a:pt x="9144000" y="208788"/>
                </a:lnTo>
                <a:lnTo>
                  <a:pt x="9144000" y="0"/>
                </a:lnTo>
                <a:close/>
              </a:path>
            </a:pathLst>
          </a:custGeom>
          <a:solidFill>
            <a:srgbClr val="851810"/>
          </a:solidFill>
        </p:spPr>
        <p:txBody>
          <a:bodyPr wrap="square" lIns="0" tIns="0" rIns="0" bIns="0" rtlCol="0"/>
          <a:lstStyle/>
          <a:p>
            <a:endParaRPr/>
          </a:p>
        </p:txBody>
      </p:sp>
      <p:pic>
        <p:nvPicPr>
          <p:cNvPr id="4" name="object 4"/>
          <p:cNvPicPr/>
          <p:nvPr/>
        </p:nvPicPr>
        <p:blipFill>
          <a:blip r:embed="rId2" cstate="print"/>
          <a:stretch>
            <a:fillRect/>
          </a:stretch>
        </p:blipFill>
        <p:spPr>
          <a:xfrm>
            <a:off x="7463061" y="42775"/>
            <a:ext cx="1208487" cy="368530"/>
          </a:xfrm>
          <a:prstGeom prst="rect">
            <a:avLst/>
          </a:prstGeom>
        </p:spPr>
      </p:pic>
      <p:grpSp>
        <p:nvGrpSpPr>
          <p:cNvPr id="5" name="object 5"/>
          <p:cNvGrpSpPr/>
          <p:nvPr/>
        </p:nvGrpSpPr>
        <p:grpSpPr>
          <a:xfrm>
            <a:off x="8983739" y="0"/>
            <a:ext cx="160655" cy="546100"/>
            <a:chOff x="8983739" y="0"/>
            <a:chExt cx="160655" cy="546100"/>
          </a:xfrm>
        </p:grpSpPr>
        <p:pic>
          <p:nvPicPr>
            <p:cNvPr id="6" name="object 6"/>
            <p:cNvPicPr/>
            <p:nvPr/>
          </p:nvPicPr>
          <p:blipFill>
            <a:blip r:embed="rId3" cstate="print"/>
            <a:stretch>
              <a:fillRect/>
            </a:stretch>
          </p:blipFill>
          <p:spPr>
            <a:xfrm>
              <a:off x="8983739" y="8947"/>
              <a:ext cx="160259" cy="536841"/>
            </a:xfrm>
            <a:prstGeom prst="rect">
              <a:avLst/>
            </a:prstGeom>
          </p:spPr>
        </p:pic>
        <p:sp>
          <p:nvSpPr>
            <p:cNvPr id="7" name="object 7"/>
            <p:cNvSpPr/>
            <p:nvPr/>
          </p:nvSpPr>
          <p:spPr>
            <a:xfrm>
              <a:off x="9028175" y="0"/>
              <a:ext cx="116205" cy="467995"/>
            </a:xfrm>
            <a:custGeom>
              <a:avLst/>
              <a:gdLst/>
              <a:ahLst/>
              <a:cxnLst/>
              <a:rect l="l" t="t" r="r" b="b"/>
              <a:pathLst>
                <a:path w="116204" h="467995">
                  <a:moveTo>
                    <a:pt x="115824" y="0"/>
                  </a:moveTo>
                  <a:lnTo>
                    <a:pt x="0" y="0"/>
                  </a:lnTo>
                  <a:lnTo>
                    <a:pt x="0" y="467867"/>
                  </a:lnTo>
                  <a:lnTo>
                    <a:pt x="115824" y="467867"/>
                  </a:lnTo>
                  <a:lnTo>
                    <a:pt x="115824" y="0"/>
                  </a:lnTo>
                  <a:close/>
                </a:path>
              </a:pathLst>
            </a:custGeom>
            <a:solidFill>
              <a:srgbClr val="00AFEF"/>
            </a:solidFill>
          </p:spPr>
          <p:txBody>
            <a:bodyPr wrap="square" lIns="0" tIns="0" rIns="0" bIns="0" rtlCol="0"/>
            <a:lstStyle/>
            <a:p>
              <a:endParaRPr/>
            </a:p>
          </p:txBody>
        </p:sp>
      </p:grpSp>
      <p:sp>
        <p:nvSpPr>
          <p:cNvPr id="8" name="object 8"/>
          <p:cNvSpPr txBox="1"/>
          <p:nvPr/>
        </p:nvSpPr>
        <p:spPr>
          <a:xfrm>
            <a:off x="390550" y="584961"/>
            <a:ext cx="8319134" cy="372237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001F5F"/>
                </a:solidFill>
                <a:latin typeface="Arial"/>
                <a:cs typeface="Arial"/>
              </a:rPr>
              <a:t>Future</a:t>
            </a:r>
            <a:r>
              <a:rPr sz="2400" b="1" spc="-35" dirty="0">
                <a:solidFill>
                  <a:srgbClr val="001F5F"/>
                </a:solidFill>
                <a:latin typeface="Arial"/>
                <a:cs typeface="Arial"/>
              </a:rPr>
              <a:t> </a:t>
            </a:r>
            <a:r>
              <a:rPr sz="2400" b="1" spc="-10" dirty="0">
                <a:solidFill>
                  <a:srgbClr val="001F5F"/>
                </a:solidFill>
                <a:latin typeface="Arial"/>
                <a:cs typeface="Arial"/>
              </a:rPr>
              <a:t>Scope</a:t>
            </a:r>
            <a:endParaRPr sz="2400">
              <a:latin typeface="Arial"/>
              <a:cs typeface="Arial"/>
            </a:endParaRPr>
          </a:p>
          <a:p>
            <a:pPr marL="12700" marR="5080">
              <a:lnSpc>
                <a:spcPct val="150100"/>
              </a:lnSpc>
              <a:spcBef>
                <a:spcPts val="295"/>
              </a:spcBef>
            </a:pPr>
            <a:r>
              <a:rPr sz="1200" dirty="0">
                <a:latin typeface="Arial"/>
                <a:cs typeface="Arial"/>
              </a:rPr>
              <a:t>The</a:t>
            </a:r>
            <a:r>
              <a:rPr sz="1200" spc="-30" dirty="0">
                <a:latin typeface="Arial"/>
                <a:cs typeface="Arial"/>
              </a:rPr>
              <a:t> </a:t>
            </a:r>
            <a:r>
              <a:rPr sz="1200" dirty="0">
                <a:latin typeface="Arial"/>
                <a:cs typeface="Arial"/>
              </a:rPr>
              <a:t>future</a:t>
            </a:r>
            <a:r>
              <a:rPr sz="1200" spc="-40" dirty="0">
                <a:latin typeface="Arial"/>
                <a:cs typeface="Arial"/>
              </a:rPr>
              <a:t> </a:t>
            </a:r>
            <a:r>
              <a:rPr sz="1200" dirty="0">
                <a:latin typeface="Arial"/>
                <a:cs typeface="Arial"/>
              </a:rPr>
              <a:t>scope</a:t>
            </a:r>
            <a:r>
              <a:rPr sz="1200" spc="-25" dirty="0">
                <a:latin typeface="Arial"/>
                <a:cs typeface="Arial"/>
              </a:rPr>
              <a:t> </a:t>
            </a:r>
            <a:r>
              <a:rPr sz="1200" dirty="0">
                <a:latin typeface="Arial"/>
                <a:cs typeface="Arial"/>
              </a:rPr>
              <a:t>of</a:t>
            </a:r>
            <a:r>
              <a:rPr sz="1200" spc="-5" dirty="0">
                <a:latin typeface="Arial"/>
                <a:cs typeface="Arial"/>
              </a:rPr>
              <a:t> </a:t>
            </a:r>
            <a:r>
              <a:rPr sz="1200" dirty="0">
                <a:latin typeface="Arial"/>
                <a:cs typeface="Arial"/>
              </a:rPr>
              <a:t>e-commerce</a:t>
            </a:r>
            <a:r>
              <a:rPr sz="1200" spc="-40" dirty="0">
                <a:latin typeface="Arial"/>
                <a:cs typeface="Arial"/>
              </a:rPr>
              <a:t> </a:t>
            </a:r>
            <a:r>
              <a:rPr sz="1200" dirty="0">
                <a:latin typeface="Arial"/>
                <a:cs typeface="Arial"/>
              </a:rPr>
              <a:t>sales</a:t>
            </a:r>
            <a:r>
              <a:rPr sz="1200" spc="-25" dirty="0">
                <a:latin typeface="Arial"/>
                <a:cs typeface="Arial"/>
              </a:rPr>
              <a:t> </a:t>
            </a:r>
            <a:r>
              <a:rPr sz="1200" dirty="0">
                <a:latin typeface="Arial"/>
                <a:cs typeface="Arial"/>
              </a:rPr>
              <a:t>analysis</a:t>
            </a:r>
            <a:r>
              <a:rPr sz="1200" spc="-20" dirty="0">
                <a:latin typeface="Arial"/>
                <a:cs typeface="Arial"/>
              </a:rPr>
              <a:t> </a:t>
            </a:r>
            <a:r>
              <a:rPr sz="1200" dirty="0">
                <a:latin typeface="Arial"/>
                <a:cs typeface="Arial"/>
              </a:rPr>
              <a:t>is</a:t>
            </a:r>
            <a:r>
              <a:rPr sz="1200" spc="-10" dirty="0">
                <a:latin typeface="Arial"/>
                <a:cs typeface="Arial"/>
              </a:rPr>
              <a:t> </a:t>
            </a:r>
            <a:r>
              <a:rPr sz="1200" dirty="0">
                <a:latin typeface="Arial"/>
                <a:cs typeface="Arial"/>
              </a:rPr>
              <a:t>broad,</a:t>
            </a:r>
            <a:r>
              <a:rPr sz="1200" spc="-40" dirty="0">
                <a:latin typeface="Arial"/>
                <a:cs typeface="Arial"/>
              </a:rPr>
              <a:t> </a:t>
            </a:r>
            <a:r>
              <a:rPr sz="1200" dirty="0">
                <a:latin typeface="Arial"/>
                <a:cs typeface="Arial"/>
              </a:rPr>
              <a:t>driven</a:t>
            </a:r>
            <a:r>
              <a:rPr sz="1200" spc="-15" dirty="0">
                <a:latin typeface="Arial"/>
                <a:cs typeface="Arial"/>
              </a:rPr>
              <a:t> </a:t>
            </a:r>
            <a:r>
              <a:rPr sz="1200" dirty="0">
                <a:latin typeface="Arial"/>
                <a:cs typeface="Arial"/>
              </a:rPr>
              <a:t>by</a:t>
            </a:r>
            <a:r>
              <a:rPr sz="1200" spc="-20" dirty="0">
                <a:latin typeface="Arial"/>
                <a:cs typeface="Arial"/>
              </a:rPr>
              <a:t> </a:t>
            </a:r>
            <a:r>
              <a:rPr sz="1200" dirty="0">
                <a:latin typeface="Arial"/>
                <a:cs typeface="Arial"/>
              </a:rPr>
              <a:t>rapid</a:t>
            </a:r>
            <a:r>
              <a:rPr sz="1200" spc="-25" dirty="0">
                <a:latin typeface="Arial"/>
                <a:cs typeface="Arial"/>
              </a:rPr>
              <a:t> </a:t>
            </a:r>
            <a:r>
              <a:rPr sz="1200" spc="-10" dirty="0">
                <a:latin typeface="Arial"/>
                <a:cs typeface="Arial"/>
              </a:rPr>
              <a:t>advancements</a:t>
            </a:r>
            <a:r>
              <a:rPr sz="1200" spc="-40" dirty="0">
                <a:latin typeface="Arial"/>
                <a:cs typeface="Arial"/>
              </a:rPr>
              <a:t> </a:t>
            </a:r>
            <a:r>
              <a:rPr sz="1200" dirty="0">
                <a:latin typeface="Arial"/>
                <a:cs typeface="Arial"/>
              </a:rPr>
              <a:t>in</a:t>
            </a:r>
            <a:r>
              <a:rPr sz="1200" spc="-5" dirty="0">
                <a:latin typeface="Arial"/>
                <a:cs typeface="Arial"/>
              </a:rPr>
              <a:t> </a:t>
            </a:r>
            <a:r>
              <a:rPr sz="1200" dirty="0">
                <a:latin typeface="Arial"/>
                <a:cs typeface="Arial"/>
              </a:rPr>
              <a:t>technology</a:t>
            </a:r>
            <a:r>
              <a:rPr sz="1200" spc="-40" dirty="0">
                <a:latin typeface="Arial"/>
                <a:cs typeface="Arial"/>
              </a:rPr>
              <a:t> </a:t>
            </a:r>
            <a:r>
              <a:rPr sz="1200" dirty="0">
                <a:latin typeface="Arial"/>
                <a:cs typeface="Arial"/>
              </a:rPr>
              <a:t>and</a:t>
            </a:r>
            <a:r>
              <a:rPr sz="1200" spc="-25" dirty="0">
                <a:latin typeface="Arial"/>
                <a:cs typeface="Arial"/>
              </a:rPr>
              <a:t> </a:t>
            </a:r>
            <a:r>
              <a:rPr sz="1200" dirty="0">
                <a:latin typeface="Arial"/>
                <a:cs typeface="Arial"/>
              </a:rPr>
              <a:t>shifts</a:t>
            </a:r>
            <a:r>
              <a:rPr sz="1200" spc="-30" dirty="0">
                <a:latin typeface="Arial"/>
                <a:cs typeface="Arial"/>
              </a:rPr>
              <a:t> </a:t>
            </a:r>
            <a:r>
              <a:rPr sz="1200" spc="-25" dirty="0">
                <a:latin typeface="Arial"/>
                <a:cs typeface="Arial"/>
              </a:rPr>
              <a:t>in</a:t>
            </a:r>
            <a:r>
              <a:rPr sz="1200" spc="500" dirty="0">
                <a:latin typeface="Arial"/>
                <a:cs typeface="Arial"/>
              </a:rPr>
              <a:t> </a:t>
            </a:r>
            <a:r>
              <a:rPr sz="1200" dirty="0">
                <a:latin typeface="Arial"/>
                <a:cs typeface="Arial"/>
              </a:rPr>
              <a:t>consumer</a:t>
            </a:r>
            <a:r>
              <a:rPr sz="1200" spc="-45" dirty="0">
                <a:latin typeface="Arial"/>
                <a:cs typeface="Arial"/>
              </a:rPr>
              <a:t> </a:t>
            </a:r>
            <a:r>
              <a:rPr sz="1200" dirty="0">
                <a:latin typeface="Arial"/>
                <a:cs typeface="Arial"/>
              </a:rPr>
              <a:t>behavior.</a:t>
            </a:r>
            <a:r>
              <a:rPr sz="1200" spc="-40" dirty="0">
                <a:latin typeface="Arial"/>
                <a:cs typeface="Arial"/>
              </a:rPr>
              <a:t> </a:t>
            </a:r>
            <a:r>
              <a:rPr sz="1200" dirty="0">
                <a:latin typeface="Arial"/>
                <a:cs typeface="Arial"/>
              </a:rPr>
              <a:t>As</a:t>
            </a:r>
            <a:r>
              <a:rPr sz="1200" spc="-20" dirty="0">
                <a:latin typeface="Arial"/>
                <a:cs typeface="Arial"/>
              </a:rPr>
              <a:t> </a:t>
            </a:r>
            <a:r>
              <a:rPr sz="1200" dirty="0">
                <a:latin typeface="Arial"/>
                <a:cs typeface="Arial"/>
              </a:rPr>
              <a:t>e-commerce</a:t>
            </a:r>
            <a:r>
              <a:rPr sz="1200" spc="-60" dirty="0">
                <a:latin typeface="Arial"/>
                <a:cs typeface="Arial"/>
              </a:rPr>
              <a:t> </a:t>
            </a:r>
            <a:r>
              <a:rPr sz="1200" dirty="0">
                <a:latin typeface="Arial"/>
                <a:cs typeface="Arial"/>
              </a:rPr>
              <a:t>continues</a:t>
            </a:r>
            <a:r>
              <a:rPr sz="1200" spc="-50" dirty="0">
                <a:latin typeface="Arial"/>
                <a:cs typeface="Arial"/>
              </a:rPr>
              <a:t> </a:t>
            </a:r>
            <a:r>
              <a:rPr sz="1200" dirty="0">
                <a:latin typeface="Arial"/>
                <a:cs typeface="Arial"/>
              </a:rPr>
              <a:t>to</a:t>
            </a:r>
            <a:r>
              <a:rPr sz="1200" spc="-15" dirty="0">
                <a:latin typeface="Arial"/>
                <a:cs typeface="Arial"/>
              </a:rPr>
              <a:t> </a:t>
            </a:r>
            <a:r>
              <a:rPr sz="1200" dirty="0">
                <a:latin typeface="Arial"/>
                <a:cs typeface="Arial"/>
              </a:rPr>
              <a:t>grow,</a:t>
            </a:r>
            <a:r>
              <a:rPr sz="1200" spc="-5" dirty="0">
                <a:latin typeface="Arial"/>
                <a:cs typeface="Arial"/>
              </a:rPr>
              <a:t> </a:t>
            </a:r>
            <a:r>
              <a:rPr sz="1200" dirty="0">
                <a:latin typeface="Arial"/>
                <a:cs typeface="Arial"/>
              </a:rPr>
              <a:t>businesses</a:t>
            </a:r>
            <a:r>
              <a:rPr sz="1200" spc="-50" dirty="0">
                <a:latin typeface="Arial"/>
                <a:cs typeface="Arial"/>
              </a:rPr>
              <a:t> </a:t>
            </a:r>
            <a:r>
              <a:rPr sz="1200" dirty="0">
                <a:latin typeface="Arial"/>
                <a:cs typeface="Arial"/>
              </a:rPr>
              <a:t>are</a:t>
            </a:r>
            <a:r>
              <a:rPr sz="1200" spc="-30" dirty="0">
                <a:latin typeface="Arial"/>
                <a:cs typeface="Arial"/>
              </a:rPr>
              <a:t> </a:t>
            </a:r>
            <a:r>
              <a:rPr sz="1200" dirty="0">
                <a:latin typeface="Arial"/>
                <a:cs typeface="Arial"/>
              </a:rPr>
              <a:t>increasingly</a:t>
            </a:r>
            <a:r>
              <a:rPr sz="1200" spc="-55" dirty="0">
                <a:latin typeface="Arial"/>
                <a:cs typeface="Arial"/>
              </a:rPr>
              <a:t> </a:t>
            </a:r>
            <a:r>
              <a:rPr sz="1200" dirty="0">
                <a:latin typeface="Arial"/>
                <a:cs typeface="Arial"/>
              </a:rPr>
              <a:t>relying</a:t>
            </a:r>
            <a:r>
              <a:rPr sz="1200" spc="-20" dirty="0">
                <a:latin typeface="Arial"/>
                <a:cs typeface="Arial"/>
              </a:rPr>
              <a:t> </a:t>
            </a:r>
            <a:r>
              <a:rPr sz="1200" dirty="0">
                <a:latin typeface="Arial"/>
                <a:cs typeface="Arial"/>
              </a:rPr>
              <a:t>on</a:t>
            </a:r>
            <a:r>
              <a:rPr sz="1200" spc="-40" dirty="0">
                <a:latin typeface="Arial"/>
                <a:cs typeface="Arial"/>
              </a:rPr>
              <a:t> </a:t>
            </a:r>
            <a:r>
              <a:rPr sz="1200" dirty="0">
                <a:latin typeface="Arial"/>
                <a:cs typeface="Arial"/>
              </a:rPr>
              <a:t>sales</a:t>
            </a:r>
            <a:r>
              <a:rPr sz="1200" spc="-25" dirty="0">
                <a:latin typeface="Arial"/>
                <a:cs typeface="Arial"/>
              </a:rPr>
              <a:t> </a:t>
            </a:r>
            <a:r>
              <a:rPr sz="1200" dirty="0">
                <a:latin typeface="Arial"/>
                <a:cs typeface="Arial"/>
              </a:rPr>
              <a:t>analysis</a:t>
            </a:r>
            <a:r>
              <a:rPr sz="1200" spc="-45" dirty="0">
                <a:latin typeface="Arial"/>
                <a:cs typeface="Arial"/>
              </a:rPr>
              <a:t> </a:t>
            </a:r>
            <a:r>
              <a:rPr sz="1200" dirty="0">
                <a:latin typeface="Arial"/>
                <a:cs typeface="Arial"/>
              </a:rPr>
              <a:t>to</a:t>
            </a:r>
            <a:r>
              <a:rPr sz="1200" spc="-10" dirty="0">
                <a:latin typeface="Arial"/>
                <a:cs typeface="Arial"/>
              </a:rPr>
              <a:t> </a:t>
            </a:r>
            <a:r>
              <a:rPr sz="1200" spc="-20" dirty="0">
                <a:latin typeface="Arial"/>
                <a:cs typeface="Arial"/>
              </a:rPr>
              <a:t>make </a:t>
            </a:r>
            <a:r>
              <a:rPr sz="1200" dirty="0">
                <a:latin typeface="Arial"/>
                <a:cs typeface="Arial"/>
              </a:rPr>
              <a:t>informed</a:t>
            </a:r>
            <a:r>
              <a:rPr sz="1200" spc="-20" dirty="0">
                <a:latin typeface="Arial"/>
                <a:cs typeface="Arial"/>
              </a:rPr>
              <a:t> </a:t>
            </a:r>
            <a:r>
              <a:rPr sz="1200" spc="-10" dirty="0">
                <a:latin typeface="Arial"/>
                <a:cs typeface="Arial"/>
              </a:rPr>
              <a:t>decisions.</a:t>
            </a:r>
            <a:r>
              <a:rPr sz="1200" spc="-40" dirty="0">
                <a:latin typeface="Arial"/>
                <a:cs typeface="Arial"/>
              </a:rPr>
              <a:t> </a:t>
            </a:r>
            <a:r>
              <a:rPr sz="1200" dirty="0">
                <a:latin typeface="Arial"/>
                <a:cs typeface="Arial"/>
              </a:rPr>
              <a:t>In</a:t>
            </a:r>
            <a:r>
              <a:rPr sz="1200" spc="-5" dirty="0">
                <a:latin typeface="Arial"/>
                <a:cs typeface="Arial"/>
              </a:rPr>
              <a:t> </a:t>
            </a:r>
            <a:r>
              <a:rPr sz="1200" dirty="0">
                <a:latin typeface="Arial"/>
                <a:cs typeface="Arial"/>
              </a:rPr>
              <a:t>the</a:t>
            </a:r>
            <a:r>
              <a:rPr sz="1200" spc="-20" dirty="0">
                <a:latin typeface="Arial"/>
                <a:cs typeface="Arial"/>
              </a:rPr>
              <a:t> </a:t>
            </a:r>
            <a:r>
              <a:rPr sz="1200" dirty="0">
                <a:latin typeface="Arial"/>
                <a:cs typeface="Arial"/>
              </a:rPr>
              <a:t>future,</a:t>
            </a:r>
            <a:r>
              <a:rPr sz="1200" spc="-35" dirty="0">
                <a:latin typeface="Arial"/>
                <a:cs typeface="Arial"/>
              </a:rPr>
              <a:t> </a:t>
            </a:r>
            <a:r>
              <a:rPr sz="1200" dirty="0">
                <a:latin typeface="Arial"/>
                <a:cs typeface="Arial"/>
              </a:rPr>
              <a:t>more</a:t>
            </a:r>
            <a:r>
              <a:rPr sz="1200" spc="-35" dirty="0">
                <a:latin typeface="Arial"/>
                <a:cs typeface="Arial"/>
              </a:rPr>
              <a:t> </a:t>
            </a:r>
            <a:r>
              <a:rPr sz="1200" dirty="0">
                <a:latin typeface="Arial"/>
                <a:cs typeface="Arial"/>
              </a:rPr>
              <a:t>sophisticated</a:t>
            </a:r>
            <a:r>
              <a:rPr sz="1200" spc="-35" dirty="0">
                <a:latin typeface="Arial"/>
                <a:cs typeface="Arial"/>
              </a:rPr>
              <a:t> </a:t>
            </a:r>
            <a:r>
              <a:rPr sz="1200" dirty="0">
                <a:latin typeface="Arial"/>
                <a:cs typeface="Arial"/>
              </a:rPr>
              <a:t>AI</a:t>
            </a:r>
            <a:r>
              <a:rPr sz="1200" spc="-10" dirty="0">
                <a:latin typeface="Arial"/>
                <a:cs typeface="Arial"/>
              </a:rPr>
              <a:t> </a:t>
            </a:r>
            <a:r>
              <a:rPr sz="1200" dirty="0">
                <a:latin typeface="Arial"/>
                <a:cs typeface="Arial"/>
              </a:rPr>
              <a:t>and</a:t>
            </a:r>
            <a:r>
              <a:rPr sz="1200" spc="-35" dirty="0">
                <a:latin typeface="Arial"/>
                <a:cs typeface="Arial"/>
              </a:rPr>
              <a:t> </a:t>
            </a:r>
            <a:r>
              <a:rPr sz="1200" dirty="0">
                <a:latin typeface="Arial"/>
                <a:cs typeface="Arial"/>
              </a:rPr>
              <a:t>machine</a:t>
            </a:r>
            <a:r>
              <a:rPr sz="1200" spc="-50" dirty="0">
                <a:latin typeface="Arial"/>
                <a:cs typeface="Arial"/>
              </a:rPr>
              <a:t> </a:t>
            </a:r>
            <a:r>
              <a:rPr sz="1200" dirty="0">
                <a:latin typeface="Arial"/>
                <a:cs typeface="Arial"/>
              </a:rPr>
              <a:t>learning</a:t>
            </a:r>
            <a:r>
              <a:rPr sz="1200" spc="-35" dirty="0">
                <a:latin typeface="Arial"/>
                <a:cs typeface="Arial"/>
              </a:rPr>
              <a:t> </a:t>
            </a:r>
            <a:r>
              <a:rPr sz="1200" dirty="0">
                <a:latin typeface="Arial"/>
                <a:cs typeface="Arial"/>
              </a:rPr>
              <a:t>algorithms</a:t>
            </a:r>
            <a:r>
              <a:rPr sz="1200" spc="-45" dirty="0">
                <a:latin typeface="Arial"/>
                <a:cs typeface="Arial"/>
              </a:rPr>
              <a:t> </a:t>
            </a:r>
            <a:r>
              <a:rPr sz="1200" dirty="0">
                <a:latin typeface="Arial"/>
                <a:cs typeface="Arial"/>
              </a:rPr>
              <a:t>will</a:t>
            </a:r>
            <a:r>
              <a:rPr sz="1200" spc="5" dirty="0">
                <a:latin typeface="Arial"/>
                <a:cs typeface="Arial"/>
              </a:rPr>
              <a:t> </a:t>
            </a:r>
            <a:r>
              <a:rPr sz="1200" dirty="0">
                <a:latin typeface="Arial"/>
                <a:cs typeface="Arial"/>
              </a:rPr>
              <a:t>enhance</a:t>
            </a:r>
            <a:r>
              <a:rPr sz="1200" spc="-55" dirty="0">
                <a:latin typeface="Arial"/>
                <a:cs typeface="Arial"/>
              </a:rPr>
              <a:t> </a:t>
            </a:r>
            <a:r>
              <a:rPr sz="1200" dirty="0">
                <a:latin typeface="Arial"/>
                <a:cs typeface="Arial"/>
              </a:rPr>
              <a:t>the</a:t>
            </a:r>
            <a:r>
              <a:rPr sz="1200" spc="-15" dirty="0">
                <a:latin typeface="Arial"/>
                <a:cs typeface="Arial"/>
              </a:rPr>
              <a:t> </a:t>
            </a:r>
            <a:r>
              <a:rPr sz="1200" dirty="0">
                <a:latin typeface="Arial"/>
                <a:cs typeface="Arial"/>
              </a:rPr>
              <a:t>accuracy</a:t>
            </a:r>
            <a:r>
              <a:rPr sz="1200" spc="-35" dirty="0">
                <a:latin typeface="Arial"/>
                <a:cs typeface="Arial"/>
              </a:rPr>
              <a:t> </a:t>
            </a:r>
            <a:r>
              <a:rPr sz="1200" spc="-25" dirty="0">
                <a:latin typeface="Arial"/>
                <a:cs typeface="Arial"/>
              </a:rPr>
              <a:t>of </a:t>
            </a:r>
            <a:r>
              <a:rPr sz="1200" dirty="0">
                <a:latin typeface="Arial"/>
                <a:cs typeface="Arial"/>
              </a:rPr>
              <a:t>predictive</a:t>
            </a:r>
            <a:r>
              <a:rPr sz="1200" spc="-45" dirty="0">
                <a:latin typeface="Arial"/>
                <a:cs typeface="Arial"/>
              </a:rPr>
              <a:t> </a:t>
            </a:r>
            <a:r>
              <a:rPr sz="1200" dirty="0">
                <a:latin typeface="Arial"/>
                <a:cs typeface="Arial"/>
              </a:rPr>
              <a:t>models,</a:t>
            </a:r>
            <a:r>
              <a:rPr sz="1200" spc="-60" dirty="0">
                <a:latin typeface="Arial"/>
                <a:cs typeface="Arial"/>
              </a:rPr>
              <a:t> </a:t>
            </a:r>
            <a:r>
              <a:rPr sz="1200" dirty="0">
                <a:latin typeface="Arial"/>
                <a:cs typeface="Arial"/>
              </a:rPr>
              <a:t>helping</a:t>
            </a:r>
            <a:r>
              <a:rPr sz="1200" spc="-70" dirty="0">
                <a:latin typeface="Arial"/>
                <a:cs typeface="Arial"/>
              </a:rPr>
              <a:t> </a:t>
            </a:r>
            <a:r>
              <a:rPr sz="1200" dirty="0">
                <a:latin typeface="Arial"/>
                <a:cs typeface="Arial"/>
              </a:rPr>
              <a:t>businesses</a:t>
            </a:r>
            <a:r>
              <a:rPr sz="1200" spc="-60" dirty="0">
                <a:latin typeface="Arial"/>
                <a:cs typeface="Arial"/>
              </a:rPr>
              <a:t> </a:t>
            </a:r>
            <a:r>
              <a:rPr sz="1200" dirty="0">
                <a:latin typeface="Arial"/>
                <a:cs typeface="Arial"/>
              </a:rPr>
              <a:t>forecast</a:t>
            </a:r>
            <a:r>
              <a:rPr sz="1200" spc="-45" dirty="0">
                <a:latin typeface="Arial"/>
                <a:cs typeface="Arial"/>
              </a:rPr>
              <a:t> </a:t>
            </a:r>
            <a:r>
              <a:rPr sz="1200" dirty="0">
                <a:latin typeface="Arial"/>
                <a:cs typeface="Arial"/>
              </a:rPr>
              <a:t>demand,</a:t>
            </a:r>
            <a:r>
              <a:rPr sz="1200" spc="-55" dirty="0">
                <a:latin typeface="Arial"/>
                <a:cs typeface="Arial"/>
              </a:rPr>
              <a:t> </a:t>
            </a:r>
            <a:r>
              <a:rPr sz="1200" dirty="0">
                <a:latin typeface="Arial"/>
                <a:cs typeface="Arial"/>
              </a:rPr>
              <a:t>personalize</a:t>
            </a:r>
            <a:r>
              <a:rPr sz="1200" spc="-45" dirty="0">
                <a:latin typeface="Arial"/>
                <a:cs typeface="Arial"/>
              </a:rPr>
              <a:t> </a:t>
            </a:r>
            <a:r>
              <a:rPr sz="1200" dirty="0">
                <a:latin typeface="Arial"/>
                <a:cs typeface="Arial"/>
              </a:rPr>
              <a:t>customer</a:t>
            </a:r>
            <a:r>
              <a:rPr sz="1200" spc="-65" dirty="0">
                <a:latin typeface="Arial"/>
                <a:cs typeface="Arial"/>
              </a:rPr>
              <a:t> </a:t>
            </a:r>
            <a:r>
              <a:rPr sz="1200" dirty="0">
                <a:latin typeface="Arial"/>
                <a:cs typeface="Arial"/>
              </a:rPr>
              <a:t>experiences,</a:t>
            </a:r>
            <a:r>
              <a:rPr sz="1200" spc="-60" dirty="0">
                <a:latin typeface="Arial"/>
                <a:cs typeface="Arial"/>
              </a:rPr>
              <a:t> </a:t>
            </a:r>
            <a:r>
              <a:rPr sz="1200" dirty="0">
                <a:latin typeface="Arial"/>
                <a:cs typeface="Arial"/>
              </a:rPr>
              <a:t>and</a:t>
            </a:r>
            <a:r>
              <a:rPr sz="1200" spc="-45" dirty="0">
                <a:latin typeface="Arial"/>
                <a:cs typeface="Arial"/>
              </a:rPr>
              <a:t> </a:t>
            </a:r>
            <a:r>
              <a:rPr sz="1200" dirty="0">
                <a:latin typeface="Arial"/>
                <a:cs typeface="Arial"/>
              </a:rPr>
              <a:t>optimize</a:t>
            </a:r>
            <a:r>
              <a:rPr sz="1200" spc="-45" dirty="0">
                <a:latin typeface="Arial"/>
                <a:cs typeface="Arial"/>
              </a:rPr>
              <a:t> </a:t>
            </a:r>
            <a:r>
              <a:rPr sz="1200" dirty="0">
                <a:latin typeface="Arial"/>
                <a:cs typeface="Arial"/>
              </a:rPr>
              <a:t>pricing</a:t>
            </a:r>
            <a:r>
              <a:rPr sz="1200" spc="-50" dirty="0">
                <a:latin typeface="Arial"/>
                <a:cs typeface="Arial"/>
              </a:rPr>
              <a:t> </a:t>
            </a:r>
            <a:r>
              <a:rPr sz="1200" spc="-10" dirty="0">
                <a:latin typeface="Arial"/>
                <a:cs typeface="Arial"/>
              </a:rPr>
              <a:t>strategies. Real-</a:t>
            </a:r>
            <a:r>
              <a:rPr sz="1200" dirty="0">
                <a:latin typeface="Arial"/>
                <a:cs typeface="Arial"/>
              </a:rPr>
              <a:t>time</a:t>
            </a:r>
            <a:r>
              <a:rPr sz="1200" spc="-45" dirty="0">
                <a:latin typeface="Arial"/>
                <a:cs typeface="Arial"/>
              </a:rPr>
              <a:t> </a:t>
            </a:r>
            <a:r>
              <a:rPr sz="1200" dirty="0">
                <a:latin typeface="Arial"/>
                <a:cs typeface="Arial"/>
              </a:rPr>
              <a:t>analytics</a:t>
            </a:r>
            <a:r>
              <a:rPr sz="1200" spc="-20" dirty="0">
                <a:latin typeface="Arial"/>
                <a:cs typeface="Arial"/>
              </a:rPr>
              <a:t> </a:t>
            </a:r>
            <a:r>
              <a:rPr sz="1200" dirty="0">
                <a:latin typeface="Arial"/>
                <a:cs typeface="Arial"/>
              </a:rPr>
              <a:t>will</a:t>
            </a:r>
            <a:r>
              <a:rPr sz="1200" spc="-10" dirty="0">
                <a:latin typeface="Arial"/>
                <a:cs typeface="Arial"/>
              </a:rPr>
              <a:t> </a:t>
            </a:r>
            <a:r>
              <a:rPr sz="1200" dirty="0">
                <a:latin typeface="Arial"/>
                <a:cs typeface="Arial"/>
              </a:rPr>
              <a:t>allow</a:t>
            </a:r>
            <a:r>
              <a:rPr sz="1200" spc="-25" dirty="0">
                <a:latin typeface="Arial"/>
                <a:cs typeface="Arial"/>
              </a:rPr>
              <a:t> </a:t>
            </a:r>
            <a:r>
              <a:rPr sz="1200" dirty="0">
                <a:latin typeface="Arial"/>
                <a:cs typeface="Arial"/>
              </a:rPr>
              <a:t>companies</a:t>
            </a:r>
            <a:r>
              <a:rPr sz="1200" spc="-50" dirty="0">
                <a:latin typeface="Arial"/>
                <a:cs typeface="Arial"/>
              </a:rPr>
              <a:t> </a:t>
            </a:r>
            <a:r>
              <a:rPr sz="1200" dirty="0">
                <a:latin typeface="Arial"/>
                <a:cs typeface="Arial"/>
              </a:rPr>
              <a:t>to</a:t>
            </a:r>
            <a:r>
              <a:rPr sz="1200" spc="-15" dirty="0">
                <a:latin typeface="Arial"/>
                <a:cs typeface="Arial"/>
              </a:rPr>
              <a:t> </a:t>
            </a:r>
            <a:r>
              <a:rPr sz="1200" dirty="0">
                <a:latin typeface="Arial"/>
                <a:cs typeface="Arial"/>
              </a:rPr>
              <a:t>adjust</a:t>
            </a:r>
            <a:r>
              <a:rPr sz="1200" spc="-30" dirty="0">
                <a:latin typeface="Arial"/>
                <a:cs typeface="Arial"/>
              </a:rPr>
              <a:t> </a:t>
            </a:r>
            <a:r>
              <a:rPr sz="1200" dirty="0">
                <a:latin typeface="Arial"/>
                <a:cs typeface="Arial"/>
              </a:rPr>
              <a:t>to</a:t>
            </a:r>
            <a:r>
              <a:rPr sz="1200" spc="-5" dirty="0">
                <a:latin typeface="Arial"/>
                <a:cs typeface="Arial"/>
              </a:rPr>
              <a:t> </a:t>
            </a:r>
            <a:r>
              <a:rPr sz="1200" dirty="0">
                <a:latin typeface="Arial"/>
                <a:cs typeface="Arial"/>
              </a:rPr>
              <a:t>market</a:t>
            </a:r>
            <a:r>
              <a:rPr sz="1200" spc="-35" dirty="0">
                <a:latin typeface="Arial"/>
                <a:cs typeface="Arial"/>
              </a:rPr>
              <a:t> </a:t>
            </a:r>
            <a:r>
              <a:rPr sz="1200" dirty="0">
                <a:latin typeface="Arial"/>
                <a:cs typeface="Arial"/>
              </a:rPr>
              <a:t>changes</a:t>
            </a:r>
            <a:r>
              <a:rPr sz="1200" spc="-45" dirty="0">
                <a:latin typeface="Arial"/>
                <a:cs typeface="Arial"/>
              </a:rPr>
              <a:t> </a:t>
            </a:r>
            <a:r>
              <a:rPr sz="1200" dirty="0">
                <a:latin typeface="Arial"/>
                <a:cs typeface="Arial"/>
              </a:rPr>
              <a:t>instantly,</a:t>
            </a:r>
            <a:r>
              <a:rPr sz="1200" spc="-20" dirty="0">
                <a:latin typeface="Arial"/>
                <a:cs typeface="Arial"/>
              </a:rPr>
              <a:t> </a:t>
            </a:r>
            <a:r>
              <a:rPr sz="1200" dirty="0">
                <a:latin typeface="Arial"/>
                <a:cs typeface="Arial"/>
              </a:rPr>
              <a:t>adapting</a:t>
            </a:r>
            <a:r>
              <a:rPr sz="1200" spc="-55" dirty="0">
                <a:latin typeface="Arial"/>
                <a:cs typeface="Arial"/>
              </a:rPr>
              <a:t> </a:t>
            </a:r>
            <a:r>
              <a:rPr sz="1200" dirty="0">
                <a:latin typeface="Arial"/>
                <a:cs typeface="Arial"/>
              </a:rPr>
              <a:t>promotions,</a:t>
            </a:r>
            <a:r>
              <a:rPr sz="1200" spc="-45" dirty="0">
                <a:latin typeface="Arial"/>
                <a:cs typeface="Arial"/>
              </a:rPr>
              <a:t> </a:t>
            </a:r>
            <a:r>
              <a:rPr sz="1200" dirty="0">
                <a:latin typeface="Arial"/>
                <a:cs typeface="Arial"/>
              </a:rPr>
              <a:t>stock</a:t>
            </a:r>
            <a:r>
              <a:rPr sz="1200" spc="-10" dirty="0">
                <a:latin typeface="Arial"/>
                <a:cs typeface="Arial"/>
              </a:rPr>
              <a:t> </a:t>
            </a:r>
            <a:r>
              <a:rPr sz="1200" dirty="0">
                <a:latin typeface="Arial"/>
                <a:cs typeface="Arial"/>
              </a:rPr>
              <a:t>levels,</a:t>
            </a:r>
            <a:r>
              <a:rPr sz="1200" spc="-25" dirty="0">
                <a:latin typeface="Arial"/>
                <a:cs typeface="Arial"/>
              </a:rPr>
              <a:t> and </a:t>
            </a:r>
            <a:r>
              <a:rPr sz="1200" dirty="0">
                <a:latin typeface="Arial"/>
                <a:cs typeface="Arial"/>
              </a:rPr>
              <a:t>marketing</a:t>
            </a:r>
            <a:r>
              <a:rPr sz="1200" spc="-55" dirty="0">
                <a:latin typeface="Arial"/>
                <a:cs typeface="Arial"/>
              </a:rPr>
              <a:t> </a:t>
            </a:r>
            <a:r>
              <a:rPr sz="1200" dirty="0">
                <a:latin typeface="Arial"/>
                <a:cs typeface="Arial"/>
              </a:rPr>
              <a:t>approaches</a:t>
            </a:r>
            <a:r>
              <a:rPr sz="1200" spc="-50" dirty="0">
                <a:latin typeface="Arial"/>
                <a:cs typeface="Arial"/>
              </a:rPr>
              <a:t> </a:t>
            </a:r>
            <a:r>
              <a:rPr sz="1200" dirty="0">
                <a:latin typeface="Arial"/>
                <a:cs typeface="Arial"/>
              </a:rPr>
              <a:t>to</a:t>
            </a:r>
            <a:r>
              <a:rPr sz="1200" spc="-30" dirty="0">
                <a:latin typeface="Arial"/>
                <a:cs typeface="Arial"/>
              </a:rPr>
              <a:t> </a:t>
            </a:r>
            <a:r>
              <a:rPr sz="1200" dirty="0">
                <a:latin typeface="Arial"/>
                <a:cs typeface="Arial"/>
              </a:rPr>
              <a:t>consumer</a:t>
            </a:r>
            <a:r>
              <a:rPr sz="1200" spc="-50" dirty="0">
                <a:latin typeface="Arial"/>
                <a:cs typeface="Arial"/>
              </a:rPr>
              <a:t> </a:t>
            </a:r>
            <a:r>
              <a:rPr sz="1200" dirty="0">
                <a:latin typeface="Arial"/>
                <a:cs typeface="Arial"/>
              </a:rPr>
              <a:t>preferences.</a:t>
            </a:r>
            <a:r>
              <a:rPr sz="1200" spc="-60" dirty="0">
                <a:latin typeface="Arial"/>
                <a:cs typeface="Arial"/>
              </a:rPr>
              <a:t> </a:t>
            </a:r>
            <a:r>
              <a:rPr sz="1200" dirty="0">
                <a:latin typeface="Arial"/>
                <a:cs typeface="Arial"/>
              </a:rPr>
              <a:t>Additionally,</a:t>
            </a:r>
            <a:r>
              <a:rPr sz="1200" spc="-35" dirty="0">
                <a:latin typeface="Arial"/>
                <a:cs typeface="Arial"/>
              </a:rPr>
              <a:t> </a:t>
            </a:r>
            <a:r>
              <a:rPr sz="1200" dirty="0">
                <a:latin typeface="Arial"/>
                <a:cs typeface="Arial"/>
              </a:rPr>
              <a:t>integrating</a:t>
            </a:r>
            <a:r>
              <a:rPr sz="1200" spc="-70" dirty="0">
                <a:latin typeface="Arial"/>
                <a:cs typeface="Arial"/>
              </a:rPr>
              <a:t> </a:t>
            </a:r>
            <a:r>
              <a:rPr sz="1200" dirty="0">
                <a:latin typeface="Arial"/>
                <a:cs typeface="Arial"/>
              </a:rPr>
              <a:t>data</a:t>
            </a:r>
            <a:r>
              <a:rPr sz="1200" spc="-45" dirty="0">
                <a:latin typeface="Arial"/>
                <a:cs typeface="Arial"/>
              </a:rPr>
              <a:t> </a:t>
            </a:r>
            <a:r>
              <a:rPr sz="1200" dirty="0">
                <a:latin typeface="Arial"/>
                <a:cs typeface="Arial"/>
              </a:rPr>
              <a:t>from</a:t>
            </a:r>
            <a:r>
              <a:rPr sz="1200" spc="-40" dirty="0">
                <a:latin typeface="Arial"/>
                <a:cs typeface="Arial"/>
              </a:rPr>
              <a:t> </a:t>
            </a:r>
            <a:r>
              <a:rPr sz="1200" dirty="0">
                <a:latin typeface="Arial"/>
                <a:cs typeface="Arial"/>
              </a:rPr>
              <a:t>multiple</a:t>
            </a:r>
            <a:r>
              <a:rPr sz="1200" spc="-55" dirty="0">
                <a:latin typeface="Arial"/>
                <a:cs typeface="Arial"/>
              </a:rPr>
              <a:t> </a:t>
            </a:r>
            <a:r>
              <a:rPr sz="1200" dirty="0">
                <a:latin typeface="Arial"/>
                <a:cs typeface="Arial"/>
              </a:rPr>
              <a:t>channels,</a:t>
            </a:r>
            <a:r>
              <a:rPr sz="1200" spc="-60" dirty="0">
                <a:latin typeface="Arial"/>
                <a:cs typeface="Arial"/>
              </a:rPr>
              <a:t> </a:t>
            </a:r>
            <a:r>
              <a:rPr sz="1200" dirty="0">
                <a:latin typeface="Arial"/>
                <a:cs typeface="Arial"/>
              </a:rPr>
              <a:t>including</a:t>
            </a:r>
            <a:r>
              <a:rPr sz="1200" spc="-60" dirty="0">
                <a:latin typeface="Arial"/>
                <a:cs typeface="Arial"/>
              </a:rPr>
              <a:t> </a:t>
            </a:r>
            <a:r>
              <a:rPr sz="1200" spc="-10" dirty="0">
                <a:latin typeface="Arial"/>
                <a:cs typeface="Arial"/>
              </a:rPr>
              <a:t>social</a:t>
            </a:r>
            <a:r>
              <a:rPr sz="1200" spc="500" dirty="0">
                <a:latin typeface="Arial"/>
                <a:cs typeface="Arial"/>
              </a:rPr>
              <a:t> </a:t>
            </a:r>
            <a:r>
              <a:rPr sz="1200" dirty="0">
                <a:latin typeface="Arial"/>
                <a:cs typeface="Arial"/>
              </a:rPr>
              <a:t>media,</a:t>
            </a:r>
            <a:r>
              <a:rPr sz="1200" spc="-45" dirty="0">
                <a:latin typeface="Arial"/>
                <a:cs typeface="Arial"/>
              </a:rPr>
              <a:t> </a:t>
            </a:r>
            <a:r>
              <a:rPr sz="1200" dirty="0">
                <a:latin typeface="Arial"/>
                <a:cs typeface="Arial"/>
              </a:rPr>
              <a:t>mobile</a:t>
            </a:r>
            <a:r>
              <a:rPr sz="1200" spc="-40" dirty="0">
                <a:latin typeface="Arial"/>
                <a:cs typeface="Arial"/>
              </a:rPr>
              <a:t> </a:t>
            </a:r>
            <a:r>
              <a:rPr sz="1200" dirty="0">
                <a:latin typeface="Arial"/>
                <a:cs typeface="Arial"/>
              </a:rPr>
              <a:t>apps,</a:t>
            </a:r>
            <a:r>
              <a:rPr sz="1200" spc="-35" dirty="0">
                <a:latin typeface="Arial"/>
                <a:cs typeface="Arial"/>
              </a:rPr>
              <a:t> </a:t>
            </a:r>
            <a:r>
              <a:rPr sz="1200" dirty="0">
                <a:latin typeface="Arial"/>
                <a:cs typeface="Arial"/>
              </a:rPr>
              <a:t>and</a:t>
            </a:r>
            <a:r>
              <a:rPr sz="1200" spc="-30" dirty="0">
                <a:latin typeface="Arial"/>
                <a:cs typeface="Arial"/>
              </a:rPr>
              <a:t> </a:t>
            </a:r>
            <a:r>
              <a:rPr sz="1200" dirty="0">
                <a:latin typeface="Arial"/>
                <a:cs typeface="Arial"/>
              </a:rPr>
              <a:t>physical</a:t>
            </a:r>
            <a:r>
              <a:rPr sz="1200" spc="-35" dirty="0">
                <a:latin typeface="Arial"/>
                <a:cs typeface="Arial"/>
              </a:rPr>
              <a:t> </a:t>
            </a:r>
            <a:r>
              <a:rPr sz="1200" dirty="0">
                <a:latin typeface="Arial"/>
                <a:cs typeface="Arial"/>
              </a:rPr>
              <a:t>stores,</a:t>
            </a:r>
            <a:r>
              <a:rPr sz="1200" spc="-25" dirty="0">
                <a:latin typeface="Arial"/>
                <a:cs typeface="Arial"/>
              </a:rPr>
              <a:t> </a:t>
            </a:r>
            <a:r>
              <a:rPr sz="1200" dirty="0">
                <a:latin typeface="Arial"/>
                <a:cs typeface="Arial"/>
              </a:rPr>
              <a:t>will</a:t>
            </a:r>
            <a:r>
              <a:rPr sz="1200" spc="-5" dirty="0">
                <a:latin typeface="Arial"/>
                <a:cs typeface="Arial"/>
              </a:rPr>
              <a:t> </a:t>
            </a:r>
            <a:r>
              <a:rPr sz="1200" dirty="0">
                <a:latin typeface="Arial"/>
                <a:cs typeface="Arial"/>
              </a:rPr>
              <a:t>provide</a:t>
            </a:r>
            <a:r>
              <a:rPr sz="1200" spc="-30" dirty="0">
                <a:latin typeface="Arial"/>
                <a:cs typeface="Arial"/>
              </a:rPr>
              <a:t> </a:t>
            </a:r>
            <a:r>
              <a:rPr sz="1200" dirty="0">
                <a:latin typeface="Arial"/>
                <a:cs typeface="Arial"/>
              </a:rPr>
              <a:t>a</a:t>
            </a:r>
            <a:r>
              <a:rPr sz="1200" spc="-25" dirty="0">
                <a:latin typeface="Arial"/>
                <a:cs typeface="Arial"/>
              </a:rPr>
              <a:t> </a:t>
            </a:r>
            <a:r>
              <a:rPr sz="1200" dirty="0">
                <a:latin typeface="Arial"/>
                <a:cs typeface="Arial"/>
              </a:rPr>
              <a:t>more</a:t>
            </a:r>
            <a:r>
              <a:rPr sz="1200" spc="-20" dirty="0">
                <a:latin typeface="Arial"/>
                <a:cs typeface="Arial"/>
              </a:rPr>
              <a:t> </a:t>
            </a:r>
            <a:r>
              <a:rPr sz="1200" dirty="0">
                <a:latin typeface="Arial"/>
                <a:cs typeface="Arial"/>
              </a:rPr>
              <a:t>holistic</a:t>
            </a:r>
            <a:r>
              <a:rPr sz="1200" spc="-35" dirty="0">
                <a:latin typeface="Arial"/>
                <a:cs typeface="Arial"/>
              </a:rPr>
              <a:t> </a:t>
            </a:r>
            <a:r>
              <a:rPr sz="1200" dirty="0">
                <a:latin typeface="Arial"/>
                <a:cs typeface="Arial"/>
              </a:rPr>
              <a:t>view</a:t>
            </a:r>
            <a:r>
              <a:rPr sz="1200" spc="-15" dirty="0">
                <a:latin typeface="Arial"/>
                <a:cs typeface="Arial"/>
              </a:rPr>
              <a:t> </a:t>
            </a:r>
            <a:r>
              <a:rPr sz="1200" dirty="0">
                <a:latin typeface="Arial"/>
                <a:cs typeface="Arial"/>
              </a:rPr>
              <a:t>of</a:t>
            </a:r>
            <a:r>
              <a:rPr sz="1200" spc="-25" dirty="0">
                <a:latin typeface="Arial"/>
                <a:cs typeface="Arial"/>
              </a:rPr>
              <a:t> </a:t>
            </a:r>
            <a:r>
              <a:rPr sz="1200" dirty="0">
                <a:latin typeface="Arial"/>
                <a:cs typeface="Arial"/>
              </a:rPr>
              <a:t>consumer</a:t>
            </a:r>
            <a:r>
              <a:rPr sz="1200" spc="-50" dirty="0">
                <a:latin typeface="Arial"/>
                <a:cs typeface="Arial"/>
              </a:rPr>
              <a:t> </a:t>
            </a:r>
            <a:r>
              <a:rPr sz="1200" spc="-10" dirty="0">
                <a:latin typeface="Arial"/>
                <a:cs typeface="Arial"/>
              </a:rPr>
              <a:t>behavior.</a:t>
            </a:r>
            <a:endParaRPr sz="1200">
              <a:latin typeface="Arial"/>
              <a:cs typeface="Arial"/>
            </a:endParaRPr>
          </a:p>
          <a:p>
            <a:pPr>
              <a:lnSpc>
                <a:spcPct val="100000"/>
              </a:lnSpc>
              <a:spcBef>
                <a:spcPts val="780"/>
              </a:spcBef>
            </a:pPr>
            <a:endParaRPr sz="1200">
              <a:latin typeface="Arial"/>
              <a:cs typeface="Arial"/>
            </a:endParaRPr>
          </a:p>
          <a:p>
            <a:pPr marL="12700" marR="161925">
              <a:lnSpc>
                <a:spcPct val="150100"/>
              </a:lnSpc>
            </a:pPr>
            <a:r>
              <a:rPr sz="1200" dirty="0">
                <a:latin typeface="Arial"/>
                <a:cs typeface="Arial"/>
              </a:rPr>
              <a:t>With</a:t>
            </a:r>
            <a:r>
              <a:rPr sz="1200" spc="-60" dirty="0">
                <a:latin typeface="Arial"/>
                <a:cs typeface="Arial"/>
              </a:rPr>
              <a:t> </a:t>
            </a:r>
            <a:r>
              <a:rPr sz="1200" dirty="0">
                <a:latin typeface="Arial"/>
                <a:cs typeface="Arial"/>
              </a:rPr>
              <a:t>growing</a:t>
            </a:r>
            <a:r>
              <a:rPr sz="1200" spc="-20" dirty="0">
                <a:latin typeface="Arial"/>
                <a:cs typeface="Arial"/>
              </a:rPr>
              <a:t> </a:t>
            </a:r>
            <a:r>
              <a:rPr sz="1200" dirty="0">
                <a:latin typeface="Arial"/>
                <a:cs typeface="Arial"/>
              </a:rPr>
              <a:t>focus</a:t>
            </a:r>
            <a:r>
              <a:rPr sz="1200" spc="-35" dirty="0">
                <a:latin typeface="Arial"/>
                <a:cs typeface="Arial"/>
              </a:rPr>
              <a:t> </a:t>
            </a:r>
            <a:r>
              <a:rPr sz="1200" dirty="0">
                <a:latin typeface="Arial"/>
                <a:cs typeface="Arial"/>
              </a:rPr>
              <a:t>on</a:t>
            </a:r>
            <a:r>
              <a:rPr sz="1200" spc="-35" dirty="0">
                <a:latin typeface="Arial"/>
                <a:cs typeface="Arial"/>
              </a:rPr>
              <a:t> </a:t>
            </a:r>
            <a:r>
              <a:rPr sz="1200" dirty="0">
                <a:latin typeface="Arial"/>
                <a:cs typeface="Arial"/>
              </a:rPr>
              <a:t>data</a:t>
            </a:r>
            <a:r>
              <a:rPr sz="1200" spc="-30" dirty="0">
                <a:latin typeface="Arial"/>
                <a:cs typeface="Arial"/>
              </a:rPr>
              <a:t> </a:t>
            </a:r>
            <a:r>
              <a:rPr sz="1200" dirty="0">
                <a:latin typeface="Arial"/>
                <a:cs typeface="Arial"/>
              </a:rPr>
              <a:t>privacy</a:t>
            </a:r>
            <a:r>
              <a:rPr sz="1200" spc="-15" dirty="0">
                <a:latin typeface="Arial"/>
                <a:cs typeface="Arial"/>
              </a:rPr>
              <a:t> </a:t>
            </a:r>
            <a:r>
              <a:rPr sz="1200" dirty="0">
                <a:latin typeface="Arial"/>
                <a:cs typeface="Arial"/>
              </a:rPr>
              <a:t>and</a:t>
            </a:r>
            <a:r>
              <a:rPr sz="1200" spc="-35" dirty="0">
                <a:latin typeface="Arial"/>
                <a:cs typeface="Arial"/>
              </a:rPr>
              <a:t> </a:t>
            </a:r>
            <a:r>
              <a:rPr sz="1200" dirty="0">
                <a:latin typeface="Arial"/>
                <a:cs typeface="Arial"/>
              </a:rPr>
              <a:t>security,</a:t>
            </a:r>
            <a:r>
              <a:rPr sz="1200" spc="-15" dirty="0">
                <a:latin typeface="Arial"/>
                <a:cs typeface="Arial"/>
              </a:rPr>
              <a:t> </a:t>
            </a:r>
            <a:r>
              <a:rPr sz="1200" dirty="0">
                <a:latin typeface="Arial"/>
                <a:cs typeface="Arial"/>
              </a:rPr>
              <a:t>future</a:t>
            </a:r>
            <a:r>
              <a:rPr sz="1200" spc="-45" dirty="0">
                <a:latin typeface="Arial"/>
                <a:cs typeface="Arial"/>
              </a:rPr>
              <a:t> </a:t>
            </a:r>
            <a:r>
              <a:rPr sz="1200" dirty="0">
                <a:latin typeface="Arial"/>
                <a:cs typeface="Arial"/>
              </a:rPr>
              <a:t>analytics</a:t>
            </a:r>
            <a:r>
              <a:rPr sz="1200" spc="-25" dirty="0">
                <a:latin typeface="Arial"/>
                <a:cs typeface="Arial"/>
              </a:rPr>
              <a:t> </a:t>
            </a:r>
            <a:r>
              <a:rPr sz="1200" dirty="0">
                <a:latin typeface="Arial"/>
                <a:cs typeface="Arial"/>
              </a:rPr>
              <a:t>tools</a:t>
            </a:r>
            <a:r>
              <a:rPr sz="1200" spc="-35" dirty="0">
                <a:latin typeface="Arial"/>
                <a:cs typeface="Arial"/>
              </a:rPr>
              <a:t> </a:t>
            </a:r>
            <a:r>
              <a:rPr sz="1200" dirty="0">
                <a:latin typeface="Arial"/>
                <a:cs typeface="Arial"/>
              </a:rPr>
              <a:t>will</a:t>
            </a:r>
            <a:r>
              <a:rPr sz="1200" spc="-5" dirty="0">
                <a:latin typeface="Arial"/>
                <a:cs typeface="Arial"/>
              </a:rPr>
              <a:t> </a:t>
            </a:r>
            <a:r>
              <a:rPr sz="1200" dirty="0">
                <a:latin typeface="Arial"/>
                <a:cs typeface="Arial"/>
              </a:rPr>
              <a:t>also</a:t>
            </a:r>
            <a:r>
              <a:rPr sz="1200" spc="-35" dirty="0">
                <a:latin typeface="Arial"/>
                <a:cs typeface="Arial"/>
              </a:rPr>
              <a:t> </a:t>
            </a:r>
            <a:r>
              <a:rPr sz="1200" dirty="0">
                <a:latin typeface="Arial"/>
                <a:cs typeface="Arial"/>
              </a:rPr>
              <a:t>need</a:t>
            </a:r>
            <a:r>
              <a:rPr sz="1200" spc="-40" dirty="0">
                <a:latin typeface="Arial"/>
                <a:cs typeface="Arial"/>
              </a:rPr>
              <a:t> </a:t>
            </a:r>
            <a:r>
              <a:rPr sz="1200" dirty="0">
                <a:latin typeface="Arial"/>
                <a:cs typeface="Arial"/>
              </a:rPr>
              <a:t>to</a:t>
            </a:r>
            <a:r>
              <a:rPr sz="1200" spc="-10" dirty="0">
                <a:latin typeface="Arial"/>
                <a:cs typeface="Arial"/>
              </a:rPr>
              <a:t> </a:t>
            </a:r>
            <a:r>
              <a:rPr sz="1200" dirty="0">
                <a:latin typeface="Arial"/>
                <a:cs typeface="Arial"/>
              </a:rPr>
              <a:t>incorporate</a:t>
            </a:r>
            <a:r>
              <a:rPr sz="1200" spc="-45" dirty="0">
                <a:latin typeface="Arial"/>
                <a:cs typeface="Arial"/>
              </a:rPr>
              <a:t> </a:t>
            </a:r>
            <a:r>
              <a:rPr sz="1200" dirty="0">
                <a:latin typeface="Arial"/>
                <a:cs typeface="Arial"/>
              </a:rPr>
              <a:t>advanced</a:t>
            </a:r>
            <a:r>
              <a:rPr sz="1200" spc="-55" dirty="0">
                <a:latin typeface="Arial"/>
                <a:cs typeface="Arial"/>
              </a:rPr>
              <a:t> </a:t>
            </a:r>
            <a:r>
              <a:rPr sz="1200" spc="-10" dirty="0">
                <a:latin typeface="Arial"/>
                <a:cs typeface="Arial"/>
              </a:rPr>
              <a:t>encryption </a:t>
            </a:r>
            <a:r>
              <a:rPr sz="1200" dirty="0">
                <a:latin typeface="Arial"/>
                <a:cs typeface="Arial"/>
              </a:rPr>
              <a:t>and</a:t>
            </a:r>
            <a:r>
              <a:rPr sz="1200" spc="-40" dirty="0">
                <a:latin typeface="Arial"/>
                <a:cs typeface="Arial"/>
              </a:rPr>
              <a:t> </a:t>
            </a:r>
            <a:r>
              <a:rPr sz="1200" dirty="0">
                <a:latin typeface="Arial"/>
                <a:cs typeface="Arial"/>
              </a:rPr>
              <a:t>compliance</a:t>
            </a:r>
            <a:r>
              <a:rPr sz="1200" spc="-65" dirty="0">
                <a:latin typeface="Arial"/>
                <a:cs typeface="Arial"/>
              </a:rPr>
              <a:t> </a:t>
            </a:r>
            <a:r>
              <a:rPr sz="1200" dirty="0">
                <a:latin typeface="Arial"/>
                <a:cs typeface="Arial"/>
              </a:rPr>
              <a:t>with</a:t>
            </a:r>
            <a:r>
              <a:rPr sz="1200" spc="-15" dirty="0">
                <a:latin typeface="Arial"/>
                <a:cs typeface="Arial"/>
              </a:rPr>
              <a:t> </a:t>
            </a:r>
            <a:r>
              <a:rPr sz="1200" dirty="0">
                <a:latin typeface="Arial"/>
                <a:cs typeface="Arial"/>
              </a:rPr>
              <a:t>data</a:t>
            </a:r>
            <a:r>
              <a:rPr sz="1200" spc="-40" dirty="0">
                <a:latin typeface="Arial"/>
                <a:cs typeface="Arial"/>
              </a:rPr>
              <a:t> </a:t>
            </a:r>
            <a:r>
              <a:rPr sz="1200" dirty="0">
                <a:latin typeface="Arial"/>
                <a:cs typeface="Arial"/>
              </a:rPr>
              <a:t>protection</a:t>
            </a:r>
            <a:r>
              <a:rPr sz="1200" spc="-50" dirty="0">
                <a:latin typeface="Arial"/>
                <a:cs typeface="Arial"/>
              </a:rPr>
              <a:t> </a:t>
            </a:r>
            <a:r>
              <a:rPr sz="1200" dirty="0">
                <a:latin typeface="Arial"/>
                <a:cs typeface="Arial"/>
              </a:rPr>
              <a:t>laws,</a:t>
            </a:r>
            <a:r>
              <a:rPr sz="1200" spc="-20" dirty="0">
                <a:latin typeface="Arial"/>
                <a:cs typeface="Arial"/>
              </a:rPr>
              <a:t> </a:t>
            </a:r>
            <a:r>
              <a:rPr sz="1200" dirty="0">
                <a:latin typeface="Arial"/>
                <a:cs typeface="Arial"/>
              </a:rPr>
              <a:t>making</a:t>
            </a:r>
            <a:r>
              <a:rPr sz="1200" spc="-45" dirty="0">
                <a:latin typeface="Arial"/>
                <a:cs typeface="Arial"/>
              </a:rPr>
              <a:t> </a:t>
            </a:r>
            <a:r>
              <a:rPr sz="1200" dirty="0">
                <a:latin typeface="Arial"/>
                <a:cs typeface="Arial"/>
              </a:rPr>
              <a:t>customer</a:t>
            </a:r>
            <a:r>
              <a:rPr sz="1200" spc="-60" dirty="0">
                <a:latin typeface="Arial"/>
                <a:cs typeface="Arial"/>
              </a:rPr>
              <a:t> </a:t>
            </a:r>
            <a:r>
              <a:rPr sz="1200" dirty="0">
                <a:latin typeface="Arial"/>
                <a:cs typeface="Arial"/>
              </a:rPr>
              <a:t>data</a:t>
            </a:r>
            <a:r>
              <a:rPr sz="1200" spc="-35" dirty="0">
                <a:latin typeface="Arial"/>
                <a:cs typeface="Arial"/>
              </a:rPr>
              <a:t> </a:t>
            </a:r>
            <a:r>
              <a:rPr sz="1200" dirty="0">
                <a:latin typeface="Arial"/>
                <a:cs typeface="Arial"/>
              </a:rPr>
              <a:t>management</a:t>
            </a:r>
            <a:r>
              <a:rPr sz="1200" spc="-40" dirty="0">
                <a:latin typeface="Arial"/>
                <a:cs typeface="Arial"/>
              </a:rPr>
              <a:t> </a:t>
            </a:r>
            <a:r>
              <a:rPr sz="1200" dirty="0">
                <a:latin typeface="Arial"/>
                <a:cs typeface="Arial"/>
              </a:rPr>
              <a:t>more</a:t>
            </a:r>
            <a:r>
              <a:rPr sz="1200" spc="-45" dirty="0">
                <a:latin typeface="Arial"/>
                <a:cs typeface="Arial"/>
              </a:rPr>
              <a:t> </a:t>
            </a:r>
            <a:r>
              <a:rPr sz="1200" dirty="0">
                <a:latin typeface="Arial"/>
                <a:cs typeface="Arial"/>
              </a:rPr>
              <a:t>secure.</a:t>
            </a:r>
            <a:r>
              <a:rPr sz="1200" spc="-35" dirty="0">
                <a:latin typeface="Arial"/>
                <a:cs typeface="Arial"/>
              </a:rPr>
              <a:t> </a:t>
            </a:r>
            <a:r>
              <a:rPr sz="1200" dirty="0">
                <a:latin typeface="Arial"/>
                <a:cs typeface="Arial"/>
              </a:rPr>
              <a:t>Enhanced</a:t>
            </a:r>
            <a:r>
              <a:rPr sz="1200" spc="-65" dirty="0">
                <a:latin typeface="Arial"/>
                <a:cs typeface="Arial"/>
              </a:rPr>
              <a:t> </a:t>
            </a:r>
            <a:r>
              <a:rPr sz="1200" dirty="0">
                <a:latin typeface="Arial"/>
                <a:cs typeface="Arial"/>
              </a:rPr>
              <a:t>data</a:t>
            </a:r>
            <a:r>
              <a:rPr sz="1200" spc="-35" dirty="0">
                <a:latin typeface="Arial"/>
                <a:cs typeface="Arial"/>
              </a:rPr>
              <a:t> </a:t>
            </a:r>
            <a:r>
              <a:rPr sz="1200" spc="-10" dirty="0">
                <a:latin typeface="Arial"/>
                <a:cs typeface="Arial"/>
              </a:rPr>
              <a:t>visualization </a:t>
            </a:r>
            <a:r>
              <a:rPr sz="1200" dirty="0">
                <a:latin typeface="Arial"/>
                <a:cs typeface="Arial"/>
              </a:rPr>
              <a:t>tools</a:t>
            </a:r>
            <a:r>
              <a:rPr sz="1200" spc="-35" dirty="0">
                <a:latin typeface="Arial"/>
                <a:cs typeface="Arial"/>
              </a:rPr>
              <a:t> </a:t>
            </a:r>
            <a:r>
              <a:rPr sz="1200" dirty="0">
                <a:latin typeface="Arial"/>
                <a:cs typeface="Arial"/>
              </a:rPr>
              <a:t>will</a:t>
            </a:r>
            <a:r>
              <a:rPr sz="1200" spc="-15" dirty="0">
                <a:latin typeface="Arial"/>
                <a:cs typeface="Arial"/>
              </a:rPr>
              <a:t> </a:t>
            </a:r>
            <a:r>
              <a:rPr sz="1200" dirty="0">
                <a:latin typeface="Arial"/>
                <a:cs typeface="Arial"/>
              </a:rPr>
              <a:t>make</a:t>
            </a:r>
            <a:r>
              <a:rPr sz="1200" spc="-35" dirty="0">
                <a:latin typeface="Arial"/>
                <a:cs typeface="Arial"/>
              </a:rPr>
              <a:t> </a:t>
            </a:r>
            <a:r>
              <a:rPr sz="1200" dirty="0">
                <a:latin typeface="Arial"/>
                <a:cs typeface="Arial"/>
              </a:rPr>
              <a:t>complex</a:t>
            </a:r>
            <a:r>
              <a:rPr sz="1200" spc="-50" dirty="0">
                <a:latin typeface="Arial"/>
                <a:cs typeface="Arial"/>
              </a:rPr>
              <a:t> </a:t>
            </a:r>
            <a:r>
              <a:rPr sz="1200" dirty="0">
                <a:latin typeface="Arial"/>
                <a:cs typeface="Arial"/>
              </a:rPr>
              <a:t>insights</a:t>
            </a:r>
            <a:r>
              <a:rPr sz="1200" spc="-30" dirty="0">
                <a:latin typeface="Arial"/>
                <a:cs typeface="Arial"/>
              </a:rPr>
              <a:t> </a:t>
            </a:r>
            <a:r>
              <a:rPr sz="1200" dirty="0">
                <a:latin typeface="Arial"/>
                <a:cs typeface="Arial"/>
              </a:rPr>
              <a:t>more</a:t>
            </a:r>
            <a:r>
              <a:rPr sz="1200" spc="-40" dirty="0">
                <a:latin typeface="Arial"/>
                <a:cs typeface="Arial"/>
              </a:rPr>
              <a:t> </a:t>
            </a:r>
            <a:r>
              <a:rPr sz="1200" dirty="0">
                <a:latin typeface="Arial"/>
                <a:cs typeface="Arial"/>
              </a:rPr>
              <a:t>accessible</a:t>
            </a:r>
            <a:r>
              <a:rPr sz="1200" spc="-25" dirty="0">
                <a:latin typeface="Arial"/>
                <a:cs typeface="Arial"/>
              </a:rPr>
              <a:t> </a:t>
            </a:r>
            <a:r>
              <a:rPr sz="1200" dirty="0">
                <a:latin typeface="Arial"/>
                <a:cs typeface="Arial"/>
              </a:rPr>
              <a:t>for</a:t>
            </a:r>
            <a:r>
              <a:rPr sz="1200" spc="-55" dirty="0">
                <a:latin typeface="Arial"/>
                <a:cs typeface="Arial"/>
              </a:rPr>
              <a:t> </a:t>
            </a:r>
            <a:r>
              <a:rPr sz="1200" dirty="0">
                <a:latin typeface="Arial"/>
                <a:cs typeface="Arial"/>
              </a:rPr>
              <a:t>strategic</a:t>
            </a:r>
            <a:r>
              <a:rPr sz="1200" spc="-15" dirty="0">
                <a:latin typeface="Arial"/>
                <a:cs typeface="Arial"/>
              </a:rPr>
              <a:t> </a:t>
            </a:r>
            <a:r>
              <a:rPr sz="1200" dirty="0">
                <a:latin typeface="Arial"/>
                <a:cs typeface="Arial"/>
              </a:rPr>
              <a:t>planning.</a:t>
            </a:r>
            <a:r>
              <a:rPr sz="1200" spc="-40" dirty="0">
                <a:latin typeface="Arial"/>
                <a:cs typeface="Arial"/>
              </a:rPr>
              <a:t> </a:t>
            </a:r>
            <a:r>
              <a:rPr sz="1200" dirty="0">
                <a:latin typeface="Arial"/>
                <a:cs typeface="Arial"/>
              </a:rPr>
              <a:t>This</a:t>
            </a:r>
            <a:r>
              <a:rPr sz="1200" spc="-40" dirty="0">
                <a:latin typeface="Arial"/>
                <a:cs typeface="Arial"/>
              </a:rPr>
              <a:t> </a:t>
            </a:r>
            <a:r>
              <a:rPr sz="1200" dirty="0">
                <a:latin typeface="Arial"/>
                <a:cs typeface="Arial"/>
              </a:rPr>
              <a:t>evolution</a:t>
            </a:r>
            <a:r>
              <a:rPr sz="1200" spc="-35" dirty="0">
                <a:latin typeface="Arial"/>
                <a:cs typeface="Arial"/>
              </a:rPr>
              <a:t> </a:t>
            </a:r>
            <a:r>
              <a:rPr sz="1200" dirty="0">
                <a:latin typeface="Arial"/>
                <a:cs typeface="Arial"/>
              </a:rPr>
              <a:t>in</a:t>
            </a:r>
            <a:r>
              <a:rPr sz="1200" spc="-25" dirty="0">
                <a:latin typeface="Arial"/>
                <a:cs typeface="Arial"/>
              </a:rPr>
              <a:t> </a:t>
            </a:r>
            <a:r>
              <a:rPr sz="1200" dirty="0">
                <a:latin typeface="Arial"/>
                <a:cs typeface="Arial"/>
              </a:rPr>
              <a:t>e-commerce</a:t>
            </a:r>
            <a:r>
              <a:rPr sz="1200" spc="-50" dirty="0">
                <a:latin typeface="Arial"/>
                <a:cs typeface="Arial"/>
              </a:rPr>
              <a:t> </a:t>
            </a:r>
            <a:r>
              <a:rPr sz="1200" dirty="0">
                <a:latin typeface="Arial"/>
                <a:cs typeface="Arial"/>
              </a:rPr>
              <a:t>sales</a:t>
            </a:r>
            <a:r>
              <a:rPr sz="1200" spc="-35" dirty="0">
                <a:latin typeface="Arial"/>
                <a:cs typeface="Arial"/>
              </a:rPr>
              <a:t> </a:t>
            </a:r>
            <a:r>
              <a:rPr sz="1200" dirty="0">
                <a:latin typeface="Arial"/>
                <a:cs typeface="Arial"/>
              </a:rPr>
              <a:t>analysis</a:t>
            </a:r>
            <a:r>
              <a:rPr sz="1200" spc="-35" dirty="0">
                <a:latin typeface="Arial"/>
                <a:cs typeface="Arial"/>
              </a:rPr>
              <a:t> </a:t>
            </a:r>
            <a:r>
              <a:rPr sz="1200" spc="-20" dirty="0">
                <a:latin typeface="Arial"/>
                <a:cs typeface="Arial"/>
              </a:rPr>
              <a:t>will </a:t>
            </a:r>
            <a:r>
              <a:rPr sz="1200" dirty="0">
                <a:latin typeface="Arial"/>
                <a:cs typeface="Arial"/>
              </a:rPr>
              <a:t>help</a:t>
            </a:r>
            <a:r>
              <a:rPr sz="1200" spc="-30" dirty="0">
                <a:latin typeface="Arial"/>
                <a:cs typeface="Arial"/>
              </a:rPr>
              <a:t> </a:t>
            </a:r>
            <a:r>
              <a:rPr sz="1200" dirty="0">
                <a:latin typeface="Arial"/>
                <a:cs typeface="Arial"/>
              </a:rPr>
              <a:t>businesses</a:t>
            </a:r>
            <a:r>
              <a:rPr sz="1200" spc="-40" dirty="0">
                <a:latin typeface="Arial"/>
                <a:cs typeface="Arial"/>
              </a:rPr>
              <a:t> </a:t>
            </a:r>
            <a:r>
              <a:rPr sz="1200" dirty="0">
                <a:latin typeface="Arial"/>
                <a:cs typeface="Arial"/>
              </a:rPr>
              <a:t>stay</a:t>
            </a:r>
            <a:r>
              <a:rPr sz="1200" spc="-20" dirty="0">
                <a:latin typeface="Arial"/>
                <a:cs typeface="Arial"/>
              </a:rPr>
              <a:t> </a:t>
            </a:r>
            <a:r>
              <a:rPr sz="1200" dirty="0">
                <a:latin typeface="Arial"/>
                <a:cs typeface="Arial"/>
              </a:rPr>
              <a:t>competitive</a:t>
            </a:r>
            <a:r>
              <a:rPr sz="1200" spc="-40" dirty="0">
                <a:latin typeface="Arial"/>
                <a:cs typeface="Arial"/>
              </a:rPr>
              <a:t> </a:t>
            </a:r>
            <a:r>
              <a:rPr sz="1200" dirty="0">
                <a:latin typeface="Arial"/>
                <a:cs typeface="Arial"/>
              </a:rPr>
              <a:t>by</a:t>
            </a:r>
            <a:r>
              <a:rPr sz="1200" spc="-5" dirty="0">
                <a:latin typeface="Arial"/>
                <a:cs typeface="Arial"/>
              </a:rPr>
              <a:t> </a:t>
            </a:r>
            <a:r>
              <a:rPr sz="1200" dirty="0">
                <a:latin typeface="Arial"/>
                <a:cs typeface="Arial"/>
              </a:rPr>
              <a:t>enabling</a:t>
            </a:r>
            <a:r>
              <a:rPr sz="1200" spc="-45" dirty="0">
                <a:latin typeface="Arial"/>
                <a:cs typeface="Arial"/>
              </a:rPr>
              <a:t> </a:t>
            </a:r>
            <a:r>
              <a:rPr sz="1200" dirty="0">
                <a:latin typeface="Arial"/>
                <a:cs typeface="Arial"/>
              </a:rPr>
              <a:t>more</a:t>
            </a:r>
            <a:r>
              <a:rPr sz="1200" spc="-30" dirty="0">
                <a:latin typeface="Arial"/>
                <a:cs typeface="Arial"/>
              </a:rPr>
              <a:t> </a:t>
            </a:r>
            <a:r>
              <a:rPr sz="1200" dirty="0">
                <a:latin typeface="Arial"/>
                <a:cs typeface="Arial"/>
              </a:rPr>
              <a:t>agile,</a:t>
            </a:r>
            <a:r>
              <a:rPr sz="1200" spc="-20" dirty="0">
                <a:latin typeface="Arial"/>
                <a:cs typeface="Arial"/>
              </a:rPr>
              <a:t> </a:t>
            </a:r>
            <a:r>
              <a:rPr sz="1200" dirty="0">
                <a:latin typeface="Arial"/>
                <a:cs typeface="Arial"/>
              </a:rPr>
              <a:t>data-driven</a:t>
            </a:r>
            <a:r>
              <a:rPr sz="1200" spc="-35" dirty="0">
                <a:latin typeface="Arial"/>
                <a:cs typeface="Arial"/>
              </a:rPr>
              <a:t> </a:t>
            </a:r>
            <a:r>
              <a:rPr sz="1200" spc="-10" dirty="0">
                <a:latin typeface="Arial"/>
                <a:cs typeface="Arial"/>
              </a:rPr>
              <a:t>decision-making.</a:t>
            </a:r>
            <a:endParaRPr sz="1200">
              <a:latin typeface="Arial"/>
              <a:cs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TotalTime>
  <Words>1121</Words>
  <Application>Microsoft Office PowerPoint</Application>
  <PresentationFormat>On-screen Show (16:9)</PresentationFormat>
  <Paragraphs>54</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E-COMMERCE SALES ANALYSIS</vt:lpstr>
      <vt:lpstr>OUTLINE</vt:lpstr>
      <vt:lpstr>Project Title</vt:lpstr>
      <vt:lpstr>Project Title</vt:lpstr>
      <vt:lpstr>Project Title</vt:lpstr>
      <vt:lpstr>Project Title</vt:lpstr>
      <vt:lpstr>Live Demo of Project</vt:lpstr>
      <vt:lpstr>Conclusion In conclusion, the e-commerce sales analysis offers valuable insights into consumer behavior, seasonal trends, and product preferences, essential for informed decision-making. By examining key metrics such as sales volume, customer acquisition costs, and conversion rates, businesses can pinpoint areas for improvement and capitalize on high-demand periods. The analysis highlights that targeted marketing and personalization, alongside inventory optimization, play crucial roles in boosting sales performance. Additionally, emerging trends like mobile shopping and social media influence underscore the importance of adapting strategies to evolving consumer preferences. This data-driven approach not only enhances customer satisfaction but also improves operational efficiency, driving sustainable growth and profitability in the competitive e-commerce market.</vt:lpstr>
      <vt:lpstr>Project Title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HARISH K</dc:creator>
  <cp:lastModifiedBy>HARISH K</cp:lastModifiedBy>
  <cp:revision>1</cp:revision>
  <dcterms:created xsi:type="dcterms:W3CDTF">2024-11-10T08:33:19Z</dcterms:created>
  <dcterms:modified xsi:type="dcterms:W3CDTF">2024-11-10T09:15:10Z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2024-11-10T00:00:00Z</vt:filetime>
  </property>
  <property fmtid="{D5CDD505-2E9C-101B-9397-08002B2CF9AE}" pid="3" name="Producer">
    <vt:lpwstr>3-Heights(TM) PDF Security Shell 4.8.25.2 (http://www.pdf-tools.com)</vt:lpwstr>
  </property>
</Properties>
</file>