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20"/>
  </p:notesMasterIdLst>
  <p:sldIdLst>
    <p:sldId id="256" r:id="rId3"/>
    <p:sldId id="287" r:id="rId4"/>
    <p:sldId id="289" r:id="rId5"/>
    <p:sldId id="298" r:id="rId6"/>
    <p:sldId id="299" r:id="rId7"/>
    <p:sldId id="293" r:id="rId8"/>
    <p:sldId id="294" r:id="rId9"/>
    <p:sldId id="301" r:id="rId10"/>
    <p:sldId id="302" r:id="rId11"/>
    <p:sldId id="295" r:id="rId12"/>
    <p:sldId id="296" r:id="rId13"/>
    <p:sldId id="297" r:id="rId14"/>
    <p:sldId id="290" r:id="rId15"/>
    <p:sldId id="291" r:id="rId16"/>
    <p:sldId id="292" r:id="rId17"/>
    <p:sldId id="300" r:id="rId18"/>
    <p:sldId id="284"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gs0JSzUKxEYbYQXZgLN9qePQ5Qc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554"/>
  </p:normalViewPr>
  <p:slideViewPr>
    <p:cSldViewPr snapToGrid="0">
      <p:cViewPr varScale="1">
        <p:scale>
          <a:sx n="120" d="100"/>
          <a:sy n="120" d="100"/>
        </p:scale>
        <p:origin x="200" y="5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1.fntdata"/><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38"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 name="Google Shape;4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ac155cfeea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5" name="Google Shape;225;gac155cfeea_0_2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7392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ac155cfeea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5" name="Google Shape;225;gac155cfeea_0_2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9593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ac155cfeea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5" name="Google Shape;225;gac155cfeea_0_2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12"/>
          <p:cNvSpPr txBox="1">
            <a:spLocks noGrp="1"/>
          </p:cNvSpPr>
          <p:nvPr>
            <p:ph type="ctrTitle"/>
          </p:nvPr>
        </p:nvSpPr>
        <p:spPr>
          <a:xfrm>
            <a:off x="1175656" y="3672176"/>
            <a:ext cx="3063300" cy="1102500"/>
          </a:xfrm>
          <a:prstGeom prst="rect">
            <a:avLst/>
          </a:prstGeom>
          <a:noFill/>
          <a:ln>
            <a:noFill/>
          </a:ln>
        </p:spPr>
        <p:txBody>
          <a:bodyPr spcFirstLastPara="1" wrap="square" lIns="91425" tIns="45700" rIns="91425" bIns="45700" anchor="t" anchorCtr="0">
            <a:noAutofit/>
          </a:bodyPr>
          <a:lstStyle>
            <a:lvl1pPr marR="0" lvl="0" algn="ctr">
              <a:lnSpc>
                <a:spcPct val="100000"/>
              </a:lnSpc>
              <a:spcBef>
                <a:spcPts val="0"/>
              </a:spcBef>
              <a:spcAft>
                <a:spcPts val="0"/>
              </a:spcAft>
              <a:buClr>
                <a:srgbClr val="4F81BD"/>
              </a:buClr>
              <a:buSzPts val="2400"/>
              <a:buFont typeface="Calibri"/>
              <a:buNone/>
              <a:defRPr sz="2400" b="1" i="0" u="none" strike="noStrike" cap="none">
                <a:solidFill>
                  <a:srgbClr val="4F81BD"/>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2" name="Google Shape;12;p12"/>
          <p:cNvSpPr txBox="1">
            <a:spLocks noGrp="1"/>
          </p:cNvSpPr>
          <p:nvPr>
            <p:ph type="subTitle" idx="1"/>
          </p:nvPr>
        </p:nvSpPr>
        <p:spPr>
          <a:xfrm>
            <a:off x="1175657" y="2914650"/>
            <a:ext cx="3063300" cy="753600"/>
          </a:xfrm>
          <a:prstGeom prst="rect">
            <a:avLst/>
          </a:prstGeom>
          <a:noFill/>
          <a:ln>
            <a:noFill/>
          </a:ln>
        </p:spPr>
        <p:txBody>
          <a:bodyPr spcFirstLastPara="1" wrap="square" lIns="91425" tIns="45700" rIns="91425" bIns="45700" anchor="t" anchorCtr="0">
            <a:noAutofit/>
          </a:bodyPr>
          <a:lstStyle>
            <a:lvl1pPr marR="0" lvl="0" algn="ctr">
              <a:lnSpc>
                <a:spcPct val="100000"/>
              </a:lnSpc>
              <a:spcBef>
                <a:spcPts val="1200"/>
              </a:spcBef>
              <a:spcAft>
                <a:spcPts val="0"/>
              </a:spcAft>
              <a:buClr>
                <a:srgbClr val="4F81BD"/>
              </a:buClr>
              <a:buSzPts val="2000"/>
              <a:buFont typeface="Arial"/>
              <a:buNone/>
              <a:defRPr sz="2000" b="0" i="0" u="none" strike="noStrike" cap="none">
                <a:solidFill>
                  <a:srgbClr val="4F81BD"/>
                </a:solidFill>
                <a:latin typeface="Calibri"/>
                <a:ea typeface="Calibri"/>
                <a:cs typeface="Calibri"/>
                <a:sym typeface="Calibri"/>
              </a:defRPr>
            </a:lvl1pPr>
            <a:lvl2pPr marR="0" lvl="1" algn="ctr">
              <a:lnSpc>
                <a:spcPct val="100000"/>
              </a:lnSpc>
              <a:spcBef>
                <a:spcPts val="360"/>
              </a:spcBef>
              <a:spcAft>
                <a:spcPts val="0"/>
              </a:spcAft>
              <a:buClr>
                <a:srgbClr val="4F81BD"/>
              </a:buClr>
              <a:buSzPts val="1800"/>
              <a:buFont typeface="Arial"/>
              <a:buNone/>
              <a:defRPr sz="1800" b="0" i="0" u="none" strike="noStrike" cap="none">
                <a:solidFill>
                  <a:srgbClr val="888888"/>
                </a:solidFill>
                <a:latin typeface="Calibri"/>
                <a:ea typeface="Calibri"/>
                <a:cs typeface="Calibri"/>
                <a:sym typeface="Calibri"/>
              </a:defRPr>
            </a:lvl2pPr>
            <a:lvl3pPr marR="0" lvl="2" algn="ctr">
              <a:lnSpc>
                <a:spcPct val="100000"/>
              </a:lnSpc>
              <a:spcBef>
                <a:spcPts val="320"/>
              </a:spcBef>
              <a:spcAft>
                <a:spcPts val="0"/>
              </a:spcAft>
              <a:buClr>
                <a:srgbClr val="4F81BD"/>
              </a:buClr>
              <a:buSzPts val="1600"/>
              <a:buFont typeface="Arial"/>
              <a:buNone/>
              <a:defRPr sz="1600" b="0" i="0" u="none" strike="noStrike" cap="none">
                <a:solidFill>
                  <a:srgbClr val="888888"/>
                </a:solidFill>
                <a:latin typeface="Calibri"/>
                <a:ea typeface="Calibri"/>
                <a:cs typeface="Calibri"/>
                <a:sym typeface="Calibri"/>
              </a:defRPr>
            </a:lvl3pPr>
            <a:lvl4pPr marR="0" lvl="3" algn="ctr">
              <a:lnSpc>
                <a:spcPct val="100000"/>
              </a:lnSpc>
              <a:spcBef>
                <a:spcPts val="280"/>
              </a:spcBef>
              <a:spcAft>
                <a:spcPts val="0"/>
              </a:spcAft>
              <a:buClr>
                <a:srgbClr val="4F81BD"/>
              </a:buClr>
              <a:buSzPts val="1400"/>
              <a:buFont typeface="Arial"/>
              <a:buNone/>
              <a:defRPr sz="1400" b="0" i="0" u="none" strike="noStrike" cap="none">
                <a:solidFill>
                  <a:srgbClr val="888888"/>
                </a:solidFill>
                <a:latin typeface="Calibri"/>
                <a:ea typeface="Calibri"/>
                <a:cs typeface="Calibri"/>
                <a:sym typeface="Calibri"/>
              </a:defRPr>
            </a:lvl4pPr>
            <a:lvl5pPr marR="0" lvl="4" algn="ctr">
              <a:lnSpc>
                <a:spcPct val="100000"/>
              </a:lnSpc>
              <a:spcBef>
                <a:spcPts val="280"/>
              </a:spcBef>
              <a:spcAft>
                <a:spcPts val="0"/>
              </a:spcAft>
              <a:buClr>
                <a:srgbClr val="4F81BD"/>
              </a:buClr>
              <a:buSzPts val="1400"/>
              <a:buFont typeface="Arial"/>
              <a:buNone/>
              <a:defRPr sz="1400" b="0" i="0" u="none" strike="noStrike" cap="none">
                <a:solidFill>
                  <a:srgbClr val="888888"/>
                </a:solidFill>
                <a:latin typeface="Calibri"/>
                <a:ea typeface="Calibri"/>
                <a:cs typeface="Calibri"/>
                <a:sym typeface="Calibri"/>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14"/>
          <p:cNvSpPr txBox="1">
            <a:spLocks noGrp="1"/>
          </p:cNvSpPr>
          <p:nvPr>
            <p:ph type="title"/>
          </p:nvPr>
        </p:nvSpPr>
        <p:spPr>
          <a:xfrm>
            <a:off x="457200" y="706524"/>
            <a:ext cx="8229600" cy="356700"/>
          </a:xfrm>
          <a:prstGeom prst="rect">
            <a:avLst/>
          </a:prstGeom>
          <a:noFill/>
          <a:ln>
            <a:noFill/>
          </a:ln>
        </p:spPr>
        <p:txBody>
          <a:bodyPr spcFirstLastPara="1" wrap="square" lIns="91425" tIns="45700" rIns="91425" bIns="45700" anchor="t" anchorCtr="0">
            <a:noAutofit/>
          </a:bodyPr>
          <a:lstStyle>
            <a:lvl1pPr marR="0" lvl="0" algn="ctr">
              <a:lnSpc>
                <a:spcPct val="100000"/>
              </a:lnSpc>
              <a:spcBef>
                <a:spcPts val="0"/>
              </a:spcBef>
              <a:spcAft>
                <a:spcPts val="0"/>
              </a:spcAft>
              <a:buClr>
                <a:srgbClr val="4F81BD"/>
              </a:buClr>
              <a:buSzPts val="2400"/>
              <a:buFont typeface="Calibri"/>
              <a:buNone/>
              <a:defRPr sz="2400" b="1" i="0" u="none" strike="noStrike" cap="none">
                <a:solidFill>
                  <a:srgbClr val="4F81BD"/>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22" name="Google Shape;22;p14"/>
          <p:cNvSpPr txBox="1">
            <a:spLocks noGrp="1"/>
          </p:cNvSpPr>
          <p:nvPr>
            <p:ph type="body" idx="1"/>
          </p:nvPr>
        </p:nvSpPr>
        <p:spPr>
          <a:xfrm>
            <a:off x="457200" y="1311310"/>
            <a:ext cx="8229600" cy="3283200"/>
          </a:xfrm>
          <a:prstGeom prst="rect">
            <a:avLst/>
          </a:prstGeom>
          <a:noFill/>
          <a:ln>
            <a:noFill/>
          </a:ln>
        </p:spPr>
        <p:txBody>
          <a:bodyPr spcFirstLastPara="1" wrap="square" lIns="91425" tIns="45700" rIns="91425" bIns="45700" anchor="t" anchorCtr="0">
            <a:noAutofit/>
          </a:bodyPr>
          <a:lstStyle>
            <a:lvl1pPr marL="457200" marR="0" lvl="0" indent="-355600" algn="l">
              <a:lnSpc>
                <a:spcPct val="100000"/>
              </a:lnSpc>
              <a:spcBef>
                <a:spcPts val="1200"/>
              </a:spcBef>
              <a:spcAft>
                <a:spcPts val="0"/>
              </a:spcAft>
              <a:buClr>
                <a:srgbClr val="4F81BD"/>
              </a:buClr>
              <a:buSzPts val="2000"/>
              <a:buFont typeface="Arial"/>
              <a:buChar char="•"/>
              <a:defRPr sz="2000" b="0" i="0" u="none" strike="noStrike" cap="none">
                <a:solidFill>
                  <a:srgbClr val="4F81BD"/>
                </a:solidFill>
                <a:latin typeface="Calibri"/>
                <a:ea typeface="Calibri"/>
                <a:cs typeface="Calibri"/>
                <a:sym typeface="Calibri"/>
              </a:defRPr>
            </a:lvl1pPr>
            <a:lvl2pPr marL="914400" marR="0" lvl="1" indent="-342900" algn="l">
              <a:lnSpc>
                <a:spcPct val="100000"/>
              </a:lnSpc>
              <a:spcBef>
                <a:spcPts val="360"/>
              </a:spcBef>
              <a:spcAft>
                <a:spcPts val="0"/>
              </a:spcAft>
              <a:buClr>
                <a:srgbClr val="4F81BD"/>
              </a:buClr>
              <a:buSzPts val="1800"/>
              <a:buFont typeface="Arial"/>
              <a:buChar char="–"/>
              <a:defRPr sz="1800" b="0" i="0" u="none" strike="noStrike" cap="none">
                <a:solidFill>
                  <a:srgbClr val="4F81BD"/>
                </a:solidFill>
                <a:latin typeface="Calibri"/>
                <a:ea typeface="Calibri"/>
                <a:cs typeface="Calibri"/>
                <a:sym typeface="Calibri"/>
              </a:defRPr>
            </a:lvl2pPr>
            <a:lvl3pPr marL="1371600" marR="0" lvl="2" indent="-330200" algn="l">
              <a:lnSpc>
                <a:spcPct val="100000"/>
              </a:lnSpc>
              <a:spcBef>
                <a:spcPts val="320"/>
              </a:spcBef>
              <a:spcAft>
                <a:spcPts val="0"/>
              </a:spcAft>
              <a:buClr>
                <a:srgbClr val="4F81BD"/>
              </a:buClr>
              <a:buSzPts val="1600"/>
              <a:buFont typeface="Arial"/>
              <a:buChar char="•"/>
              <a:defRPr sz="1600" b="0" i="0" u="none" strike="noStrike" cap="none">
                <a:solidFill>
                  <a:srgbClr val="4F81BD"/>
                </a:solidFill>
                <a:latin typeface="Calibri"/>
                <a:ea typeface="Calibri"/>
                <a:cs typeface="Calibri"/>
                <a:sym typeface="Calibri"/>
              </a:defRPr>
            </a:lvl3pPr>
            <a:lvl4pPr marL="1828800" marR="0" lvl="3" indent="-317500" algn="l">
              <a:lnSpc>
                <a:spcPct val="100000"/>
              </a:lnSpc>
              <a:spcBef>
                <a:spcPts val="280"/>
              </a:spcBef>
              <a:spcAft>
                <a:spcPts val="0"/>
              </a:spcAft>
              <a:buClr>
                <a:srgbClr val="4F81BD"/>
              </a:buClr>
              <a:buSzPts val="1400"/>
              <a:buFont typeface="Arial"/>
              <a:buChar char="–"/>
              <a:defRPr sz="1400" b="0" i="0" u="none" strike="noStrike" cap="none">
                <a:solidFill>
                  <a:srgbClr val="4F81BD"/>
                </a:solidFill>
                <a:latin typeface="Calibri"/>
                <a:ea typeface="Calibri"/>
                <a:cs typeface="Calibri"/>
                <a:sym typeface="Calibri"/>
              </a:defRPr>
            </a:lvl4pPr>
            <a:lvl5pPr marL="2286000" marR="0" lvl="4" indent="-317500" algn="l">
              <a:lnSpc>
                <a:spcPct val="100000"/>
              </a:lnSpc>
              <a:spcBef>
                <a:spcPts val="280"/>
              </a:spcBef>
              <a:spcAft>
                <a:spcPts val="0"/>
              </a:spcAft>
              <a:buClr>
                <a:srgbClr val="4F81BD"/>
              </a:buClr>
              <a:buSzPts val="1400"/>
              <a:buFont typeface="Arial"/>
              <a:buChar char="»"/>
              <a:defRPr sz="1400" b="0" i="0" u="none" strike="noStrike" cap="none">
                <a:solidFill>
                  <a:srgbClr val="4F81BD"/>
                </a:solidFill>
                <a:latin typeface="Calibri"/>
                <a:ea typeface="Calibri"/>
                <a:cs typeface="Calibri"/>
                <a:sym typeface="Calibri"/>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3" name="Google Shape;23;p14"/>
          <p:cNvSpPr txBox="1">
            <a:spLocks noGrp="1"/>
          </p:cNvSpPr>
          <p:nvPr>
            <p:ph type="dt" idx="10"/>
          </p:nvPr>
        </p:nvSpPr>
        <p:spPr>
          <a:xfrm>
            <a:off x="457200" y="4835525"/>
            <a:ext cx="2133600" cy="2730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4"/>
          <p:cNvSpPr txBox="1">
            <a:spLocks noGrp="1"/>
          </p:cNvSpPr>
          <p:nvPr>
            <p:ph type="ftr" idx="11"/>
          </p:nvPr>
        </p:nvSpPr>
        <p:spPr>
          <a:xfrm>
            <a:off x="3124200" y="4835525"/>
            <a:ext cx="2895600" cy="2730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4"/>
          <p:cNvSpPr txBox="1">
            <a:spLocks noGrp="1"/>
          </p:cNvSpPr>
          <p:nvPr>
            <p:ph type="sldNum" idx="12"/>
          </p:nvPr>
        </p:nvSpPr>
        <p:spPr>
          <a:xfrm>
            <a:off x="6997700" y="4835525"/>
            <a:ext cx="2133600" cy="27305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16"/>
          <p:cNvSpPr txBox="1">
            <a:spLocks noGrp="1"/>
          </p:cNvSpPr>
          <p:nvPr>
            <p:ph type="title"/>
          </p:nvPr>
        </p:nvSpPr>
        <p:spPr>
          <a:xfrm>
            <a:off x="722313" y="3305176"/>
            <a:ext cx="7772400" cy="1021500"/>
          </a:xfrm>
          <a:prstGeom prst="rect">
            <a:avLst/>
          </a:prstGeom>
          <a:noFill/>
          <a:ln>
            <a:noFill/>
          </a:ln>
        </p:spPr>
        <p:txBody>
          <a:bodyPr spcFirstLastPara="1" wrap="square" lIns="91425" tIns="45700" rIns="91425" bIns="45700" anchor="t" anchorCtr="0">
            <a:noAutofit/>
          </a:bodyPr>
          <a:lstStyle>
            <a:lvl1pPr marR="0" lvl="0" algn="l">
              <a:lnSpc>
                <a:spcPct val="100000"/>
              </a:lnSpc>
              <a:spcBef>
                <a:spcPts val="0"/>
              </a:spcBef>
              <a:spcAft>
                <a:spcPts val="0"/>
              </a:spcAft>
              <a:buClr>
                <a:srgbClr val="4F81BD"/>
              </a:buClr>
              <a:buSzPts val="4000"/>
              <a:buFont typeface="Calibri"/>
              <a:buNone/>
              <a:defRPr sz="4000" b="1" i="0" u="none" strike="noStrike" cap="none">
                <a:solidFill>
                  <a:srgbClr val="4F81BD"/>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37" name="Google Shape;37;p16"/>
          <p:cNvSpPr txBox="1">
            <a:spLocks noGrp="1"/>
          </p:cNvSpPr>
          <p:nvPr>
            <p:ph type="body" idx="1"/>
          </p:nvPr>
        </p:nvSpPr>
        <p:spPr>
          <a:xfrm>
            <a:off x="722313" y="2180035"/>
            <a:ext cx="7772400" cy="1125000"/>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1200"/>
              </a:spcBef>
              <a:spcAft>
                <a:spcPts val="0"/>
              </a:spcAft>
              <a:buClr>
                <a:srgbClr val="4F81BD"/>
              </a:buClr>
              <a:buSzPts val="2000"/>
              <a:buFont typeface="Arial"/>
              <a:buNone/>
              <a:defRPr sz="2000" b="0" i="0" u="none" strike="noStrike" cap="none">
                <a:solidFill>
                  <a:srgbClr val="888888"/>
                </a:solidFill>
                <a:latin typeface="Calibri"/>
                <a:ea typeface="Calibri"/>
                <a:cs typeface="Calibri"/>
                <a:sym typeface="Calibri"/>
              </a:defRPr>
            </a:lvl1pPr>
            <a:lvl2pPr marL="914400" marR="0" lvl="1" indent="-228600" algn="l">
              <a:lnSpc>
                <a:spcPct val="100000"/>
              </a:lnSpc>
              <a:spcBef>
                <a:spcPts val="360"/>
              </a:spcBef>
              <a:spcAft>
                <a:spcPts val="0"/>
              </a:spcAft>
              <a:buClr>
                <a:srgbClr val="4F81BD"/>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l">
              <a:lnSpc>
                <a:spcPct val="100000"/>
              </a:lnSpc>
              <a:spcBef>
                <a:spcPts val="320"/>
              </a:spcBef>
              <a:spcAft>
                <a:spcPts val="0"/>
              </a:spcAft>
              <a:buClr>
                <a:srgbClr val="4F81BD"/>
              </a:buClr>
              <a:buSzPts val="1600"/>
              <a:buFont typeface="Arial"/>
              <a:buNone/>
              <a:defRPr sz="1600" b="0" i="0" u="none" strike="noStrike" cap="none">
                <a:solidFill>
                  <a:srgbClr val="888888"/>
                </a:solidFill>
                <a:latin typeface="Calibri"/>
                <a:ea typeface="Calibri"/>
                <a:cs typeface="Calibri"/>
                <a:sym typeface="Calibri"/>
              </a:defRPr>
            </a:lvl3pPr>
            <a:lvl4pPr marL="1828800" marR="0" lvl="3" indent="-228600" algn="l">
              <a:lnSpc>
                <a:spcPct val="100000"/>
              </a:lnSpc>
              <a:spcBef>
                <a:spcPts val="280"/>
              </a:spcBef>
              <a:spcAft>
                <a:spcPts val="0"/>
              </a:spcAft>
              <a:buClr>
                <a:srgbClr val="4F81BD"/>
              </a:buClr>
              <a:buSzPts val="1400"/>
              <a:buFont typeface="Arial"/>
              <a:buNone/>
              <a:defRPr sz="1400" b="0" i="0" u="none" strike="noStrike" cap="none">
                <a:solidFill>
                  <a:srgbClr val="888888"/>
                </a:solidFill>
                <a:latin typeface="Calibri"/>
                <a:ea typeface="Calibri"/>
                <a:cs typeface="Calibri"/>
                <a:sym typeface="Calibri"/>
              </a:defRPr>
            </a:lvl4pPr>
            <a:lvl5pPr marL="2286000" marR="0" lvl="4" indent="-228600" algn="l">
              <a:lnSpc>
                <a:spcPct val="100000"/>
              </a:lnSpc>
              <a:spcBef>
                <a:spcPts val="280"/>
              </a:spcBef>
              <a:spcAft>
                <a:spcPts val="0"/>
              </a:spcAft>
              <a:buClr>
                <a:srgbClr val="4F81BD"/>
              </a:buClr>
              <a:buSzPts val="1400"/>
              <a:buFont typeface="Arial"/>
              <a:buNone/>
              <a:defRPr sz="1400" b="0" i="0" u="none" strike="noStrike" cap="none">
                <a:solidFill>
                  <a:srgbClr val="888888"/>
                </a:solidFill>
                <a:latin typeface="Calibri"/>
                <a:ea typeface="Calibri"/>
                <a:cs typeface="Calibri"/>
                <a:sym typeface="Calibri"/>
              </a:defRPr>
            </a:lvl5pPr>
            <a:lvl6pPr marL="2743200" marR="0" lvl="5"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8" name="Google Shape;38;p16"/>
          <p:cNvSpPr txBox="1">
            <a:spLocks noGrp="1"/>
          </p:cNvSpPr>
          <p:nvPr>
            <p:ph type="dt" idx="10"/>
          </p:nvPr>
        </p:nvSpPr>
        <p:spPr>
          <a:xfrm>
            <a:off x="457200" y="4835525"/>
            <a:ext cx="2133600" cy="2730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3124200" y="4835525"/>
            <a:ext cx="2895600" cy="2730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6"/>
          <p:cNvSpPr txBox="1">
            <a:spLocks noGrp="1"/>
          </p:cNvSpPr>
          <p:nvPr>
            <p:ph type="sldNum" idx="12"/>
          </p:nvPr>
        </p:nvSpPr>
        <p:spPr>
          <a:xfrm>
            <a:off x="6997700" y="4835525"/>
            <a:ext cx="2133600" cy="27305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1"/>
          <p:cNvPicPr preferRelativeResize="0"/>
          <p:nvPr/>
        </p:nvPicPr>
        <p:blipFill rotWithShape="1">
          <a:blip r:embed="rId3">
            <a:alphaModFix/>
          </a:blip>
          <a:srcRect/>
          <a:stretch/>
        </p:blipFill>
        <p:spPr>
          <a:xfrm>
            <a:off x="12700" y="0"/>
            <a:ext cx="7896225" cy="2419350"/>
          </a:xfrm>
          <a:prstGeom prst="rect">
            <a:avLst/>
          </a:prstGeom>
          <a:noFill/>
          <a:ln>
            <a:noFill/>
          </a:ln>
        </p:spPr>
      </p:pic>
      <p:pic>
        <p:nvPicPr>
          <p:cNvPr id="7" name="Google Shape;7;p11"/>
          <p:cNvPicPr preferRelativeResize="0"/>
          <p:nvPr/>
        </p:nvPicPr>
        <p:blipFill rotWithShape="1">
          <a:blip r:embed="rId4">
            <a:alphaModFix/>
          </a:blip>
          <a:srcRect/>
          <a:stretch/>
        </p:blipFill>
        <p:spPr>
          <a:xfrm>
            <a:off x="0" y="0"/>
            <a:ext cx="7913687" cy="5148262"/>
          </a:xfrm>
          <a:prstGeom prst="rect">
            <a:avLst/>
          </a:prstGeom>
          <a:noFill/>
          <a:ln>
            <a:noFill/>
          </a:ln>
        </p:spPr>
      </p:pic>
      <p:sp>
        <p:nvSpPr>
          <p:cNvPr id="8" name="Google Shape;8;p11"/>
          <p:cNvSpPr txBox="1">
            <a:spLocks noGrp="1"/>
          </p:cNvSpPr>
          <p:nvPr>
            <p:ph type="title"/>
          </p:nvPr>
        </p:nvSpPr>
        <p:spPr>
          <a:xfrm>
            <a:off x="457200" y="706437"/>
            <a:ext cx="8229600" cy="35718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 name="Google Shape;9;p11"/>
          <p:cNvSpPr txBox="1">
            <a:spLocks noGrp="1"/>
          </p:cNvSpPr>
          <p:nvPr>
            <p:ph type="body" idx="1"/>
          </p:nvPr>
        </p:nvSpPr>
        <p:spPr>
          <a:xfrm>
            <a:off x="457200" y="1311275"/>
            <a:ext cx="8229600" cy="32829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
        <p:cNvGrpSpPr/>
        <p:nvPr/>
      </p:nvGrpSpPr>
      <p:grpSpPr>
        <a:xfrm>
          <a:off x="0" y="0"/>
          <a:ext cx="0" cy="0"/>
          <a:chOff x="0" y="0"/>
          <a:chExt cx="0" cy="0"/>
        </a:xfrm>
      </p:grpSpPr>
      <p:pic>
        <p:nvPicPr>
          <p:cNvPr id="14" name="Google Shape;14;p13"/>
          <p:cNvPicPr preferRelativeResize="0"/>
          <p:nvPr/>
        </p:nvPicPr>
        <p:blipFill rotWithShape="1">
          <a:blip r:embed="rId4">
            <a:alphaModFix/>
          </a:blip>
          <a:srcRect/>
          <a:stretch/>
        </p:blipFill>
        <p:spPr>
          <a:xfrm>
            <a:off x="12700" y="0"/>
            <a:ext cx="7896225" cy="2419350"/>
          </a:xfrm>
          <a:prstGeom prst="rect">
            <a:avLst/>
          </a:prstGeom>
          <a:noFill/>
          <a:ln>
            <a:noFill/>
          </a:ln>
        </p:spPr>
      </p:pic>
      <p:sp>
        <p:nvSpPr>
          <p:cNvPr id="15" name="Google Shape;15;p13"/>
          <p:cNvSpPr txBox="1">
            <a:spLocks noGrp="1"/>
          </p:cNvSpPr>
          <p:nvPr>
            <p:ph type="title"/>
          </p:nvPr>
        </p:nvSpPr>
        <p:spPr>
          <a:xfrm>
            <a:off x="457200" y="706437"/>
            <a:ext cx="8229600" cy="35718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6" name="Google Shape;16;p13"/>
          <p:cNvSpPr txBox="1">
            <a:spLocks noGrp="1"/>
          </p:cNvSpPr>
          <p:nvPr>
            <p:ph type="body" idx="1"/>
          </p:nvPr>
        </p:nvSpPr>
        <p:spPr>
          <a:xfrm>
            <a:off x="457200" y="1311275"/>
            <a:ext cx="8229600" cy="32829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7" name="Google Shape;17;p13"/>
          <p:cNvSpPr txBox="1">
            <a:spLocks noGrp="1"/>
          </p:cNvSpPr>
          <p:nvPr>
            <p:ph type="dt" idx="10"/>
          </p:nvPr>
        </p:nvSpPr>
        <p:spPr>
          <a:xfrm>
            <a:off x="457200" y="4835525"/>
            <a:ext cx="2133600" cy="27305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 name="Google Shape;18;p13"/>
          <p:cNvSpPr txBox="1">
            <a:spLocks noGrp="1"/>
          </p:cNvSpPr>
          <p:nvPr>
            <p:ph type="ftr" idx="11"/>
          </p:nvPr>
        </p:nvSpPr>
        <p:spPr>
          <a:xfrm>
            <a:off x="3124200" y="4835525"/>
            <a:ext cx="2895600" cy="27305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9" name="Google Shape;19;p13"/>
          <p:cNvSpPr txBox="1">
            <a:spLocks noGrp="1"/>
          </p:cNvSpPr>
          <p:nvPr>
            <p:ph type="sldNum" idx="12"/>
          </p:nvPr>
        </p:nvSpPr>
        <p:spPr>
          <a:xfrm>
            <a:off x="6997700" y="4835525"/>
            <a:ext cx="2133600" cy="27305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a:spLocks noGrp="1"/>
          </p:cNvSpPr>
          <p:nvPr>
            <p:ph type="ctrTitle"/>
          </p:nvPr>
        </p:nvSpPr>
        <p:spPr>
          <a:xfrm>
            <a:off x="312737" y="420687"/>
            <a:ext cx="3740150" cy="1301581"/>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1200"/>
              </a:spcBef>
              <a:spcAft>
                <a:spcPts val="0"/>
              </a:spcAft>
              <a:buSzPts val="2400"/>
              <a:buNone/>
            </a:pPr>
            <a:r>
              <a:rPr lang="en-US" sz="2400" b="1" i="0" u="none" dirty="0" err="1">
                <a:solidFill>
                  <a:srgbClr val="3D85C6"/>
                </a:solidFill>
                <a:latin typeface="Times New Roman"/>
                <a:ea typeface="Times New Roman"/>
                <a:cs typeface="Times New Roman"/>
                <a:sym typeface="Times New Roman"/>
              </a:rPr>
              <a:t>Novozyme</a:t>
            </a:r>
            <a:r>
              <a:rPr lang="en-US" sz="2400" b="1" i="0" u="none" dirty="0">
                <a:solidFill>
                  <a:srgbClr val="3D85C6"/>
                </a:solidFill>
                <a:latin typeface="Times New Roman"/>
                <a:ea typeface="Times New Roman"/>
                <a:cs typeface="Times New Roman"/>
                <a:sym typeface="Times New Roman"/>
              </a:rPr>
              <a:t> Enzyme Stability Prediction</a:t>
            </a:r>
            <a:endParaRPr dirty="0"/>
          </a:p>
        </p:txBody>
      </p:sp>
      <p:sp>
        <p:nvSpPr>
          <p:cNvPr id="46" name="Google Shape;46;p1"/>
          <p:cNvSpPr txBox="1">
            <a:spLocks noGrp="1"/>
          </p:cNvSpPr>
          <p:nvPr>
            <p:ph type="subTitle" idx="1"/>
          </p:nvPr>
        </p:nvSpPr>
        <p:spPr>
          <a:xfrm>
            <a:off x="-82550" y="2992437"/>
            <a:ext cx="4135437" cy="20669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1200"/>
              </a:spcBef>
              <a:spcAft>
                <a:spcPts val="0"/>
              </a:spcAft>
              <a:buClr>
                <a:srgbClr val="4F81BD"/>
              </a:buClr>
              <a:buSzPts val="2000"/>
              <a:buFont typeface="Arial"/>
              <a:buNone/>
            </a:pPr>
            <a:r>
              <a:rPr lang="en-US" sz="1800" b="0" i="0" u="none" dirty="0">
                <a:solidFill>
                  <a:srgbClr val="4F81BD"/>
                </a:solidFill>
                <a:latin typeface="Times New Roman"/>
                <a:ea typeface="Times New Roman"/>
                <a:cs typeface="Times New Roman"/>
                <a:sym typeface="Times New Roman"/>
              </a:rPr>
              <a:t>Akash Matta</a:t>
            </a:r>
          </a:p>
          <a:p>
            <a:pPr marL="0" marR="0" lvl="0" indent="0" algn="ctr" rtl="0">
              <a:lnSpc>
                <a:spcPct val="100000"/>
              </a:lnSpc>
              <a:spcBef>
                <a:spcPts val="1200"/>
              </a:spcBef>
              <a:spcAft>
                <a:spcPts val="0"/>
              </a:spcAft>
              <a:buClr>
                <a:srgbClr val="4F81BD"/>
              </a:buClr>
              <a:buSzPts val="2000"/>
              <a:buFont typeface="Arial"/>
              <a:buNone/>
            </a:pPr>
            <a:r>
              <a:rPr lang="en-US" sz="1800" dirty="0" err="1">
                <a:latin typeface="Times New Roman"/>
                <a:ea typeface="Times New Roman"/>
                <a:cs typeface="Times New Roman"/>
                <a:sym typeface="Times New Roman"/>
              </a:rPr>
              <a:t>Phanith</a:t>
            </a:r>
            <a:r>
              <a:rPr lang="en-US" sz="1800" dirty="0">
                <a:latin typeface="Times New Roman"/>
                <a:ea typeface="Times New Roman"/>
                <a:cs typeface="Times New Roman"/>
                <a:sym typeface="Times New Roman"/>
              </a:rPr>
              <a:t> DSV</a:t>
            </a:r>
          </a:p>
          <a:p>
            <a:pPr marL="0" marR="0" lvl="0" indent="0" algn="ctr" rtl="0">
              <a:lnSpc>
                <a:spcPct val="100000"/>
              </a:lnSpc>
              <a:spcBef>
                <a:spcPts val="1200"/>
              </a:spcBef>
              <a:spcAft>
                <a:spcPts val="0"/>
              </a:spcAft>
              <a:buClr>
                <a:srgbClr val="4F81BD"/>
              </a:buClr>
              <a:buSzPts val="2000"/>
              <a:buFont typeface="Arial"/>
              <a:buNone/>
            </a:pPr>
            <a:r>
              <a:rPr lang="en-US" sz="1800" b="0" i="0" u="none" dirty="0" err="1">
                <a:solidFill>
                  <a:srgbClr val="4F81BD"/>
                </a:solidFill>
                <a:latin typeface="Times New Roman"/>
                <a:ea typeface="Times New Roman"/>
                <a:cs typeface="Times New Roman"/>
                <a:sym typeface="Times New Roman"/>
              </a:rPr>
              <a:t>Himaja</a:t>
            </a:r>
            <a:r>
              <a:rPr lang="en-US" sz="1800" b="0" i="0" u="none" dirty="0">
                <a:solidFill>
                  <a:srgbClr val="4F81BD"/>
                </a:solidFill>
                <a:latin typeface="Times New Roman"/>
                <a:ea typeface="Times New Roman"/>
                <a:cs typeface="Times New Roman"/>
                <a:sym typeface="Times New Roman"/>
              </a:rPr>
              <a:t> </a:t>
            </a:r>
            <a:r>
              <a:rPr lang="en-US" sz="1800" b="0" i="0" u="none" dirty="0" err="1">
                <a:solidFill>
                  <a:srgbClr val="4F81BD"/>
                </a:solidFill>
                <a:latin typeface="Times New Roman"/>
                <a:ea typeface="Times New Roman"/>
                <a:cs typeface="Times New Roman"/>
                <a:sym typeface="Times New Roman"/>
              </a:rPr>
              <a:t>Narina</a:t>
            </a:r>
            <a:endParaRPr lang="en-US" sz="1800" b="0" i="0" u="none" dirty="0">
              <a:solidFill>
                <a:srgbClr val="4F81BD"/>
              </a:solidFill>
              <a:latin typeface="Times New Roman"/>
              <a:ea typeface="Times New Roman"/>
              <a:cs typeface="Times New Roman"/>
              <a:sym typeface="Times New Roman"/>
            </a:endParaRPr>
          </a:p>
          <a:p>
            <a:pPr marL="0" marR="0" lvl="0" indent="0" algn="ctr" rtl="0">
              <a:lnSpc>
                <a:spcPct val="100000"/>
              </a:lnSpc>
              <a:spcBef>
                <a:spcPts val="1200"/>
              </a:spcBef>
              <a:spcAft>
                <a:spcPts val="0"/>
              </a:spcAft>
              <a:buClr>
                <a:srgbClr val="4F81BD"/>
              </a:buClr>
              <a:buSzPts val="2000"/>
              <a:buFont typeface="Arial"/>
              <a:buNone/>
            </a:pPr>
            <a:r>
              <a:rPr lang="en-US" sz="1800" dirty="0" err="1">
                <a:latin typeface="Times New Roman"/>
                <a:ea typeface="Times New Roman"/>
                <a:cs typeface="Times New Roman"/>
                <a:sym typeface="Times New Roman"/>
              </a:rPr>
              <a:t>Shravani</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Naikoti</a:t>
            </a:r>
            <a:endParaRPr sz="1800" b="0" i="0" u="none" dirty="0">
              <a:solidFill>
                <a:srgbClr val="4F81BD"/>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83727-C189-6F46-7354-B8A556B63B48}"/>
              </a:ext>
            </a:extLst>
          </p:cNvPr>
          <p:cNvSpPr>
            <a:spLocks noGrp="1"/>
          </p:cNvSpPr>
          <p:nvPr>
            <p:ph type="title"/>
          </p:nvPr>
        </p:nvSpPr>
        <p:spPr/>
        <p:txBody>
          <a:bodyPr/>
          <a:lstStyle/>
          <a:p>
            <a:pPr algn="l"/>
            <a:r>
              <a:rPr lang="en-US" sz="2800" dirty="0"/>
              <a:t>XG Booster</a:t>
            </a:r>
          </a:p>
        </p:txBody>
      </p:sp>
      <p:pic>
        <p:nvPicPr>
          <p:cNvPr id="5" name="Picture 2" descr="A general architecture of XGBoost">
            <a:extLst>
              <a:ext uri="{FF2B5EF4-FFF2-40B4-BE49-F238E27FC236}">
                <a16:creationId xmlns:a16="http://schemas.microsoft.com/office/drawing/2014/main" id="{4B78BF86-BC60-9D2B-9791-65D2F54211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545" y="1244008"/>
            <a:ext cx="7320516" cy="3573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050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83727-C189-6F46-7354-B8A556B63B48}"/>
              </a:ext>
            </a:extLst>
          </p:cNvPr>
          <p:cNvSpPr>
            <a:spLocks noGrp="1"/>
          </p:cNvSpPr>
          <p:nvPr>
            <p:ph type="title"/>
          </p:nvPr>
        </p:nvSpPr>
        <p:spPr/>
        <p:txBody>
          <a:bodyPr/>
          <a:lstStyle/>
          <a:p>
            <a:pPr algn="l"/>
            <a:r>
              <a:rPr lang="en-US" sz="2400" dirty="0"/>
              <a:t>XG Booster</a:t>
            </a:r>
            <a:endParaRPr lang="en-US" dirty="0"/>
          </a:p>
        </p:txBody>
      </p:sp>
      <p:sp>
        <p:nvSpPr>
          <p:cNvPr id="3" name="Text Placeholder 2">
            <a:extLst>
              <a:ext uri="{FF2B5EF4-FFF2-40B4-BE49-F238E27FC236}">
                <a16:creationId xmlns:a16="http://schemas.microsoft.com/office/drawing/2014/main" id="{805F35EE-38FD-00E4-A55B-944561698AD6}"/>
              </a:ext>
            </a:extLst>
          </p:cNvPr>
          <p:cNvSpPr>
            <a:spLocks noGrp="1"/>
          </p:cNvSpPr>
          <p:nvPr>
            <p:ph type="body" idx="1"/>
          </p:nvPr>
        </p:nvSpPr>
        <p:spPr/>
        <p:txBody>
          <a:bodyPr/>
          <a:lstStyle/>
          <a:p>
            <a:r>
              <a:rPr lang="en-US" sz="1600" b="0" i="0" dirty="0">
                <a:solidFill>
                  <a:srgbClr val="24292F"/>
                </a:solidFill>
                <a:effectLst/>
                <a:latin typeface="+mj-lt"/>
              </a:rPr>
              <a:t>This class of ensemble learning method, also known as gradient boosting can be is known for performing at the top in terms of competitions. Execution speed and model performance are the two primary benefits of using </a:t>
            </a:r>
            <a:r>
              <a:rPr lang="en-US" sz="1600" b="0" i="0" dirty="0" err="1">
                <a:solidFill>
                  <a:srgbClr val="24292F"/>
                </a:solidFill>
                <a:effectLst/>
                <a:latin typeface="+mj-lt"/>
              </a:rPr>
              <a:t>XGBoost</a:t>
            </a:r>
            <a:r>
              <a:rPr lang="en-US" sz="1600" b="0" i="0" dirty="0">
                <a:solidFill>
                  <a:srgbClr val="24292F"/>
                </a:solidFill>
                <a:effectLst/>
                <a:latin typeface="+mj-lt"/>
              </a:rPr>
              <a:t>. </a:t>
            </a:r>
          </a:p>
          <a:p>
            <a:r>
              <a:rPr lang="en-US" sz="1600" b="0" i="0" dirty="0">
                <a:solidFill>
                  <a:srgbClr val="24292F"/>
                </a:solidFill>
                <a:effectLst/>
                <a:latin typeface="+mj-lt"/>
              </a:rPr>
              <a:t>To perform EDA, a Python tool ‘</a:t>
            </a:r>
            <a:r>
              <a:rPr lang="en-US" sz="1600" b="0" i="0" dirty="0" err="1">
                <a:solidFill>
                  <a:srgbClr val="24292F"/>
                </a:solidFill>
                <a:effectLst/>
                <a:latin typeface="+mj-lt"/>
              </a:rPr>
              <a:t>protolearn</a:t>
            </a:r>
            <a:r>
              <a:rPr lang="en-US" sz="1600" b="0" i="0" dirty="0">
                <a:solidFill>
                  <a:srgbClr val="24292F"/>
                </a:solidFill>
                <a:effectLst/>
                <a:latin typeface="+mj-lt"/>
              </a:rPr>
              <a:t>’ was used to extract features from protein sequences . </a:t>
            </a:r>
          </a:p>
          <a:p>
            <a:r>
              <a:rPr lang="en-US" sz="1600" b="0" i="0" dirty="0">
                <a:solidFill>
                  <a:srgbClr val="24292F"/>
                </a:solidFill>
                <a:effectLst/>
                <a:latin typeface="+mj-lt"/>
              </a:rPr>
              <a:t>The pre-processing module enables user to prepare the datasets in accordance with certain requirements, such as removing sequences that include unnatural amino acids or changing alphabetical strings into integers, amongst other things. </a:t>
            </a:r>
          </a:p>
        </p:txBody>
      </p:sp>
    </p:spTree>
    <p:extLst>
      <p:ext uri="{BB962C8B-B14F-4D97-AF65-F5344CB8AC3E}">
        <p14:creationId xmlns:p14="http://schemas.microsoft.com/office/powerpoint/2010/main" val="1306639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83727-C189-6F46-7354-B8A556B63B48}"/>
              </a:ext>
            </a:extLst>
          </p:cNvPr>
          <p:cNvSpPr>
            <a:spLocks noGrp="1"/>
          </p:cNvSpPr>
          <p:nvPr>
            <p:ph type="title"/>
          </p:nvPr>
        </p:nvSpPr>
        <p:spPr/>
        <p:txBody>
          <a:bodyPr/>
          <a:lstStyle/>
          <a:p>
            <a:pPr algn="l"/>
            <a:r>
              <a:rPr lang="en-US" sz="2400" dirty="0"/>
              <a:t>XG </a:t>
            </a:r>
            <a:r>
              <a:rPr lang="en-US" dirty="0"/>
              <a:t>Booster</a:t>
            </a:r>
          </a:p>
        </p:txBody>
      </p:sp>
      <p:sp>
        <p:nvSpPr>
          <p:cNvPr id="3" name="Text Placeholder 2">
            <a:extLst>
              <a:ext uri="{FF2B5EF4-FFF2-40B4-BE49-F238E27FC236}">
                <a16:creationId xmlns:a16="http://schemas.microsoft.com/office/drawing/2014/main" id="{805F35EE-38FD-00E4-A55B-944561698AD6}"/>
              </a:ext>
            </a:extLst>
          </p:cNvPr>
          <p:cNvSpPr>
            <a:spLocks noGrp="1"/>
          </p:cNvSpPr>
          <p:nvPr>
            <p:ph type="body" idx="1"/>
          </p:nvPr>
        </p:nvSpPr>
        <p:spPr/>
        <p:txBody>
          <a:bodyPr/>
          <a:lstStyle/>
          <a:p>
            <a:r>
              <a:rPr lang="en-US" sz="1600" b="0" i="0" dirty="0">
                <a:solidFill>
                  <a:srgbClr val="24292F"/>
                </a:solidFill>
                <a:effectLst/>
                <a:latin typeface="+mn-lt"/>
              </a:rPr>
              <a:t>Custom functions were written to find features like amino acid composition, AAIndex1-based physicochemical properties, Atomic and bond composition etc.</a:t>
            </a:r>
          </a:p>
          <a:p>
            <a:r>
              <a:rPr lang="en-US" sz="1600" b="0" i="0" dirty="0">
                <a:solidFill>
                  <a:srgbClr val="24292F"/>
                </a:solidFill>
                <a:effectLst/>
                <a:latin typeface="+mn-lt"/>
              </a:rPr>
              <a:t>Given the default number of estimators, results from this method had a MSE of 73.438; variation in terms of temperature is larger on the training set. The method performs better than Random Forests but it can be improved with further parameter search.</a:t>
            </a:r>
            <a:endParaRPr lang="en-US" sz="1600" dirty="0">
              <a:latin typeface="+mn-lt"/>
            </a:endParaRPr>
          </a:p>
          <a:p>
            <a:endParaRPr lang="en-US" sz="1600" dirty="0">
              <a:latin typeface="+mn-lt"/>
            </a:endParaRPr>
          </a:p>
        </p:txBody>
      </p:sp>
    </p:spTree>
    <p:extLst>
      <p:ext uri="{BB962C8B-B14F-4D97-AF65-F5344CB8AC3E}">
        <p14:creationId xmlns:p14="http://schemas.microsoft.com/office/powerpoint/2010/main" val="316188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83727-C189-6F46-7354-B8A556B63B48}"/>
              </a:ext>
            </a:extLst>
          </p:cNvPr>
          <p:cNvSpPr>
            <a:spLocks noGrp="1"/>
          </p:cNvSpPr>
          <p:nvPr>
            <p:ph type="title"/>
          </p:nvPr>
        </p:nvSpPr>
        <p:spPr/>
        <p:txBody>
          <a:bodyPr/>
          <a:lstStyle/>
          <a:p>
            <a:pPr algn="l"/>
            <a:r>
              <a:rPr lang="en-US" dirty="0"/>
              <a:t>Advanced</a:t>
            </a:r>
            <a:r>
              <a:rPr lang="en-US" b="0" i="0" dirty="0">
                <a:solidFill>
                  <a:schemeClr val="bg2"/>
                </a:solidFill>
                <a:effectLst/>
                <a:latin typeface="Calibri" panose="020F0502020204030204" pitchFamily="34" charset="0"/>
                <a:cs typeface="Calibri" panose="020F0502020204030204" pitchFamily="34" charset="0"/>
              </a:rPr>
              <a:t> </a:t>
            </a:r>
            <a:r>
              <a:rPr lang="en-US" dirty="0"/>
              <a:t>EDA language Model </a:t>
            </a:r>
            <a:r>
              <a:rPr lang="en-US" dirty="0" err="1"/>
              <a:t>ProBert</a:t>
            </a:r>
            <a:br>
              <a:rPr lang="en-US" b="0" i="0" dirty="0">
                <a:solidFill>
                  <a:schemeClr val="bg2"/>
                </a:solidFill>
                <a:effectLst/>
                <a:latin typeface="Calibri" panose="020F0502020204030204" pitchFamily="34" charset="0"/>
                <a:cs typeface="Calibri" panose="020F0502020204030204" pitchFamily="34" charset="0"/>
              </a:rPr>
            </a:br>
            <a:endParaRPr lang="en-US" dirty="0">
              <a:solidFill>
                <a:schemeClr val="bg2"/>
              </a:solidFill>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805F35EE-38FD-00E4-A55B-944561698AD6}"/>
              </a:ext>
            </a:extLst>
          </p:cNvPr>
          <p:cNvSpPr>
            <a:spLocks noGrp="1"/>
          </p:cNvSpPr>
          <p:nvPr>
            <p:ph type="body" idx="1"/>
          </p:nvPr>
        </p:nvSpPr>
        <p:spPr/>
        <p:txBody>
          <a:bodyPr/>
          <a:lstStyle/>
          <a:p>
            <a:r>
              <a:rPr lang="en-US" sz="1600" b="0" i="0" dirty="0">
                <a:solidFill>
                  <a:srgbClr val="24292F"/>
                </a:solidFill>
                <a:effectLst/>
                <a:latin typeface="+mj-lt"/>
              </a:rPr>
              <a:t>BERT is an open source machine learning framework for Natural Language Processing (NLP) to help computers understand the meaning of ambiguous language in text by using surrounding text to establish context. </a:t>
            </a:r>
          </a:p>
          <a:p>
            <a:r>
              <a:rPr lang="en-US" sz="1600" b="0" i="0" dirty="0" err="1">
                <a:solidFill>
                  <a:srgbClr val="24292F"/>
                </a:solidFill>
                <a:effectLst/>
                <a:latin typeface="+mj-lt"/>
              </a:rPr>
              <a:t>ProtBert</a:t>
            </a:r>
            <a:r>
              <a:rPr lang="en-US" sz="1600" b="0" i="0" dirty="0">
                <a:solidFill>
                  <a:srgbClr val="24292F"/>
                </a:solidFill>
                <a:effectLst/>
                <a:latin typeface="+mj-lt"/>
              </a:rPr>
              <a:t> could be used for protein feature extraction or to be fine-tuned on downstream tasks. </a:t>
            </a:r>
          </a:p>
          <a:p>
            <a:r>
              <a:rPr lang="en-US" sz="1600" b="0" i="0" dirty="0">
                <a:solidFill>
                  <a:srgbClr val="24292F"/>
                </a:solidFill>
                <a:effectLst/>
                <a:latin typeface="+mj-lt"/>
              </a:rPr>
              <a:t>It has been noticed in some tasks you could gain more accuracy by fine-tuning the model rather than using it as a feature extractor.</a:t>
            </a:r>
            <a:endParaRPr lang="en-US" sz="1600" dirty="0">
              <a:latin typeface="+mj-lt"/>
            </a:endParaRPr>
          </a:p>
        </p:txBody>
      </p:sp>
    </p:spTree>
    <p:extLst>
      <p:ext uri="{BB962C8B-B14F-4D97-AF65-F5344CB8AC3E}">
        <p14:creationId xmlns:p14="http://schemas.microsoft.com/office/powerpoint/2010/main" val="3069423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83727-C189-6F46-7354-B8A556B63B48}"/>
              </a:ext>
            </a:extLst>
          </p:cNvPr>
          <p:cNvSpPr>
            <a:spLocks noGrp="1"/>
          </p:cNvSpPr>
          <p:nvPr>
            <p:ph type="title"/>
          </p:nvPr>
        </p:nvSpPr>
        <p:spPr>
          <a:xfrm>
            <a:off x="457200" y="914400"/>
            <a:ext cx="8229600" cy="829340"/>
          </a:xfrm>
        </p:spPr>
        <p:txBody>
          <a:bodyPr/>
          <a:lstStyle/>
          <a:p>
            <a:r>
              <a:rPr lang="en-US" sz="2000" b="0" i="0" dirty="0">
                <a:solidFill>
                  <a:srgbClr val="24292F"/>
                </a:solidFill>
                <a:effectLst/>
                <a:latin typeface="+mn-lt"/>
              </a:rPr>
              <a:t>Dropping sequences that are too long to save the GPU memory. </a:t>
            </a:r>
            <a:endParaRPr lang="en-US" sz="2000" dirty="0">
              <a:latin typeface="+mn-lt"/>
            </a:endParaRPr>
          </a:p>
        </p:txBody>
      </p:sp>
      <p:pic>
        <p:nvPicPr>
          <p:cNvPr id="4" name="Picture 3">
            <a:extLst>
              <a:ext uri="{FF2B5EF4-FFF2-40B4-BE49-F238E27FC236}">
                <a16:creationId xmlns:a16="http://schemas.microsoft.com/office/drawing/2014/main" id="{80B34AEB-E776-CBF8-A1B8-EE7FC375B445}"/>
              </a:ext>
            </a:extLst>
          </p:cNvPr>
          <p:cNvPicPr>
            <a:picLocks noChangeAspect="1"/>
          </p:cNvPicPr>
          <p:nvPr/>
        </p:nvPicPr>
        <p:blipFill>
          <a:blip r:embed="rId2"/>
          <a:stretch>
            <a:fillRect/>
          </a:stretch>
        </p:blipFill>
        <p:spPr>
          <a:xfrm>
            <a:off x="2105246" y="2073348"/>
            <a:ext cx="5784111" cy="2541181"/>
          </a:xfrm>
          <a:prstGeom prst="rect">
            <a:avLst/>
          </a:prstGeom>
        </p:spPr>
      </p:pic>
    </p:spTree>
    <p:extLst>
      <p:ext uri="{BB962C8B-B14F-4D97-AF65-F5344CB8AC3E}">
        <p14:creationId xmlns:p14="http://schemas.microsoft.com/office/powerpoint/2010/main" val="3363073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05F35EE-38FD-00E4-A55B-944561698AD6}"/>
              </a:ext>
            </a:extLst>
          </p:cNvPr>
          <p:cNvSpPr>
            <a:spLocks noGrp="1"/>
          </p:cNvSpPr>
          <p:nvPr>
            <p:ph type="body" idx="1"/>
          </p:nvPr>
        </p:nvSpPr>
        <p:spPr>
          <a:xfrm>
            <a:off x="457200" y="1041991"/>
            <a:ext cx="2339163" cy="3710761"/>
          </a:xfrm>
        </p:spPr>
        <p:txBody>
          <a:bodyPr/>
          <a:lstStyle/>
          <a:p>
            <a:r>
              <a:rPr lang="en-US" sz="1600" dirty="0">
                <a:solidFill>
                  <a:srgbClr val="24292F"/>
                </a:solidFill>
                <a:latin typeface="+mn-lt"/>
              </a:rPr>
              <a:t>Dimensionality reduction methods like UMAP are used to reduce the dataset to two dimensions to observe patterns.</a:t>
            </a:r>
            <a:br>
              <a:rPr lang="en-US" sz="1600" dirty="0">
                <a:latin typeface="+mn-lt"/>
              </a:rPr>
            </a:br>
            <a:endParaRPr lang="en-US" sz="1600" dirty="0">
              <a:latin typeface="+mn-lt"/>
            </a:endParaRPr>
          </a:p>
        </p:txBody>
      </p:sp>
      <p:pic>
        <p:nvPicPr>
          <p:cNvPr id="2050" name="Picture 2" descr="Before Drop">
            <a:extLst>
              <a:ext uri="{FF2B5EF4-FFF2-40B4-BE49-F238E27FC236}">
                <a16:creationId xmlns:a16="http://schemas.microsoft.com/office/drawing/2014/main" id="{14564DD6-F98C-5685-93EA-8138E9838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6177" y="1637414"/>
            <a:ext cx="5272955" cy="3301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361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83727-C189-6F46-7354-B8A556B63B48}"/>
              </a:ext>
            </a:extLst>
          </p:cNvPr>
          <p:cNvSpPr>
            <a:spLocks noGrp="1"/>
          </p:cNvSpPr>
          <p:nvPr>
            <p:ph type="title"/>
          </p:nvPr>
        </p:nvSpPr>
        <p:spPr>
          <a:xfrm>
            <a:off x="457200" y="706524"/>
            <a:ext cx="8229600" cy="604786"/>
          </a:xfrm>
        </p:spPr>
        <p:txBody>
          <a:bodyPr/>
          <a:lstStyle/>
          <a:p>
            <a:pPr algn="l"/>
            <a:r>
              <a:rPr lang="en-US" dirty="0"/>
              <a:t>Protein Bert Embed Swapped Tokens</a:t>
            </a:r>
          </a:p>
        </p:txBody>
      </p:sp>
      <p:sp>
        <p:nvSpPr>
          <p:cNvPr id="3" name="Text Placeholder 2">
            <a:extLst>
              <a:ext uri="{FF2B5EF4-FFF2-40B4-BE49-F238E27FC236}">
                <a16:creationId xmlns:a16="http://schemas.microsoft.com/office/drawing/2014/main" id="{805F35EE-38FD-00E4-A55B-944561698AD6}"/>
              </a:ext>
            </a:extLst>
          </p:cNvPr>
          <p:cNvSpPr>
            <a:spLocks noGrp="1"/>
          </p:cNvSpPr>
          <p:nvPr>
            <p:ph type="body" idx="1"/>
          </p:nvPr>
        </p:nvSpPr>
        <p:spPr/>
        <p:txBody>
          <a:bodyPr/>
          <a:lstStyle/>
          <a:p>
            <a:r>
              <a:rPr lang="en-US" sz="1600" dirty="0">
                <a:solidFill>
                  <a:schemeClr val="tx1"/>
                </a:solidFill>
                <a:latin typeface="+mn-lt"/>
              </a:rPr>
              <a:t>In Embed Swapped Token method is to handle Amino acids by placing two tokens after a special token within a single sequence. That is in this method, the token at the replacement position is expressed with the \&lt;OTHER&gt; special token. Then, after the special token, place the amino acids before and after the replacement to form the final sequence. </a:t>
            </a:r>
          </a:p>
          <a:p>
            <a:r>
              <a:rPr lang="en-US" sz="1600" dirty="0">
                <a:solidFill>
                  <a:schemeClr val="tx1"/>
                </a:solidFill>
                <a:latin typeface="+mn-lt"/>
              </a:rPr>
              <a:t>Then we Fine Tune the newly formed enzyme by using the pre- trained models of </a:t>
            </a:r>
            <a:r>
              <a:rPr lang="en-US" sz="1600" dirty="0" err="1">
                <a:solidFill>
                  <a:schemeClr val="tx1"/>
                </a:solidFill>
                <a:latin typeface="+mn-lt"/>
              </a:rPr>
              <a:t>protBERT</a:t>
            </a:r>
            <a:r>
              <a:rPr lang="en-US" sz="1600" dirty="0">
                <a:solidFill>
                  <a:schemeClr val="tx1"/>
                </a:solidFill>
                <a:latin typeface="+mn-lt"/>
              </a:rPr>
              <a:t> and train the model. Once training is done we run our model to test it on the </a:t>
            </a:r>
            <a:r>
              <a:rPr lang="en-US" sz="1600" dirty="0" err="1">
                <a:solidFill>
                  <a:schemeClr val="tx1"/>
                </a:solidFill>
                <a:latin typeface="+mn-lt"/>
              </a:rPr>
              <a:t>test.csv</a:t>
            </a:r>
            <a:r>
              <a:rPr lang="en-US" sz="1600" dirty="0">
                <a:solidFill>
                  <a:schemeClr val="tx1"/>
                </a:solidFill>
                <a:latin typeface="+mn-lt"/>
              </a:rPr>
              <a:t>.</a:t>
            </a:r>
          </a:p>
        </p:txBody>
      </p:sp>
    </p:spTree>
    <p:extLst>
      <p:ext uri="{BB962C8B-B14F-4D97-AF65-F5344CB8AC3E}">
        <p14:creationId xmlns:p14="http://schemas.microsoft.com/office/powerpoint/2010/main" val="3743033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ac155cfeea_0_237"/>
          <p:cNvSpPr txBox="1">
            <a:spLocks noGrp="1"/>
          </p:cNvSpPr>
          <p:nvPr>
            <p:ph type="body" idx="1"/>
          </p:nvPr>
        </p:nvSpPr>
        <p:spPr>
          <a:xfrm>
            <a:off x="316350" y="897150"/>
            <a:ext cx="7866000" cy="3519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200"/>
              </a:spcBef>
              <a:spcAft>
                <a:spcPts val="0"/>
              </a:spcAft>
              <a:buSzPts val="2000"/>
              <a:buNone/>
            </a:pPr>
            <a:endParaRPr sz="2000" b="0" i="0" u="none">
              <a:solidFill>
                <a:srgbClr val="4F81BD"/>
              </a:solidFill>
              <a:latin typeface="Calibri"/>
              <a:ea typeface="Calibri"/>
              <a:cs typeface="Calibri"/>
              <a:sym typeface="Calibri"/>
            </a:endParaRPr>
          </a:p>
          <a:p>
            <a:pPr marL="0" lvl="0" indent="0" algn="l" rtl="0">
              <a:lnSpc>
                <a:spcPct val="100000"/>
              </a:lnSpc>
              <a:spcBef>
                <a:spcPts val="1200"/>
              </a:spcBef>
              <a:spcAft>
                <a:spcPts val="0"/>
              </a:spcAft>
              <a:buSzPts val="2000"/>
              <a:buNone/>
            </a:pPr>
            <a:r>
              <a:rPr lang="en-US" sz="2000" b="0" i="0" u="none">
                <a:solidFill>
                  <a:srgbClr val="4F81BD"/>
                </a:solidFill>
                <a:latin typeface="Calibri"/>
                <a:ea typeface="Calibri"/>
                <a:cs typeface="Calibri"/>
                <a:sym typeface="Calibri"/>
              </a:rPr>
              <a:t>                                        </a:t>
            </a:r>
            <a:endParaRPr/>
          </a:p>
          <a:p>
            <a:pPr marL="0" lvl="0" indent="0" algn="l" rtl="0">
              <a:lnSpc>
                <a:spcPct val="100000"/>
              </a:lnSpc>
              <a:spcBef>
                <a:spcPts val="1200"/>
              </a:spcBef>
              <a:spcAft>
                <a:spcPts val="0"/>
              </a:spcAft>
              <a:buSzPts val="2000"/>
              <a:buNone/>
            </a:pPr>
            <a:r>
              <a:rPr lang="en-US" sz="2000" b="0" i="0" u="none">
                <a:solidFill>
                  <a:srgbClr val="4F81BD"/>
                </a:solidFill>
                <a:latin typeface="Calibri"/>
                <a:ea typeface="Calibri"/>
                <a:cs typeface="Calibri"/>
                <a:sym typeface="Calibri"/>
              </a:rPr>
              <a:t>                    </a:t>
            </a:r>
            <a:r>
              <a:rPr lang="en-US" sz="3800" b="0" i="0" u="none">
                <a:solidFill>
                  <a:srgbClr val="4F81BD"/>
                </a:solidFill>
                <a:latin typeface="Calibri"/>
                <a:ea typeface="Calibri"/>
                <a:cs typeface="Calibri"/>
                <a:sym typeface="Calibri"/>
              </a:rPr>
              <a:t>  </a:t>
            </a:r>
            <a:r>
              <a:rPr lang="en-US" sz="5400" b="0" i="0" u="none">
                <a:solidFill>
                  <a:srgbClr val="4F81BD"/>
                </a:solidFill>
                <a:latin typeface="Calibri"/>
                <a:ea typeface="Calibri"/>
                <a:cs typeface="Calibri"/>
                <a:sym typeface="Calibri"/>
              </a:rPr>
              <a:t>   </a:t>
            </a:r>
            <a:r>
              <a:rPr lang="en-US" sz="9900" i="0" u="none">
                <a:solidFill>
                  <a:srgbClr val="4F81BD"/>
                </a:solidFill>
                <a:latin typeface="Times New Roman"/>
                <a:ea typeface="Times New Roman"/>
                <a:cs typeface="Times New Roman"/>
                <a:sym typeface="Times New Roman"/>
              </a:rPr>
              <a:t>Thank you</a:t>
            </a:r>
            <a:endParaRPr sz="59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83727-C189-6F46-7354-B8A556B63B48}"/>
              </a:ext>
            </a:extLst>
          </p:cNvPr>
          <p:cNvSpPr>
            <a:spLocks noGrp="1"/>
          </p:cNvSpPr>
          <p:nvPr>
            <p:ph type="title"/>
          </p:nvPr>
        </p:nvSpPr>
        <p:spPr/>
        <p:txBody>
          <a:bodyPr/>
          <a:lstStyle/>
          <a:p>
            <a:pPr algn="l"/>
            <a:r>
              <a:rPr lang="en-US" sz="2400" dirty="0" err="1"/>
              <a:t>Novozyme</a:t>
            </a:r>
            <a:r>
              <a:rPr lang="en-US" sz="2400" dirty="0"/>
              <a:t> Enzymes Dataset</a:t>
            </a:r>
            <a:endParaRPr lang="en-US" dirty="0"/>
          </a:p>
        </p:txBody>
      </p:sp>
      <p:sp>
        <p:nvSpPr>
          <p:cNvPr id="3" name="Text Placeholder 2">
            <a:extLst>
              <a:ext uri="{FF2B5EF4-FFF2-40B4-BE49-F238E27FC236}">
                <a16:creationId xmlns:a16="http://schemas.microsoft.com/office/drawing/2014/main" id="{805F35EE-38FD-00E4-A55B-944561698AD6}"/>
              </a:ext>
            </a:extLst>
          </p:cNvPr>
          <p:cNvSpPr>
            <a:spLocks noGrp="1"/>
          </p:cNvSpPr>
          <p:nvPr>
            <p:ph type="body" idx="1"/>
          </p:nvPr>
        </p:nvSpPr>
        <p:spPr/>
        <p:txBody>
          <a:bodyPr/>
          <a:lstStyle/>
          <a:p>
            <a:r>
              <a:rPr lang="en-US" sz="1600" dirty="0">
                <a:solidFill>
                  <a:srgbClr val="24292F"/>
                </a:solidFill>
                <a:latin typeface="+mj-lt"/>
              </a:rPr>
              <a:t>D</a:t>
            </a:r>
            <a:r>
              <a:rPr lang="en-US" sz="1600" b="0" i="0" dirty="0">
                <a:solidFill>
                  <a:srgbClr val="24292F"/>
                </a:solidFill>
                <a:effectLst/>
                <a:latin typeface="+mj-lt"/>
              </a:rPr>
              <a:t>ataset has 4 variables: </a:t>
            </a:r>
          </a:p>
          <a:p>
            <a:r>
              <a:rPr lang="en-US" sz="1600" dirty="0">
                <a:solidFill>
                  <a:srgbClr val="24292F"/>
                </a:solidFill>
                <a:latin typeface="+mj-lt"/>
              </a:rPr>
              <a:t>M</a:t>
            </a:r>
            <a:r>
              <a:rPr lang="en-US" sz="1600" b="0" i="0" dirty="0">
                <a:solidFill>
                  <a:srgbClr val="24292F"/>
                </a:solidFill>
                <a:effectLst/>
                <a:latin typeface="+mj-lt"/>
              </a:rPr>
              <a:t>elting temperature (Target variable)</a:t>
            </a:r>
          </a:p>
          <a:p>
            <a:r>
              <a:rPr lang="en-US" sz="1600" b="0" i="0" dirty="0" err="1">
                <a:solidFill>
                  <a:srgbClr val="24292F"/>
                </a:solidFill>
                <a:effectLst/>
                <a:latin typeface="+mj-lt"/>
              </a:rPr>
              <a:t>Protein_sequence</a:t>
            </a:r>
            <a:endParaRPr lang="en-US" sz="1600" b="0" i="0" dirty="0">
              <a:solidFill>
                <a:srgbClr val="24292F"/>
              </a:solidFill>
              <a:effectLst/>
              <a:latin typeface="+mj-lt"/>
            </a:endParaRPr>
          </a:p>
          <a:p>
            <a:r>
              <a:rPr lang="en-US" sz="1600" b="0" i="0" dirty="0">
                <a:solidFill>
                  <a:srgbClr val="24292F"/>
                </a:solidFill>
                <a:effectLst/>
                <a:latin typeface="+mj-lt"/>
              </a:rPr>
              <a:t>pH levels</a:t>
            </a:r>
          </a:p>
          <a:p>
            <a:r>
              <a:rPr lang="en-US" sz="1600" dirty="0">
                <a:solidFill>
                  <a:srgbClr val="24292F"/>
                </a:solidFill>
                <a:latin typeface="+mj-lt"/>
              </a:rPr>
              <a:t>Data Source</a:t>
            </a:r>
          </a:p>
          <a:p>
            <a:endParaRPr lang="en-US" sz="1600" dirty="0">
              <a:latin typeface="+mj-lt"/>
            </a:endParaRPr>
          </a:p>
        </p:txBody>
      </p:sp>
      <p:pic>
        <p:nvPicPr>
          <p:cNvPr id="4" name="Picture 3">
            <a:extLst>
              <a:ext uri="{FF2B5EF4-FFF2-40B4-BE49-F238E27FC236}">
                <a16:creationId xmlns:a16="http://schemas.microsoft.com/office/drawing/2014/main" id="{C71AD99C-4391-183D-A41B-83827B738A0B}"/>
              </a:ext>
            </a:extLst>
          </p:cNvPr>
          <p:cNvPicPr>
            <a:picLocks noChangeAspect="1"/>
          </p:cNvPicPr>
          <p:nvPr/>
        </p:nvPicPr>
        <p:blipFill>
          <a:blip r:embed="rId2"/>
          <a:stretch>
            <a:fillRect/>
          </a:stretch>
        </p:blipFill>
        <p:spPr>
          <a:xfrm>
            <a:off x="3019647" y="2248096"/>
            <a:ext cx="5438554" cy="1749746"/>
          </a:xfrm>
          <a:prstGeom prst="rect">
            <a:avLst/>
          </a:prstGeom>
        </p:spPr>
      </p:pic>
    </p:spTree>
    <p:extLst>
      <p:ext uri="{BB962C8B-B14F-4D97-AF65-F5344CB8AC3E}">
        <p14:creationId xmlns:p14="http://schemas.microsoft.com/office/powerpoint/2010/main" val="3417815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83727-C189-6F46-7354-B8A556B63B48}"/>
              </a:ext>
            </a:extLst>
          </p:cNvPr>
          <p:cNvSpPr>
            <a:spLocks noGrp="1"/>
          </p:cNvSpPr>
          <p:nvPr>
            <p:ph type="title"/>
          </p:nvPr>
        </p:nvSpPr>
        <p:spPr>
          <a:xfrm>
            <a:off x="457200" y="706523"/>
            <a:ext cx="8229600" cy="654443"/>
          </a:xfrm>
        </p:spPr>
        <p:txBody>
          <a:bodyPr/>
          <a:lstStyle/>
          <a:p>
            <a:pPr algn="l"/>
            <a:r>
              <a:rPr lang="en-US" sz="2800" dirty="0" err="1"/>
              <a:t>Novozyme</a:t>
            </a:r>
            <a:r>
              <a:rPr lang="en-US" sz="2800" dirty="0"/>
              <a:t> Enzymes Dataset</a:t>
            </a:r>
          </a:p>
        </p:txBody>
      </p:sp>
      <p:sp>
        <p:nvSpPr>
          <p:cNvPr id="3" name="Text Placeholder 2">
            <a:extLst>
              <a:ext uri="{FF2B5EF4-FFF2-40B4-BE49-F238E27FC236}">
                <a16:creationId xmlns:a16="http://schemas.microsoft.com/office/drawing/2014/main" id="{805F35EE-38FD-00E4-A55B-944561698AD6}"/>
              </a:ext>
            </a:extLst>
          </p:cNvPr>
          <p:cNvSpPr>
            <a:spLocks noGrp="1"/>
          </p:cNvSpPr>
          <p:nvPr>
            <p:ph type="body" idx="1"/>
          </p:nvPr>
        </p:nvSpPr>
        <p:spPr>
          <a:xfrm>
            <a:off x="457200" y="1438183"/>
            <a:ext cx="4114800" cy="3156327"/>
          </a:xfrm>
        </p:spPr>
        <p:txBody>
          <a:bodyPr/>
          <a:lstStyle/>
          <a:p>
            <a:r>
              <a:rPr lang="en-US" sz="1600" b="0" i="0" dirty="0">
                <a:solidFill>
                  <a:srgbClr val="24292F"/>
                </a:solidFill>
                <a:effectLst/>
                <a:latin typeface="+mj-lt"/>
              </a:rPr>
              <a:t>The dataset has more than 30,000 examples and the target, </a:t>
            </a:r>
            <a:r>
              <a:rPr lang="en-US" sz="1600" b="0" i="0" dirty="0" err="1">
                <a:solidFill>
                  <a:srgbClr val="24292F"/>
                </a:solidFill>
                <a:effectLst/>
                <a:latin typeface="+mj-lt"/>
              </a:rPr>
              <a:t>tM</a:t>
            </a:r>
            <a:r>
              <a:rPr lang="en-US" sz="1600" b="0" i="0" dirty="0">
                <a:solidFill>
                  <a:srgbClr val="24292F"/>
                </a:solidFill>
                <a:effectLst/>
                <a:latin typeface="+mj-lt"/>
              </a:rPr>
              <a:t> is distributed, showing that it is a good representation of the problem for us to train a model. </a:t>
            </a:r>
          </a:p>
          <a:p>
            <a:r>
              <a:rPr lang="en-US" sz="1600" b="0" i="0" dirty="0">
                <a:solidFill>
                  <a:srgbClr val="24292F"/>
                </a:solidFill>
                <a:effectLst/>
                <a:latin typeface="+mj-lt"/>
              </a:rPr>
              <a:t>The distribution of temperature with respect to pH values is evenly distributed with slight skew to the left.</a:t>
            </a:r>
            <a:endParaRPr lang="en-US" sz="1600" dirty="0">
              <a:latin typeface="+mj-lt"/>
            </a:endParaRPr>
          </a:p>
        </p:txBody>
      </p:sp>
      <p:pic>
        <p:nvPicPr>
          <p:cNvPr id="1026" name="Picture 2">
            <a:extLst>
              <a:ext uri="{FF2B5EF4-FFF2-40B4-BE49-F238E27FC236}">
                <a16:creationId xmlns:a16="http://schemas.microsoft.com/office/drawing/2014/main" id="{64145D98-6ECF-A12A-737D-2586963A7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6881" y="1947811"/>
            <a:ext cx="3569919" cy="2778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979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83727-C189-6F46-7354-B8A556B63B48}"/>
              </a:ext>
            </a:extLst>
          </p:cNvPr>
          <p:cNvSpPr>
            <a:spLocks noGrp="1"/>
          </p:cNvSpPr>
          <p:nvPr>
            <p:ph type="title"/>
          </p:nvPr>
        </p:nvSpPr>
        <p:spPr>
          <a:xfrm>
            <a:off x="457200" y="706524"/>
            <a:ext cx="8229600" cy="604786"/>
          </a:xfrm>
        </p:spPr>
        <p:txBody>
          <a:bodyPr/>
          <a:lstStyle/>
          <a:p>
            <a:pPr algn="l"/>
            <a:r>
              <a:rPr lang="en-US" sz="2800" dirty="0"/>
              <a:t>Linear Methods</a:t>
            </a:r>
          </a:p>
        </p:txBody>
      </p:sp>
      <p:sp>
        <p:nvSpPr>
          <p:cNvPr id="3" name="Text Placeholder 2">
            <a:extLst>
              <a:ext uri="{FF2B5EF4-FFF2-40B4-BE49-F238E27FC236}">
                <a16:creationId xmlns:a16="http://schemas.microsoft.com/office/drawing/2014/main" id="{805F35EE-38FD-00E4-A55B-944561698AD6}"/>
              </a:ext>
            </a:extLst>
          </p:cNvPr>
          <p:cNvSpPr>
            <a:spLocks noGrp="1"/>
          </p:cNvSpPr>
          <p:nvPr>
            <p:ph type="body" idx="1"/>
          </p:nvPr>
        </p:nvSpPr>
        <p:spPr/>
        <p:txBody>
          <a:bodyPr/>
          <a:lstStyle/>
          <a:p>
            <a:pPr algn="l"/>
            <a:r>
              <a:rPr lang="en-US" sz="1600" b="0" i="0" dirty="0">
                <a:solidFill>
                  <a:srgbClr val="24292F"/>
                </a:solidFill>
                <a:effectLst/>
                <a:latin typeface="+mj-lt"/>
              </a:rPr>
              <a:t>It was observed that training data (protein sequences) contains mutations while the test data contains "only" mutations. </a:t>
            </a:r>
          </a:p>
          <a:p>
            <a:pPr algn="l"/>
            <a:r>
              <a:rPr lang="en-US" sz="1600" b="0" i="0" dirty="0">
                <a:solidFill>
                  <a:srgbClr val="24292F"/>
                </a:solidFill>
                <a:effectLst/>
                <a:latin typeface="+mj-lt"/>
              </a:rPr>
              <a:t>Using </a:t>
            </a:r>
            <a:r>
              <a:rPr lang="en-US" sz="1600" b="0" i="0" dirty="0" err="1">
                <a:solidFill>
                  <a:srgbClr val="24292F"/>
                </a:solidFill>
                <a:effectLst/>
                <a:latin typeface="+mj-lt"/>
              </a:rPr>
              <a:t>Leavenshtein</a:t>
            </a:r>
            <a:r>
              <a:rPr lang="en-US" sz="1600" b="0" i="0" dirty="0">
                <a:solidFill>
                  <a:srgbClr val="24292F"/>
                </a:solidFill>
                <a:effectLst/>
                <a:latin typeface="+mj-lt"/>
              </a:rPr>
              <a:t> Distance, distance is calculated between each set of pairs and assigned group numbers to each sequence based on a small threshold length in terms of insertions or deletions.</a:t>
            </a:r>
          </a:p>
          <a:p>
            <a:r>
              <a:rPr lang="en-US" sz="1600" b="0" i="0" dirty="0">
                <a:solidFill>
                  <a:srgbClr val="24292F"/>
                </a:solidFill>
                <a:effectLst/>
                <a:latin typeface="+mj-lt"/>
              </a:rPr>
              <a:t>Average </a:t>
            </a:r>
            <a:r>
              <a:rPr lang="en-US" sz="1600" dirty="0" err="1">
                <a:solidFill>
                  <a:srgbClr val="24292F"/>
                </a:solidFill>
                <a:latin typeface="+mj-lt"/>
              </a:rPr>
              <a:t>S</a:t>
            </a:r>
            <a:r>
              <a:rPr lang="en-US" sz="1600" b="0" i="0" dirty="0" err="1">
                <a:solidFill>
                  <a:srgbClr val="24292F"/>
                </a:solidFill>
                <a:effectLst/>
                <a:latin typeface="+mj-lt"/>
              </a:rPr>
              <a:t>pearmann</a:t>
            </a:r>
            <a:r>
              <a:rPr lang="en-US" sz="1600" b="0" i="0" dirty="0">
                <a:solidFill>
                  <a:srgbClr val="24292F"/>
                </a:solidFill>
                <a:effectLst/>
                <a:latin typeface="+mj-lt"/>
              </a:rPr>
              <a:t> Correlation Score for </a:t>
            </a:r>
            <a:r>
              <a:rPr lang="en-US" sz="1600" b="0" i="0" dirty="0" err="1">
                <a:solidFill>
                  <a:srgbClr val="24292F"/>
                </a:solidFill>
                <a:effectLst/>
                <a:latin typeface="+mj-lt"/>
              </a:rPr>
              <a:t>GroupKFold</a:t>
            </a:r>
            <a:r>
              <a:rPr lang="en-US" sz="1600" b="0" i="0" dirty="0">
                <a:solidFill>
                  <a:srgbClr val="24292F"/>
                </a:solidFill>
                <a:effectLst/>
                <a:latin typeface="+mj-lt"/>
              </a:rPr>
              <a:t> was 0.227(Training Set) </a:t>
            </a:r>
          </a:p>
        </p:txBody>
      </p:sp>
    </p:spTree>
    <p:extLst>
      <p:ext uri="{BB962C8B-B14F-4D97-AF65-F5344CB8AC3E}">
        <p14:creationId xmlns:p14="http://schemas.microsoft.com/office/powerpoint/2010/main" val="3996423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83727-C189-6F46-7354-B8A556B63B48}"/>
              </a:ext>
            </a:extLst>
          </p:cNvPr>
          <p:cNvSpPr>
            <a:spLocks noGrp="1"/>
          </p:cNvSpPr>
          <p:nvPr>
            <p:ph type="title"/>
          </p:nvPr>
        </p:nvSpPr>
        <p:spPr>
          <a:xfrm>
            <a:off x="457200" y="706523"/>
            <a:ext cx="8229600" cy="494955"/>
          </a:xfrm>
        </p:spPr>
        <p:txBody>
          <a:bodyPr/>
          <a:lstStyle/>
          <a:p>
            <a:pPr algn="l"/>
            <a:r>
              <a:rPr lang="en-US" sz="2800" dirty="0"/>
              <a:t>Linear Methods</a:t>
            </a:r>
          </a:p>
        </p:txBody>
      </p:sp>
      <p:sp>
        <p:nvSpPr>
          <p:cNvPr id="3" name="Text Placeholder 2">
            <a:extLst>
              <a:ext uri="{FF2B5EF4-FFF2-40B4-BE49-F238E27FC236}">
                <a16:creationId xmlns:a16="http://schemas.microsoft.com/office/drawing/2014/main" id="{805F35EE-38FD-00E4-A55B-944561698AD6}"/>
              </a:ext>
            </a:extLst>
          </p:cNvPr>
          <p:cNvSpPr>
            <a:spLocks noGrp="1"/>
          </p:cNvSpPr>
          <p:nvPr>
            <p:ph type="body" idx="1"/>
          </p:nvPr>
        </p:nvSpPr>
        <p:spPr/>
        <p:txBody>
          <a:bodyPr/>
          <a:lstStyle/>
          <a:p>
            <a:r>
              <a:rPr lang="en-US" sz="1600" b="0" i="0" dirty="0">
                <a:solidFill>
                  <a:srgbClr val="24292F"/>
                </a:solidFill>
                <a:effectLst/>
                <a:latin typeface="+mj-lt"/>
              </a:rPr>
              <a:t>Upon using Ridge Regression and '</a:t>
            </a:r>
            <a:r>
              <a:rPr lang="en-US" sz="1600" b="0" i="0" dirty="0" err="1">
                <a:solidFill>
                  <a:srgbClr val="24292F"/>
                </a:solidFill>
                <a:effectLst/>
                <a:latin typeface="+mj-lt"/>
              </a:rPr>
              <a:t>TdidfVectorizer</a:t>
            </a:r>
            <a:r>
              <a:rPr lang="en-US" sz="1600" b="0" i="0" dirty="0">
                <a:solidFill>
                  <a:srgbClr val="24292F"/>
                </a:solidFill>
                <a:effectLst/>
                <a:latin typeface="+mj-lt"/>
              </a:rPr>
              <a:t>' on the resulting feature set, The results were better than Linear Regression with the mean correlation score improving to 0.35. </a:t>
            </a:r>
          </a:p>
          <a:p>
            <a:r>
              <a:rPr lang="en-US" sz="1600" b="0" i="0" dirty="0">
                <a:solidFill>
                  <a:srgbClr val="24292F"/>
                </a:solidFill>
                <a:effectLst/>
                <a:latin typeface="+mj-lt"/>
              </a:rPr>
              <a:t>In terms of feasibility of learning, while the training score improved using ridge regression, it was well below scores generated by other methods and pointed towards more complex relationship between unknown features.</a:t>
            </a:r>
          </a:p>
          <a:p>
            <a:endParaRPr lang="en-US" sz="1600" dirty="0">
              <a:latin typeface="+mj-lt"/>
            </a:endParaRPr>
          </a:p>
        </p:txBody>
      </p:sp>
    </p:spTree>
    <p:extLst>
      <p:ext uri="{BB962C8B-B14F-4D97-AF65-F5344CB8AC3E}">
        <p14:creationId xmlns:p14="http://schemas.microsoft.com/office/powerpoint/2010/main" val="1195173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83727-C189-6F46-7354-B8A556B63B48}"/>
              </a:ext>
            </a:extLst>
          </p:cNvPr>
          <p:cNvSpPr>
            <a:spLocks noGrp="1"/>
          </p:cNvSpPr>
          <p:nvPr>
            <p:ph type="title"/>
          </p:nvPr>
        </p:nvSpPr>
        <p:spPr>
          <a:xfrm>
            <a:off x="457200" y="706524"/>
            <a:ext cx="8229600" cy="633178"/>
          </a:xfrm>
        </p:spPr>
        <p:txBody>
          <a:bodyPr/>
          <a:lstStyle/>
          <a:p>
            <a:pPr algn="l"/>
            <a:r>
              <a:rPr lang="en-US" sz="2800" dirty="0"/>
              <a:t>Random Forest Regression</a:t>
            </a:r>
          </a:p>
        </p:txBody>
      </p:sp>
      <p:pic>
        <p:nvPicPr>
          <p:cNvPr id="3074" name="Picture 2">
            <a:extLst>
              <a:ext uri="{FF2B5EF4-FFF2-40B4-BE49-F238E27FC236}">
                <a16:creationId xmlns:a16="http://schemas.microsoft.com/office/drawing/2014/main" id="{FACE8174-FC5D-3920-9179-CD5EB4C4C3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530" y="1488558"/>
            <a:ext cx="5472919" cy="3165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138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83727-C189-6F46-7354-B8A556B63B48}"/>
              </a:ext>
            </a:extLst>
          </p:cNvPr>
          <p:cNvSpPr>
            <a:spLocks noGrp="1"/>
          </p:cNvSpPr>
          <p:nvPr>
            <p:ph type="title"/>
          </p:nvPr>
        </p:nvSpPr>
        <p:spPr>
          <a:xfrm>
            <a:off x="457200" y="706524"/>
            <a:ext cx="8229600" cy="604786"/>
          </a:xfrm>
        </p:spPr>
        <p:txBody>
          <a:bodyPr/>
          <a:lstStyle/>
          <a:p>
            <a:pPr algn="l"/>
            <a:r>
              <a:rPr lang="en-US" sz="2400" dirty="0"/>
              <a:t>Random Forest Regression</a:t>
            </a:r>
            <a:endParaRPr lang="en-US" dirty="0"/>
          </a:p>
        </p:txBody>
      </p:sp>
      <p:sp>
        <p:nvSpPr>
          <p:cNvPr id="3" name="Text Placeholder 2">
            <a:extLst>
              <a:ext uri="{FF2B5EF4-FFF2-40B4-BE49-F238E27FC236}">
                <a16:creationId xmlns:a16="http://schemas.microsoft.com/office/drawing/2014/main" id="{805F35EE-38FD-00E4-A55B-944561698AD6}"/>
              </a:ext>
            </a:extLst>
          </p:cNvPr>
          <p:cNvSpPr>
            <a:spLocks noGrp="1"/>
          </p:cNvSpPr>
          <p:nvPr>
            <p:ph type="body" idx="1"/>
          </p:nvPr>
        </p:nvSpPr>
        <p:spPr>
          <a:xfrm>
            <a:off x="457200" y="1311310"/>
            <a:ext cx="8229600" cy="3611564"/>
          </a:xfrm>
        </p:spPr>
        <p:txBody>
          <a:bodyPr/>
          <a:lstStyle/>
          <a:p>
            <a:r>
              <a:rPr lang="en-US" sz="1600" b="0" i="0" dirty="0">
                <a:solidFill>
                  <a:schemeClr val="tx1"/>
                </a:solidFill>
                <a:effectLst/>
                <a:latin typeface="+mj-lt"/>
              </a:rPr>
              <a:t>This ensemble methods using decision tree regressors was fit on data with slightly different features.</a:t>
            </a:r>
          </a:p>
          <a:p>
            <a:r>
              <a:rPr lang="en-US" sz="1600" dirty="0">
                <a:solidFill>
                  <a:schemeClr val="tx1"/>
                </a:solidFill>
                <a:latin typeface="+mj-lt"/>
              </a:rPr>
              <a:t>M</a:t>
            </a:r>
            <a:r>
              <a:rPr lang="en-US" sz="1600" b="0" i="0" dirty="0">
                <a:solidFill>
                  <a:schemeClr val="tx1"/>
                </a:solidFill>
                <a:effectLst/>
                <a:latin typeface="+mj-lt"/>
              </a:rPr>
              <a:t>issing values were imputed </a:t>
            </a:r>
          </a:p>
          <a:p>
            <a:r>
              <a:rPr lang="en-US" sz="1600" b="0" i="0" dirty="0">
                <a:solidFill>
                  <a:schemeClr val="tx1"/>
                </a:solidFill>
                <a:effectLst/>
                <a:latin typeface="+mj-lt"/>
              </a:rPr>
              <a:t>Organizations were encoded to see if the samples were affected based on the lab where they were measured. </a:t>
            </a:r>
          </a:p>
          <a:p>
            <a:r>
              <a:rPr lang="en-US" sz="1600" b="0" i="0" dirty="0">
                <a:solidFill>
                  <a:schemeClr val="tx1"/>
                </a:solidFill>
                <a:effectLst/>
                <a:latin typeface="+mj-lt"/>
              </a:rPr>
              <a:t>As expected, there was lot of overfitting with respect to training data, since the accuracy was unusually high. </a:t>
            </a:r>
          </a:p>
          <a:p>
            <a:r>
              <a:rPr lang="en-US" sz="1600" b="0" i="0" dirty="0">
                <a:solidFill>
                  <a:schemeClr val="tx1"/>
                </a:solidFill>
                <a:effectLst/>
                <a:latin typeface="+mj-lt"/>
              </a:rPr>
              <a:t>The number of estimators used were over 500 and the in sample error were very low; it’s a case of overfitting. </a:t>
            </a:r>
            <a:endParaRPr lang="en-US" sz="1600" dirty="0">
              <a:solidFill>
                <a:schemeClr val="tx1"/>
              </a:solidFill>
              <a:latin typeface="+mj-lt"/>
            </a:endParaRPr>
          </a:p>
        </p:txBody>
      </p:sp>
    </p:spTree>
    <p:extLst>
      <p:ext uri="{BB962C8B-B14F-4D97-AF65-F5344CB8AC3E}">
        <p14:creationId xmlns:p14="http://schemas.microsoft.com/office/powerpoint/2010/main" val="2649782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 name="Picture 1">
            <a:extLst>
              <a:ext uri="{FF2B5EF4-FFF2-40B4-BE49-F238E27FC236}">
                <a16:creationId xmlns:a16="http://schemas.microsoft.com/office/drawing/2014/main" id="{9A944F19-A4D1-5931-361E-E24E3DCB2BC7}"/>
              </a:ext>
            </a:extLst>
          </p:cNvPr>
          <p:cNvPicPr>
            <a:picLocks noChangeAspect="1"/>
          </p:cNvPicPr>
          <p:nvPr/>
        </p:nvPicPr>
        <p:blipFill>
          <a:blip r:embed="rId3"/>
          <a:stretch>
            <a:fillRect/>
          </a:stretch>
        </p:blipFill>
        <p:spPr>
          <a:xfrm>
            <a:off x="-52631" y="1394882"/>
            <a:ext cx="3964882" cy="2614112"/>
          </a:xfrm>
          <a:prstGeom prst="rect">
            <a:avLst/>
          </a:prstGeom>
        </p:spPr>
      </p:pic>
      <p:pic>
        <p:nvPicPr>
          <p:cNvPr id="3" name="Picture 2">
            <a:extLst>
              <a:ext uri="{FF2B5EF4-FFF2-40B4-BE49-F238E27FC236}">
                <a16:creationId xmlns:a16="http://schemas.microsoft.com/office/drawing/2014/main" id="{F8C52716-8E33-E2C0-6390-6E8B4EEAB1A1}"/>
              </a:ext>
            </a:extLst>
          </p:cNvPr>
          <p:cNvPicPr>
            <a:picLocks noChangeAspect="1"/>
          </p:cNvPicPr>
          <p:nvPr/>
        </p:nvPicPr>
        <p:blipFill>
          <a:blip r:embed="rId4"/>
          <a:stretch>
            <a:fillRect/>
          </a:stretch>
        </p:blipFill>
        <p:spPr>
          <a:xfrm>
            <a:off x="4189230" y="1338452"/>
            <a:ext cx="3870250" cy="2551719"/>
          </a:xfrm>
          <a:prstGeom prst="rect">
            <a:avLst/>
          </a:prstGeom>
        </p:spPr>
      </p:pic>
    </p:spTree>
    <p:extLst>
      <p:ext uri="{BB962C8B-B14F-4D97-AF65-F5344CB8AC3E}">
        <p14:creationId xmlns:p14="http://schemas.microsoft.com/office/powerpoint/2010/main" val="451451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ac155cfeea_0_237"/>
          <p:cNvSpPr txBox="1">
            <a:spLocks noGrp="1"/>
          </p:cNvSpPr>
          <p:nvPr>
            <p:ph type="body" idx="1"/>
          </p:nvPr>
        </p:nvSpPr>
        <p:spPr>
          <a:xfrm>
            <a:off x="316350" y="897150"/>
            <a:ext cx="7866000" cy="3519600"/>
          </a:xfrm>
          <a:prstGeom prst="rect">
            <a:avLst/>
          </a:prstGeom>
          <a:noFill/>
          <a:ln>
            <a:noFill/>
          </a:ln>
        </p:spPr>
        <p:txBody>
          <a:bodyPr spcFirstLastPara="1" wrap="square" lIns="91425" tIns="45700" rIns="91425" bIns="45700" anchor="t" anchorCtr="0">
            <a:noAutofit/>
          </a:bodyPr>
          <a:lstStyle/>
          <a:p>
            <a:pPr marL="285750" indent="-285750"/>
            <a:r>
              <a:rPr lang="en-US" sz="1600" dirty="0">
                <a:solidFill>
                  <a:schemeClr val="tx1"/>
                </a:solidFill>
                <a:latin typeface="+mn-lt"/>
              </a:rPr>
              <a:t>Using </a:t>
            </a:r>
            <a:r>
              <a:rPr lang="en-US" sz="1600" dirty="0" err="1">
                <a:solidFill>
                  <a:schemeClr val="tx1"/>
                </a:solidFill>
                <a:latin typeface="+mn-lt"/>
              </a:rPr>
              <a:t>SimpleImputer</a:t>
            </a:r>
            <a:r>
              <a:rPr lang="en-US" sz="1600" dirty="0">
                <a:solidFill>
                  <a:schemeClr val="tx1"/>
                </a:solidFill>
                <a:latin typeface="+mn-lt"/>
              </a:rPr>
              <a:t>, all amino acids in </a:t>
            </a:r>
            <a:r>
              <a:rPr lang="en-US" sz="1600" dirty="0" err="1">
                <a:solidFill>
                  <a:schemeClr val="tx1"/>
                </a:solidFill>
                <a:latin typeface="+mn-lt"/>
              </a:rPr>
              <a:t>protein_sequence</a:t>
            </a:r>
            <a:r>
              <a:rPr lang="en-US" sz="1600" dirty="0">
                <a:solidFill>
                  <a:schemeClr val="tx1"/>
                </a:solidFill>
                <a:latin typeface="+mn-lt"/>
              </a:rPr>
              <a:t> are listed and visualized.</a:t>
            </a:r>
          </a:p>
          <a:p>
            <a:pPr marL="285750" indent="-285750"/>
            <a:r>
              <a:rPr lang="en-US" sz="1600" dirty="0">
                <a:solidFill>
                  <a:schemeClr val="tx1"/>
                </a:solidFill>
                <a:latin typeface="+mn-lt"/>
              </a:rPr>
              <a:t>Hyper Parameter Tuning and A</a:t>
            </a:r>
            <a:r>
              <a:rPr lang="en-US" sz="1600" b="0" dirty="0">
                <a:solidFill>
                  <a:schemeClr val="tx1"/>
                </a:solidFill>
                <a:effectLst/>
                <a:latin typeface="+mn-lt"/>
              </a:rPr>
              <a:t>ll the columns are normalized and brought down to same distribution.</a:t>
            </a:r>
          </a:p>
          <a:p>
            <a:pPr marL="285750" indent="-285750"/>
            <a:r>
              <a:rPr lang="en-US" sz="1600" b="0" i="0" u="none" strike="noStrike" dirty="0">
                <a:solidFill>
                  <a:srgbClr val="000000"/>
                </a:solidFill>
                <a:effectLst/>
                <a:latin typeface="+mn-lt"/>
              </a:rPr>
              <a:t>This Submission gave a score of 0.385 on Kaggle when Random Forest Method was used.</a:t>
            </a:r>
            <a:br>
              <a:rPr lang="en-US" sz="1400" dirty="0"/>
            </a:br>
            <a:endParaRPr lang="en-US" sz="1600" b="0" dirty="0">
              <a:solidFill>
                <a:schemeClr val="tx1"/>
              </a:solidFill>
              <a:effectLst/>
              <a:latin typeface="+mj-lt"/>
            </a:endParaRPr>
          </a:p>
        </p:txBody>
      </p:sp>
    </p:spTree>
    <p:extLst>
      <p:ext uri="{BB962C8B-B14F-4D97-AF65-F5344CB8AC3E}">
        <p14:creationId xmlns:p14="http://schemas.microsoft.com/office/powerpoint/2010/main" val="3834635927"/>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752</Words>
  <Application>Microsoft Macintosh PowerPoint</Application>
  <PresentationFormat>On-screen Show (16:9)</PresentationFormat>
  <Paragraphs>51</Paragraphs>
  <Slides>17</Slides>
  <Notes>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17</vt:i4>
      </vt:variant>
    </vt:vector>
  </HeadingPairs>
  <TitlesOfParts>
    <vt:vector size="22" baseType="lpstr">
      <vt:lpstr>Arial</vt:lpstr>
      <vt:lpstr>Times New Roman</vt:lpstr>
      <vt:lpstr>Calibri</vt:lpstr>
      <vt:lpstr>1_Office Theme</vt:lpstr>
      <vt:lpstr>Office Theme</vt:lpstr>
      <vt:lpstr>Novozyme Enzyme Stability Prediction</vt:lpstr>
      <vt:lpstr>Novozyme Enzymes Dataset</vt:lpstr>
      <vt:lpstr>Novozyme Enzymes Dataset</vt:lpstr>
      <vt:lpstr>Linear Methods</vt:lpstr>
      <vt:lpstr>Linear Methods</vt:lpstr>
      <vt:lpstr>Random Forest Regression</vt:lpstr>
      <vt:lpstr>Random Forest Regression</vt:lpstr>
      <vt:lpstr>PowerPoint Presentation</vt:lpstr>
      <vt:lpstr>PowerPoint Presentation</vt:lpstr>
      <vt:lpstr>XG Booster</vt:lpstr>
      <vt:lpstr>XG Booster</vt:lpstr>
      <vt:lpstr>XG Booster</vt:lpstr>
      <vt:lpstr>Advanced EDA language Model ProBert </vt:lpstr>
      <vt:lpstr>Dropping sequences that are too long to save the GPU memory. </vt:lpstr>
      <vt:lpstr>PowerPoint Presentation</vt:lpstr>
      <vt:lpstr>Protein Bert Embed Swapped Tokens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Novozyme Enzyme Stability Prediction</dc:title>
  <cp:lastModifiedBy>Microsoft Office User</cp:lastModifiedBy>
  <cp:revision>5</cp:revision>
  <dcterms:modified xsi:type="dcterms:W3CDTF">2022-12-07T06:34:14Z</dcterms:modified>
</cp:coreProperties>
</file>