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9" r:id="rId3"/>
    <p:sldId id="261" r:id="rId4"/>
    <p:sldId id="263" r:id="rId5"/>
    <p:sldId id="271" r:id="rId6"/>
    <p:sldId id="264" r:id="rId7"/>
    <p:sldId id="266" r:id="rId8"/>
    <p:sldId id="272" r:id="rId9"/>
    <p:sldId id="273" r:id="rId10"/>
    <p:sldId id="265" r:id="rId11"/>
    <p:sldId id="275" r:id="rId12"/>
    <p:sldId id="277" r:id="rId13"/>
    <p:sldId id="276" r:id="rId14"/>
    <p:sldId id="268" r:id="rId15"/>
    <p:sldId id="258" r:id="rId16"/>
    <p:sldId id="278" r:id="rId17"/>
    <p:sldId id="274" r:id="rId18"/>
    <p:sldId id="269"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43E"/>
    <a:srgbClr val="003225"/>
    <a:srgbClr val="006A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C24CAE-ADA4-4615-8B5A-2EF670F8D2E1}"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US"/>
        </a:p>
      </dgm:t>
    </dgm:pt>
    <dgm:pt modelId="{7EBBAE87-CC57-4ABF-8224-6230DA9345B8}">
      <dgm:prSet phldrT="[Text]" custT="1"/>
      <dgm:spPr/>
      <dgm:t>
        <a:bodyPr/>
        <a:lstStyle/>
        <a:p>
          <a:endParaRPr lang="en-US" sz="3200" b="1" dirty="0">
            <a:solidFill>
              <a:schemeClr val="bg1"/>
            </a:solidFill>
          </a:endParaRPr>
        </a:p>
        <a:p>
          <a:endParaRPr lang="en-US" sz="3200" b="1" dirty="0">
            <a:solidFill>
              <a:schemeClr val="bg1"/>
            </a:solidFill>
          </a:endParaRPr>
        </a:p>
        <a:p>
          <a:endParaRPr lang="en-US" sz="3200" b="1" dirty="0">
            <a:solidFill>
              <a:schemeClr val="bg1"/>
            </a:solidFill>
          </a:endParaRPr>
        </a:p>
        <a:p>
          <a:endParaRPr lang="en-US" sz="3200" b="1" dirty="0">
            <a:solidFill>
              <a:schemeClr val="bg1"/>
            </a:solidFill>
          </a:endParaRPr>
        </a:p>
        <a:p>
          <a:r>
            <a:rPr lang="en-US" sz="3200" b="1" dirty="0">
              <a:solidFill>
                <a:schemeClr val="bg1"/>
              </a:solidFill>
            </a:rPr>
            <a:t>Key Findings</a:t>
          </a:r>
          <a:endParaRPr lang="en-US" sz="3200" dirty="0"/>
        </a:p>
      </dgm:t>
    </dgm:pt>
    <dgm:pt modelId="{6D6E4CB5-0CAB-4DCA-ADB4-6C925DB52FD1}" type="parTrans" cxnId="{659C1573-59EA-41F6-98D8-6CA9F0300305}">
      <dgm:prSet/>
      <dgm:spPr/>
      <dgm:t>
        <a:bodyPr/>
        <a:lstStyle/>
        <a:p>
          <a:endParaRPr lang="en-US"/>
        </a:p>
      </dgm:t>
    </dgm:pt>
    <dgm:pt modelId="{5B28E4B6-B1C3-44A2-8DF6-41E60D2BC5CF}" type="sibTrans" cxnId="{659C1573-59EA-41F6-98D8-6CA9F0300305}">
      <dgm:prSet/>
      <dgm:spPr/>
      <dgm:t>
        <a:bodyPr/>
        <a:lstStyle/>
        <a:p>
          <a:endParaRPr lang="en-US"/>
        </a:p>
      </dgm:t>
    </dgm:pt>
    <dgm:pt modelId="{9FF673C2-BC2F-48F0-8817-B33531FD52E5}">
      <dgm:prSet phldrT="[Text]" custT="1"/>
      <dgm:spPr/>
      <dgm:t>
        <a:bodyPr/>
        <a:lstStyle/>
        <a:p>
          <a:r>
            <a:rPr lang="en-US" sz="2800" b="1" dirty="0">
              <a:solidFill>
                <a:schemeClr val="bg1"/>
              </a:solidFill>
            </a:rPr>
            <a:t>Univariate Analysis</a:t>
          </a:r>
          <a:endParaRPr lang="en-US" sz="2800" dirty="0">
            <a:solidFill>
              <a:schemeClr val="bg1"/>
            </a:solidFill>
          </a:endParaRPr>
        </a:p>
      </dgm:t>
    </dgm:pt>
    <dgm:pt modelId="{C73175C0-FC7C-4D4E-9928-FEE8992E4007}" type="parTrans" cxnId="{8AD11C9A-3D72-438D-BFAE-7455ABD736B7}">
      <dgm:prSet/>
      <dgm:spPr/>
      <dgm:t>
        <a:bodyPr/>
        <a:lstStyle/>
        <a:p>
          <a:endParaRPr lang="en-US"/>
        </a:p>
      </dgm:t>
    </dgm:pt>
    <dgm:pt modelId="{E065B62B-52A7-45DE-8047-28A9D965A044}" type="sibTrans" cxnId="{8AD11C9A-3D72-438D-BFAE-7455ABD736B7}">
      <dgm:prSet/>
      <dgm:spPr/>
      <dgm:t>
        <a:bodyPr/>
        <a:lstStyle/>
        <a:p>
          <a:endParaRPr lang="en-US"/>
        </a:p>
      </dgm:t>
    </dgm:pt>
    <dgm:pt modelId="{2D130246-FEA8-4062-8A1A-97061DB575F6}">
      <dgm:prSet phldrT="[Text]" custT="1"/>
      <dgm:spPr/>
      <dgm:t>
        <a:bodyPr/>
        <a:lstStyle/>
        <a:p>
          <a:r>
            <a:rPr lang="en-US" sz="2800" b="1" kern="1200" dirty="0">
              <a:solidFill>
                <a:schemeClr val="bg1"/>
              </a:solidFill>
              <a:latin typeface="Calibri" panose="020F0502020204030204"/>
              <a:ea typeface="+mn-ea"/>
              <a:cs typeface="+mn-cs"/>
            </a:rPr>
            <a:t>Outliers Analysis</a:t>
          </a:r>
        </a:p>
      </dgm:t>
    </dgm:pt>
    <dgm:pt modelId="{212EFAFF-BE35-417A-A2CF-6EEA4D813F52}" type="parTrans" cxnId="{0E0E493E-B81D-426D-A3AD-9794DFBA216D}">
      <dgm:prSet/>
      <dgm:spPr/>
      <dgm:t>
        <a:bodyPr/>
        <a:lstStyle/>
        <a:p>
          <a:endParaRPr lang="en-US"/>
        </a:p>
      </dgm:t>
    </dgm:pt>
    <dgm:pt modelId="{5AAB07D3-D62C-43DF-9F5E-023F3718B988}" type="sibTrans" cxnId="{0E0E493E-B81D-426D-A3AD-9794DFBA216D}">
      <dgm:prSet/>
      <dgm:spPr/>
      <dgm:t>
        <a:bodyPr/>
        <a:lstStyle/>
        <a:p>
          <a:endParaRPr lang="en-US"/>
        </a:p>
      </dgm:t>
    </dgm:pt>
    <dgm:pt modelId="{D259D0AB-B27A-4642-8173-E0E535A529DD}">
      <dgm:prSet phldrT="[Text]" custT="1"/>
      <dgm:spPr/>
      <dgm:t>
        <a:bodyPr/>
        <a:lstStyle/>
        <a:p>
          <a:pPr marL="0" lvl="0" indent="0" algn="l" defTabSz="1244600">
            <a:lnSpc>
              <a:spcPct val="90000"/>
            </a:lnSpc>
            <a:spcBef>
              <a:spcPct val="0"/>
            </a:spcBef>
            <a:spcAft>
              <a:spcPct val="35000"/>
            </a:spcAft>
            <a:buNone/>
          </a:pPr>
          <a:r>
            <a:rPr lang="en-US" sz="2800" b="1" kern="1200" dirty="0">
              <a:solidFill>
                <a:schemeClr val="bg1"/>
              </a:solidFill>
              <a:latin typeface="Calibri" panose="020F0502020204030204"/>
              <a:ea typeface="+mn-ea"/>
              <a:cs typeface="+mn-cs"/>
            </a:rPr>
            <a:t>Bi-variate Analysis</a:t>
          </a:r>
        </a:p>
        <a:p>
          <a:pPr marL="0" lvl="0" indent="0" algn="l" defTabSz="1244600">
            <a:lnSpc>
              <a:spcPct val="90000"/>
            </a:lnSpc>
            <a:spcBef>
              <a:spcPct val="0"/>
            </a:spcBef>
            <a:spcAft>
              <a:spcPct val="35000"/>
            </a:spcAft>
            <a:buNone/>
          </a:pPr>
          <a:endParaRPr lang="en-US" sz="2800" b="1" kern="1200" dirty="0">
            <a:solidFill>
              <a:schemeClr val="bg1"/>
            </a:solidFill>
            <a:latin typeface="Calibri" panose="020F0502020204030204"/>
            <a:ea typeface="+mn-ea"/>
            <a:cs typeface="+mn-cs"/>
          </a:endParaRPr>
        </a:p>
        <a:p>
          <a:pPr marL="0" lvl="0" indent="0" algn="l" defTabSz="1244600">
            <a:lnSpc>
              <a:spcPct val="90000"/>
            </a:lnSpc>
            <a:spcBef>
              <a:spcPct val="0"/>
            </a:spcBef>
            <a:spcAft>
              <a:spcPct val="35000"/>
            </a:spcAft>
            <a:buNone/>
          </a:pPr>
          <a:r>
            <a:rPr lang="en-US" sz="2800" b="1" kern="1200" dirty="0">
              <a:solidFill>
                <a:schemeClr val="bg1"/>
              </a:solidFill>
              <a:latin typeface="Calibri" panose="020F0502020204030204"/>
              <a:ea typeface="+mn-ea"/>
              <a:cs typeface="+mn-cs"/>
            </a:rPr>
            <a:t>Feature Engineering</a:t>
          </a:r>
        </a:p>
        <a:p>
          <a:pPr marL="0" lvl="0" indent="0" algn="l" defTabSz="1244600">
            <a:lnSpc>
              <a:spcPct val="90000"/>
            </a:lnSpc>
            <a:spcBef>
              <a:spcPct val="0"/>
            </a:spcBef>
            <a:spcAft>
              <a:spcPct val="35000"/>
            </a:spcAft>
            <a:buNone/>
          </a:pPr>
          <a:endParaRPr lang="en-US" sz="2800" b="1" kern="1200" dirty="0">
            <a:solidFill>
              <a:schemeClr val="bg1"/>
            </a:solidFill>
          </a:endParaRPr>
        </a:p>
        <a:p>
          <a:pPr marL="0" lvl="0" indent="0" algn="l" defTabSz="1244600">
            <a:lnSpc>
              <a:spcPct val="90000"/>
            </a:lnSpc>
            <a:spcBef>
              <a:spcPct val="0"/>
            </a:spcBef>
            <a:spcAft>
              <a:spcPct val="35000"/>
            </a:spcAft>
            <a:buNone/>
          </a:pPr>
          <a:r>
            <a:rPr lang="en-US" sz="2800" b="1" kern="1200" dirty="0">
              <a:solidFill>
                <a:schemeClr val="bg1"/>
              </a:solidFill>
            </a:rPr>
            <a:t>Model Development - Comparison Analysis</a:t>
          </a:r>
          <a:endParaRPr lang="en-US" sz="2800" b="1" kern="1200" dirty="0">
            <a:solidFill>
              <a:schemeClr val="bg1"/>
            </a:solidFill>
            <a:latin typeface="Calibri" panose="020F0502020204030204"/>
            <a:ea typeface="+mn-ea"/>
            <a:cs typeface="+mn-cs"/>
          </a:endParaRPr>
        </a:p>
      </dgm:t>
    </dgm:pt>
    <dgm:pt modelId="{F05D43E6-3841-4480-BC62-BBD5B1A04F18}" type="sibTrans" cxnId="{1B292CD3-FD64-43A3-AD05-8A3E1D8DA81C}">
      <dgm:prSet/>
      <dgm:spPr/>
      <dgm:t>
        <a:bodyPr/>
        <a:lstStyle/>
        <a:p>
          <a:endParaRPr lang="en-US"/>
        </a:p>
      </dgm:t>
    </dgm:pt>
    <dgm:pt modelId="{CE6D6D2C-5388-423D-8A59-5587087A37C7}" type="parTrans" cxnId="{1B292CD3-FD64-43A3-AD05-8A3E1D8DA81C}">
      <dgm:prSet/>
      <dgm:spPr/>
      <dgm:t>
        <a:bodyPr/>
        <a:lstStyle/>
        <a:p>
          <a:endParaRPr lang="en-US"/>
        </a:p>
      </dgm:t>
    </dgm:pt>
    <dgm:pt modelId="{20B558D7-8DB6-468E-A0CC-B220682AC9CD}" type="pres">
      <dgm:prSet presAssocID="{E5C24CAE-ADA4-4615-8B5A-2EF670F8D2E1}" presName="vert0" presStyleCnt="0">
        <dgm:presLayoutVars>
          <dgm:dir/>
          <dgm:animOne val="branch"/>
          <dgm:animLvl val="lvl"/>
        </dgm:presLayoutVars>
      </dgm:prSet>
      <dgm:spPr/>
    </dgm:pt>
    <dgm:pt modelId="{785909D5-C86D-4570-A9ED-EDB87C3159D0}" type="pres">
      <dgm:prSet presAssocID="{7EBBAE87-CC57-4ABF-8224-6230DA9345B8}" presName="thickLine" presStyleLbl="alignNode1" presStyleIdx="0" presStyleCnt="1"/>
      <dgm:spPr/>
    </dgm:pt>
    <dgm:pt modelId="{705414DC-EA2F-4F0C-80DB-737814780CC7}" type="pres">
      <dgm:prSet presAssocID="{7EBBAE87-CC57-4ABF-8224-6230DA9345B8}" presName="horz1" presStyleCnt="0"/>
      <dgm:spPr/>
    </dgm:pt>
    <dgm:pt modelId="{342D698F-3D3E-4DEF-A22F-D379A3FC5E40}" type="pres">
      <dgm:prSet presAssocID="{7EBBAE87-CC57-4ABF-8224-6230DA9345B8}" presName="tx1" presStyleLbl="revTx" presStyleIdx="0" presStyleCnt="4"/>
      <dgm:spPr/>
    </dgm:pt>
    <dgm:pt modelId="{1761DA6B-EE47-4457-B396-C3D7CA7B530C}" type="pres">
      <dgm:prSet presAssocID="{7EBBAE87-CC57-4ABF-8224-6230DA9345B8}" presName="vert1" presStyleCnt="0"/>
      <dgm:spPr/>
    </dgm:pt>
    <dgm:pt modelId="{2959140D-8D07-4C2B-9C88-087FB4C3D3B4}" type="pres">
      <dgm:prSet presAssocID="{9FF673C2-BC2F-48F0-8817-B33531FD52E5}" presName="vertSpace2a" presStyleCnt="0"/>
      <dgm:spPr/>
    </dgm:pt>
    <dgm:pt modelId="{964470C5-54A0-4AC0-B66D-785659938F92}" type="pres">
      <dgm:prSet presAssocID="{9FF673C2-BC2F-48F0-8817-B33531FD52E5}" presName="horz2" presStyleCnt="0"/>
      <dgm:spPr/>
    </dgm:pt>
    <dgm:pt modelId="{A71FDD4E-2BB3-4D6F-96D8-C52B9D792F7A}" type="pres">
      <dgm:prSet presAssocID="{9FF673C2-BC2F-48F0-8817-B33531FD52E5}" presName="horzSpace2" presStyleCnt="0"/>
      <dgm:spPr/>
    </dgm:pt>
    <dgm:pt modelId="{481B3C76-DCA9-4EAE-8B46-78A0DE79321F}" type="pres">
      <dgm:prSet presAssocID="{9FF673C2-BC2F-48F0-8817-B33531FD52E5}" presName="tx2" presStyleLbl="revTx" presStyleIdx="1" presStyleCnt="4" custScaleY="17293"/>
      <dgm:spPr/>
    </dgm:pt>
    <dgm:pt modelId="{837DA395-4128-43CE-9ED3-FEDF0DDC9413}" type="pres">
      <dgm:prSet presAssocID="{9FF673C2-BC2F-48F0-8817-B33531FD52E5}" presName="vert2" presStyleCnt="0"/>
      <dgm:spPr/>
    </dgm:pt>
    <dgm:pt modelId="{6901FA4D-E383-4712-8114-D3C6292D791B}" type="pres">
      <dgm:prSet presAssocID="{9FF673C2-BC2F-48F0-8817-B33531FD52E5}" presName="thinLine2b" presStyleLbl="callout" presStyleIdx="0" presStyleCnt="3"/>
      <dgm:spPr/>
    </dgm:pt>
    <dgm:pt modelId="{C567DE2F-BFD6-4E1E-BC4D-3C4DF7AB6CAA}" type="pres">
      <dgm:prSet presAssocID="{9FF673C2-BC2F-48F0-8817-B33531FD52E5}" presName="vertSpace2b" presStyleCnt="0"/>
      <dgm:spPr/>
    </dgm:pt>
    <dgm:pt modelId="{2E32AC8F-AF68-483E-9649-8B366DA3E904}" type="pres">
      <dgm:prSet presAssocID="{2D130246-FEA8-4062-8A1A-97061DB575F6}" presName="horz2" presStyleCnt="0"/>
      <dgm:spPr/>
    </dgm:pt>
    <dgm:pt modelId="{38E466E8-D954-49B4-B0A4-94623BF78A54}" type="pres">
      <dgm:prSet presAssocID="{2D130246-FEA8-4062-8A1A-97061DB575F6}" presName="horzSpace2" presStyleCnt="0"/>
      <dgm:spPr/>
    </dgm:pt>
    <dgm:pt modelId="{15499F16-E6AA-41AC-97F9-9A31F98CA3D4}" type="pres">
      <dgm:prSet presAssocID="{2D130246-FEA8-4062-8A1A-97061DB575F6}" presName="tx2" presStyleLbl="revTx" presStyleIdx="2" presStyleCnt="4" custScaleY="14937"/>
      <dgm:spPr/>
    </dgm:pt>
    <dgm:pt modelId="{3C180574-19B8-4162-A325-DD89ADED764A}" type="pres">
      <dgm:prSet presAssocID="{2D130246-FEA8-4062-8A1A-97061DB575F6}" presName="vert2" presStyleCnt="0"/>
      <dgm:spPr/>
    </dgm:pt>
    <dgm:pt modelId="{DDA291E8-C2CD-43F4-B171-A61C179017DB}" type="pres">
      <dgm:prSet presAssocID="{2D130246-FEA8-4062-8A1A-97061DB575F6}" presName="thinLine2b" presStyleLbl="callout" presStyleIdx="1" presStyleCnt="3"/>
      <dgm:spPr/>
    </dgm:pt>
    <dgm:pt modelId="{8FCC1F95-6BA2-40F3-A810-9531C42F407F}" type="pres">
      <dgm:prSet presAssocID="{2D130246-FEA8-4062-8A1A-97061DB575F6}" presName="vertSpace2b" presStyleCnt="0"/>
      <dgm:spPr/>
    </dgm:pt>
    <dgm:pt modelId="{FA2D63C2-3C93-4CE9-9E86-46C8FECC67A7}" type="pres">
      <dgm:prSet presAssocID="{D259D0AB-B27A-4642-8173-E0E535A529DD}" presName="horz2" presStyleCnt="0"/>
      <dgm:spPr/>
    </dgm:pt>
    <dgm:pt modelId="{C8B6D1B8-0E35-41B6-9FA8-1F098D518BE0}" type="pres">
      <dgm:prSet presAssocID="{D259D0AB-B27A-4642-8173-E0E535A529DD}" presName="horzSpace2" presStyleCnt="0"/>
      <dgm:spPr/>
    </dgm:pt>
    <dgm:pt modelId="{F7224301-3F11-485F-AF9A-DCA20E72B05A}" type="pres">
      <dgm:prSet presAssocID="{D259D0AB-B27A-4642-8173-E0E535A529DD}" presName="tx2" presStyleLbl="revTx" presStyleIdx="3" presStyleCnt="4"/>
      <dgm:spPr/>
    </dgm:pt>
    <dgm:pt modelId="{72DAB73F-DE23-4F82-8C6E-13EF5F282C61}" type="pres">
      <dgm:prSet presAssocID="{D259D0AB-B27A-4642-8173-E0E535A529DD}" presName="vert2" presStyleCnt="0"/>
      <dgm:spPr/>
    </dgm:pt>
    <dgm:pt modelId="{B8C689E8-AA6F-4D2E-AA12-1C758B2CBA35}" type="pres">
      <dgm:prSet presAssocID="{D259D0AB-B27A-4642-8173-E0E535A529DD}" presName="thinLine2b" presStyleLbl="callout" presStyleIdx="2" presStyleCnt="3"/>
      <dgm:spPr/>
    </dgm:pt>
    <dgm:pt modelId="{4142C3F1-638D-48BE-82EE-671A8B69E2EB}" type="pres">
      <dgm:prSet presAssocID="{D259D0AB-B27A-4642-8173-E0E535A529DD}" presName="vertSpace2b" presStyleCnt="0"/>
      <dgm:spPr/>
    </dgm:pt>
  </dgm:ptLst>
  <dgm:cxnLst>
    <dgm:cxn modelId="{0E0E493E-B81D-426D-A3AD-9794DFBA216D}" srcId="{7EBBAE87-CC57-4ABF-8224-6230DA9345B8}" destId="{2D130246-FEA8-4062-8A1A-97061DB575F6}" srcOrd="1" destOrd="0" parTransId="{212EFAFF-BE35-417A-A2CF-6EEA4D813F52}" sibTransId="{5AAB07D3-D62C-43DF-9F5E-023F3718B988}"/>
    <dgm:cxn modelId="{5D8E9F5B-51B4-4FA5-A519-9F0E33A476AD}" type="presOf" srcId="{D259D0AB-B27A-4642-8173-E0E535A529DD}" destId="{F7224301-3F11-485F-AF9A-DCA20E72B05A}" srcOrd="0" destOrd="0" presId="urn:microsoft.com/office/officeart/2008/layout/LinedList"/>
    <dgm:cxn modelId="{659C1573-59EA-41F6-98D8-6CA9F0300305}" srcId="{E5C24CAE-ADA4-4615-8B5A-2EF670F8D2E1}" destId="{7EBBAE87-CC57-4ABF-8224-6230DA9345B8}" srcOrd="0" destOrd="0" parTransId="{6D6E4CB5-0CAB-4DCA-ADB4-6C925DB52FD1}" sibTransId="{5B28E4B6-B1C3-44A2-8DF6-41E60D2BC5CF}"/>
    <dgm:cxn modelId="{8C7A6073-0329-48AA-8A1F-737B55CAF12A}" type="presOf" srcId="{E5C24CAE-ADA4-4615-8B5A-2EF670F8D2E1}" destId="{20B558D7-8DB6-468E-A0CC-B220682AC9CD}" srcOrd="0" destOrd="0" presId="urn:microsoft.com/office/officeart/2008/layout/LinedList"/>
    <dgm:cxn modelId="{F7996B85-AB8B-4F20-A36E-6732422293E5}" type="presOf" srcId="{7EBBAE87-CC57-4ABF-8224-6230DA9345B8}" destId="{342D698F-3D3E-4DEF-A22F-D379A3FC5E40}" srcOrd="0" destOrd="0" presId="urn:microsoft.com/office/officeart/2008/layout/LinedList"/>
    <dgm:cxn modelId="{8AD11C9A-3D72-438D-BFAE-7455ABD736B7}" srcId="{7EBBAE87-CC57-4ABF-8224-6230DA9345B8}" destId="{9FF673C2-BC2F-48F0-8817-B33531FD52E5}" srcOrd="0" destOrd="0" parTransId="{C73175C0-FC7C-4D4E-9928-FEE8992E4007}" sibTransId="{E065B62B-52A7-45DE-8047-28A9D965A044}"/>
    <dgm:cxn modelId="{1B292CD3-FD64-43A3-AD05-8A3E1D8DA81C}" srcId="{7EBBAE87-CC57-4ABF-8224-6230DA9345B8}" destId="{D259D0AB-B27A-4642-8173-E0E535A529DD}" srcOrd="2" destOrd="0" parTransId="{CE6D6D2C-5388-423D-8A59-5587087A37C7}" sibTransId="{F05D43E6-3841-4480-BC62-BBD5B1A04F18}"/>
    <dgm:cxn modelId="{B790ADE8-02F8-4C3F-B429-0ED7C042B1F4}" type="presOf" srcId="{2D130246-FEA8-4062-8A1A-97061DB575F6}" destId="{15499F16-E6AA-41AC-97F9-9A31F98CA3D4}" srcOrd="0" destOrd="0" presId="urn:microsoft.com/office/officeart/2008/layout/LinedList"/>
    <dgm:cxn modelId="{1880B8F3-C7E6-4A03-A5AA-60BDCF5F1719}" type="presOf" srcId="{9FF673C2-BC2F-48F0-8817-B33531FD52E5}" destId="{481B3C76-DCA9-4EAE-8B46-78A0DE79321F}" srcOrd="0" destOrd="0" presId="urn:microsoft.com/office/officeart/2008/layout/LinedList"/>
    <dgm:cxn modelId="{7D80B25B-8EC6-4630-86B9-A4DF720F7F3E}" type="presParOf" srcId="{20B558D7-8DB6-468E-A0CC-B220682AC9CD}" destId="{785909D5-C86D-4570-A9ED-EDB87C3159D0}" srcOrd="0" destOrd="0" presId="urn:microsoft.com/office/officeart/2008/layout/LinedList"/>
    <dgm:cxn modelId="{B010B8EA-E0E8-4C03-AF75-A10FE0F66BA1}" type="presParOf" srcId="{20B558D7-8DB6-468E-A0CC-B220682AC9CD}" destId="{705414DC-EA2F-4F0C-80DB-737814780CC7}" srcOrd="1" destOrd="0" presId="urn:microsoft.com/office/officeart/2008/layout/LinedList"/>
    <dgm:cxn modelId="{99120298-A495-4620-A45A-F1223AE195FA}" type="presParOf" srcId="{705414DC-EA2F-4F0C-80DB-737814780CC7}" destId="{342D698F-3D3E-4DEF-A22F-D379A3FC5E40}" srcOrd="0" destOrd="0" presId="urn:microsoft.com/office/officeart/2008/layout/LinedList"/>
    <dgm:cxn modelId="{5A5AD01E-5CEE-4AAC-8CD3-AAA900CAFAA5}" type="presParOf" srcId="{705414DC-EA2F-4F0C-80DB-737814780CC7}" destId="{1761DA6B-EE47-4457-B396-C3D7CA7B530C}" srcOrd="1" destOrd="0" presId="urn:microsoft.com/office/officeart/2008/layout/LinedList"/>
    <dgm:cxn modelId="{3BD78E54-DA79-4618-AD63-E602BFFE0E60}" type="presParOf" srcId="{1761DA6B-EE47-4457-B396-C3D7CA7B530C}" destId="{2959140D-8D07-4C2B-9C88-087FB4C3D3B4}" srcOrd="0" destOrd="0" presId="urn:microsoft.com/office/officeart/2008/layout/LinedList"/>
    <dgm:cxn modelId="{0FB81687-017B-448E-8454-16F32875B167}" type="presParOf" srcId="{1761DA6B-EE47-4457-B396-C3D7CA7B530C}" destId="{964470C5-54A0-4AC0-B66D-785659938F92}" srcOrd="1" destOrd="0" presId="urn:microsoft.com/office/officeart/2008/layout/LinedList"/>
    <dgm:cxn modelId="{ABC6403C-9595-4CA5-B7D2-65D065E2D899}" type="presParOf" srcId="{964470C5-54A0-4AC0-B66D-785659938F92}" destId="{A71FDD4E-2BB3-4D6F-96D8-C52B9D792F7A}" srcOrd="0" destOrd="0" presId="urn:microsoft.com/office/officeart/2008/layout/LinedList"/>
    <dgm:cxn modelId="{B93C4971-9F02-4C21-82D0-3F19EC8398B0}" type="presParOf" srcId="{964470C5-54A0-4AC0-B66D-785659938F92}" destId="{481B3C76-DCA9-4EAE-8B46-78A0DE79321F}" srcOrd="1" destOrd="0" presId="urn:microsoft.com/office/officeart/2008/layout/LinedList"/>
    <dgm:cxn modelId="{3364EE5D-2634-4EFC-8D12-B01274404954}" type="presParOf" srcId="{964470C5-54A0-4AC0-B66D-785659938F92}" destId="{837DA395-4128-43CE-9ED3-FEDF0DDC9413}" srcOrd="2" destOrd="0" presId="urn:microsoft.com/office/officeart/2008/layout/LinedList"/>
    <dgm:cxn modelId="{566AD66B-3AFE-473A-AAC9-FF44D14955A6}" type="presParOf" srcId="{1761DA6B-EE47-4457-B396-C3D7CA7B530C}" destId="{6901FA4D-E383-4712-8114-D3C6292D791B}" srcOrd="2" destOrd="0" presId="urn:microsoft.com/office/officeart/2008/layout/LinedList"/>
    <dgm:cxn modelId="{B22992A8-AC65-4648-A2A5-79D36A9EBDA0}" type="presParOf" srcId="{1761DA6B-EE47-4457-B396-C3D7CA7B530C}" destId="{C567DE2F-BFD6-4E1E-BC4D-3C4DF7AB6CAA}" srcOrd="3" destOrd="0" presId="urn:microsoft.com/office/officeart/2008/layout/LinedList"/>
    <dgm:cxn modelId="{F3F5C250-9F36-47ED-B009-99CAB8989ADC}" type="presParOf" srcId="{1761DA6B-EE47-4457-B396-C3D7CA7B530C}" destId="{2E32AC8F-AF68-483E-9649-8B366DA3E904}" srcOrd="4" destOrd="0" presId="urn:microsoft.com/office/officeart/2008/layout/LinedList"/>
    <dgm:cxn modelId="{9DA4C9E4-4223-43F7-B957-A5C4A8BEEDC1}" type="presParOf" srcId="{2E32AC8F-AF68-483E-9649-8B366DA3E904}" destId="{38E466E8-D954-49B4-B0A4-94623BF78A54}" srcOrd="0" destOrd="0" presId="urn:microsoft.com/office/officeart/2008/layout/LinedList"/>
    <dgm:cxn modelId="{86CA7F1D-F3FE-4704-A2FA-16D7F43BE17A}" type="presParOf" srcId="{2E32AC8F-AF68-483E-9649-8B366DA3E904}" destId="{15499F16-E6AA-41AC-97F9-9A31F98CA3D4}" srcOrd="1" destOrd="0" presId="urn:microsoft.com/office/officeart/2008/layout/LinedList"/>
    <dgm:cxn modelId="{E933644E-07A0-4C79-84C9-BE7E91684743}" type="presParOf" srcId="{2E32AC8F-AF68-483E-9649-8B366DA3E904}" destId="{3C180574-19B8-4162-A325-DD89ADED764A}" srcOrd="2" destOrd="0" presId="urn:microsoft.com/office/officeart/2008/layout/LinedList"/>
    <dgm:cxn modelId="{AED30BC7-E553-4066-98CF-1BFC7591C942}" type="presParOf" srcId="{1761DA6B-EE47-4457-B396-C3D7CA7B530C}" destId="{DDA291E8-C2CD-43F4-B171-A61C179017DB}" srcOrd="5" destOrd="0" presId="urn:microsoft.com/office/officeart/2008/layout/LinedList"/>
    <dgm:cxn modelId="{5C9516D3-6BDE-42C2-8A51-044A9BB59A3E}" type="presParOf" srcId="{1761DA6B-EE47-4457-B396-C3D7CA7B530C}" destId="{8FCC1F95-6BA2-40F3-A810-9531C42F407F}" srcOrd="6" destOrd="0" presId="urn:microsoft.com/office/officeart/2008/layout/LinedList"/>
    <dgm:cxn modelId="{1D873520-D382-4C0D-83AC-6094A0777779}" type="presParOf" srcId="{1761DA6B-EE47-4457-B396-C3D7CA7B530C}" destId="{FA2D63C2-3C93-4CE9-9E86-46C8FECC67A7}" srcOrd="7" destOrd="0" presId="urn:microsoft.com/office/officeart/2008/layout/LinedList"/>
    <dgm:cxn modelId="{A9F1F1EC-CEAD-4B05-BB0F-B39CB36B9733}" type="presParOf" srcId="{FA2D63C2-3C93-4CE9-9E86-46C8FECC67A7}" destId="{C8B6D1B8-0E35-41B6-9FA8-1F098D518BE0}" srcOrd="0" destOrd="0" presId="urn:microsoft.com/office/officeart/2008/layout/LinedList"/>
    <dgm:cxn modelId="{CE2BF51D-3FB2-490A-89B0-A310663E7645}" type="presParOf" srcId="{FA2D63C2-3C93-4CE9-9E86-46C8FECC67A7}" destId="{F7224301-3F11-485F-AF9A-DCA20E72B05A}" srcOrd="1" destOrd="0" presId="urn:microsoft.com/office/officeart/2008/layout/LinedList"/>
    <dgm:cxn modelId="{D1E1F5A2-584D-4DE0-A517-A937356BB62B}" type="presParOf" srcId="{FA2D63C2-3C93-4CE9-9E86-46C8FECC67A7}" destId="{72DAB73F-DE23-4F82-8C6E-13EF5F282C61}" srcOrd="2" destOrd="0" presId="urn:microsoft.com/office/officeart/2008/layout/LinedList"/>
    <dgm:cxn modelId="{B7932514-C5FA-4AC5-B4A5-C9A7390E86B7}" type="presParOf" srcId="{1761DA6B-EE47-4457-B396-C3D7CA7B530C}" destId="{B8C689E8-AA6F-4D2E-AA12-1C758B2CBA35}" srcOrd="8" destOrd="0" presId="urn:microsoft.com/office/officeart/2008/layout/LinedList"/>
    <dgm:cxn modelId="{99BB99D0-A89D-4843-9902-783DF9C73717}" type="presParOf" srcId="{1761DA6B-EE47-4457-B396-C3D7CA7B530C}" destId="{4142C3F1-638D-48BE-82EE-671A8B69E2EB}"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5909D5-C86D-4570-A9ED-EDB87C3159D0}">
      <dsp:nvSpPr>
        <dsp:cNvPr id="0" name=""/>
        <dsp:cNvSpPr/>
      </dsp:nvSpPr>
      <dsp:spPr>
        <a:xfrm>
          <a:off x="0" y="2847"/>
          <a:ext cx="1219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2D698F-3D3E-4DEF-A22F-D379A3FC5E40}">
      <dsp:nvSpPr>
        <dsp:cNvPr id="0" name=""/>
        <dsp:cNvSpPr/>
      </dsp:nvSpPr>
      <dsp:spPr>
        <a:xfrm>
          <a:off x="0" y="2847"/>
          <a:ext cx="2438400" cy="5826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endParaRPr lang="en-US" sz="3200" b="1" kern="1200" dirty="0">
            <a:solidFill>
              <a:schemeClr val="bg1"/>
            </a:solidFill>
          </a:endParaRPr>
        </a:p>
        <a:p>
          <a:pPr marL="0" lvl="0" indent="0" algn="l" defTabSz="1422400">
            <a:lnSpc>
              <a:spcPct val="90000"/>
            </a:lnSpc>
            <a:spcBef>
              <a:spcPct val="0"/>
            </a:spcBef>
            <a:spcAft>
              <a:spcPct val="35000"/>
            </a:spcAft>
            <a:buNone/>
          </a:pPr>
          <a:endParaRPr lang="en-US" sz="3200" b="1" kern="1200" dirty="0">
            <a:solidFill>
              <a:schemeClr val="bg1"/>
            </a:solidFill>
          </a:endParaRPr>
        </a:p>
        <a:p>
          <a:pPr marL="0" lvl="0" indent="0" algn="l" defTabSz="1422400">
            <a:lnSpc>
              <a:spcPct val="90000"/>
            </a:lnSpc>
            <a:spcBef>
              <a:spcPct val="0"/>
            </a:spcBef>
            <a:spcAft>
              <a:spcPct val="35000"/>
            </a:spcAft>
            <a:buNone/>
          </a:pPr>
          <a:endParaRPr lang="en-US" sz="3200" b="1" kern="1200" dirty="0">
            <a:solidFill>
              <a:schemeClr val="bg1"/>
            </a:solidFill>
          </a:endParaRPr>
        </a:p>
        <a:p>
          <a:pPr marL="0" lvl="0" indent="0" algn="l" defTabSz="1422400">
            <a:lnSpc>
              <a:spcPct val="90000"/>
            </a:lnSpc>
            <a:spcBef>
              <a:spcPct val="0"/>
            </a:spcBef>
            <a:spcAft>
              <a:spcPct val="35000"/>
            </a:spcAft>
            <a:buNone/>
          </a:pPr>
          <a:endParaRPr lang="en-US" sz="3200" b="1" kern="1200" dirty="0">
            <a:solidFill>
              <a:schemeClr val="bg1"/>
            </a:solidFill>
          </a:endParaRPr>
        </a:p>
        <a:p>
          <a:pPr marL="0" lvl="0" indent="0" algn="l" defTabSz="1422400">
            <a:lnSpc>
              <a:spcPct val="90000"/>
            </a:lnSpc>
            <a:spcBef>
              <a:spcPct val="0"/>
            </a:spcBef>
            <a:spcAft>
              <a:spcPct val="35000"/>
            </a:spcAft>
            <a:buNone/>
          </a:pPr>
          <a:r>
            <a:rPr lang="en-US" sz="3200" b="1" kern="1200" dirty="0">
              <a:solidFill>
                <a:schemeClr val="bg1"/>
              </a:solidFill>
            </a:rPr>
            <a:t>Key Findings</a:t>
          </a:r>
          <a:endParaRPr lang="en-US" sz="3200" kern="1200" dirty="0"/>
        </a:p>
      </dsp:txBody>
      <dsp:txXfrm>
        <a:off x="0" y="2847"/>
        <a:ext cx="2438400" cy="5826932"/>
      </dsp:txXfrm>
    </dsp:sp>
    <dsp:sp modelId="{481B3C76-DCA9-4EAE-8B46-78A0DE79321F}">
      <dsp:nvSpPr>
        <dsp:cNvPr id="0" name=""/>
        <dsp:cNvSpPr/>
      </dsp:nvSpPr>
      <dsp:spPr>
        <a:xfrm>
          <a:off x="2621280" y="194044"/>
          <a:ext cx="9570720" cy="661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dirty="0">
              <a:solidFill>
                <a:schemeClr val="bg1"/>
              </a:solidFill>
            </a:rPr>
            <a:t>Univariate Analysis</a:t>
          </a:r>
          <a:endParaRPr lang="en-US" sz="2800" kern="1200" dirty="0">
            <a:solidFill>
              <a:schemeClr val="bg1"/>
            </a:solidFill>
          </a:endParaRPr>
        </a:p>
      </dsp:txBody>
      <dsp:txXfrm>
        <a:off x="2621280" y="194044"/>
        <a:ext cx="9570720" cy="661271"/>
      </dsp:txXfrm>
    </dsp:sp>
    <dsp:sp modelId="{6901FA4D-E383-4712-8114-D3C6292D791B}">
      <dsp:nvSpPr>
        <dsp:cNvPr id="0" name=""/>
        <dsp:cNvSpPr/>
      </dsp:nvSpPr>
      <dsp:spPr>
        <a:xfrm>
          <a:off x="2438399" y="855315"/>
          <a:ext cx="9753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499F16-E6AA-41AC-97F9-9A31F98CA3D4}">
      <dsp:nvSpPr>
        <dsp:cNvPr id="0" name=""/>
        <dsp:cNvSpPr/>
      </dsp:nvSpPr>
      <dsp:spPr>
        <a:xfrm>
          <a:off x="2621280" y="1046511"/>
          <a:ext cx="9570720" cy="571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dirty="0">
              <a:solidFill>
                <a:schemeClr val="bg1"/>
              </a:solidFill>
              <a:latin typeface="Calibri" panose="020F0502020204030204"/>
              <a:ea typeface="+mn-ea"/>
              <a:cs typeface="+mn-cs"/>
            </a:rPr>
            <a:t>Outliers Analysis</a:t>
          </a:r>
        </a:p>
      </dsp:txBody>
      <dsp:txXfrm>
        <a:off x="2621280" y="1046511"/>
        <a:ext cx="9570720" cy="571179"/>
      </dsp:txXfrm>
    </dsp:sp>
    <dsp:sp modelId="{DDA291E8-C2CD-43F4-B171-A61C179017DB}">
      <dsp:nvSpPr>
        <dsp:cNvPr id="0" name=""/>
        <dsp:cNvSpPr/>
      </dsp:nvSpPr>
      <dsp:spPr>
        <a:xfrm>
          <a:off x="2438399" y="1617691"/>
          <a:ext cx="9753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224301-3F11-485F-AF9A-DCA20E72B05A}">
      <dsp:nvSpPr>
        <dsp:cNvPr id="0" name=""/>
        <dsp:cNvSpPr/>
      </dsp:nvSpPr>
      <dsp:spPr>
        <a:xfrm>
          <a:off x="2621280" y="1808887"/>
          <a:ext cx="9570720" cy="3823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dirty="0">
              <a:solidFill>
                <a:schemeClr val="bg1"/>
              </a:solidFill>
              <a:latin typeface="Calibri" panose="020F0502020204030204"/>
              <a:ea typeface="+mn-ea"/>
              <a:cs typeface="+mn-cs"/>
            </a:rPr>
            <a:t>Bi-variate Analysis</a:t>
          </a:r>
        </a:p>
        <a:p>
          <a:pPr marL="0" lvl="0" indent="0" algn="l" defTabSz="1244600">
            <a:lnSpc>
              <a:spcPct val="90000"/>
            </a:lnSpc>
            <a:spcBef>
              <a:spcPct val="0"/>
            </a:spcBef>
            <a:spcAft>
              <a:spcPct val="35000"/>
            </a:spcAft>
            <a:buNone/>
          </a:pPr>
          <a:endParaRPr lang="en-US" sz="2800" b="1" kern="1200" dirty="0">
            <a:solidFill>
              <a:schemeClr val="bg1"/>
            </a:solidFill>
            <a:latin typeface="Calibri" panose="020F0502020204030204"/>
            <a:ea typeface="+mn-ea"/>
            <a:cs typeface="+mn-cs"/>
          </a:endParaRPr>
        </a:p>
        <a:p>
          <a:pPr marL="0" lvl="0" indent="0" algn="l" defTabSz="1244600">
            <a:lnSpc>
              <a:spcPct val="90000"/>
            </a:lnSpc>
            <a:spcBef>
              <a:spcPct val="0"/>
            </a:spcBef>
            <a:spcAft>
              <a:spcPct val="35000"/>
            </a:spcAft>
            <a:buNone/>
          </a:pPr>
          <a:r>
            <a:rPr lang="en-US" sz="2800" b="1" kern="1200" dirty="0">
              <a:solidFill>
                <a:schemeClr val="bg1"/>
              </a:solidFill>
              <a:latin typeface="Calibri" panose="020F0502020204030204"/>
              <a:ea typeface="+mn-ea"/>
              <a:cs typeface="+mn-cs"/>
            </a:rPr>
            <a:t>Feature Engineering</a:t>
          </a:r>
        </a:p>
        <a:p>
          <a:pPr marL="0" lvl="0" indent="0" algn="l" defTabSz="1244600">
            <a:lnSpc>
              <a:spcPct val="90000"/>
            </a:lnSpc>
            <a:spcBef>
              <a:spcPct val="0"/>
            </a:spcBef>
            <a:spcAft>
              <a:spcPct val="35000"/>
            </a:spcAft>
            <a:buNone/>
          </a:pPr>
          <a:endParaRPr lang="en-US" sz="2800" b="1" kern="1200" dirty="0">
            <a:solidFill>
              <a:schemeClr val="bg1"/>
            </a:solidFill>
          </a:endParaRPr>
        </a:p>
        <a:p>
          <a:pPr marL="0" lvl="0" indent="0" algn="l" defTabSz="1244600">
            <a:lnSpc>
              <a:spcPct val="90000"/>
            </a:lnSpc>
            <a:spcBef>
              <a:spcPct val="0"/>
            </a:spcBef>
            <a:spcAft>
              <a:spcPct val="35000"/>
            </a:spcAft>
            <a:buNone/>
          </a:pPr>
          <a:r>
            <a:rPr lang="en-US" sz="2800" b="1" kern="1200" dirty="0">
              <a:solidFill>
                <a:schemeClr val="bg1"/>
              </a:solidFill>
            </a:rPr>
            <a:t>Model Development - Comparison Analysis</a:t>
          </a:r>
          <a:endParaRPr lang="en-US" sz="2800" b="1" kern="1200" dirty="0">
            <a:solidFill>
              <a:schemeClr val="bg1"/>
            </a:solidFill>
            <a:latin typeface="Calibri" panose="020F0502020204030204"/>
            <a:ea typeface="+mn-ea"/>
            <a:cs typeface="+mn-cs"/>
          </a:endParaRPr>
        </a:p>
      </dsp:txBody>
      <dsp:txXfrm>
        <a:off x="2621280" y="1808887"/>
        <a:ext cx="9570720" cy="3823924"/>
      </dsp:txXfrm>
    </dsp:sp>
    <dsp:sp modelId="{B8C689E8-AA6F-4D2E-AA12-1C758B2CBA35}">
      <dsp:nvSpPr>
        <dsp:cNvPr id="0" name=""/>
        <dsp:cNvSpPr/>
      </dsp:nvSpPr>
      <dsp:spPr>
        <a:xfrm>
          <a:off x="2438399" y="5632811"/>
          <a:ext cx="9753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7767C-657B-AAEB-FFAE-FDA104E988BE}"/>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7E2C2C32-7D1E-3BDF-557E-8DD5EA7856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1C5D31-CC06-128F-79DE-2C9D79400C68}"/>
              </a:ext>
            </a:extLst>
          </p:cNvPr>
          <p:cNvSpPr>
            <a:spLocks noGrp="1"/>
          </p:cNvSpPr>
          <p:nvPr>
            <p:ph type="dt" sz="half" idx="10"/>
          </p:nvPr>
        </p:nvSpPr>
        <p:spPr/>
        <p:txBody>
          <a:bodyPr/>
          <a:lstStyle/>
          <a:p>
            <a:fld id="{9E8E9C5F-3A8B-4ADA-ACEB-226331DD66FE}" type="datetimeFigureOut">
              <a:rPr lang="en-US" smtClean="0"/>
              <a:t>8/20/2023</a:t>
            </a:fld>
            <a:endParaRPr lang="en-US"/>
          </a:p>
        </p:txBody>
      </p:sp>
      <p:sp>
        <p:nvSpPr>
          <p:cNvPr id="5" name="Footer Placeholder 4">
            <a:extLst>
              <a:ext uri="{FF2B5EF4-FFF2-40B4-BE49-F238E27FC236}">
                <a16:creationId xmlns:a16="http://schemas.microsoft.com/office/drawing/2014/main" id="{A6E70699-6C8C-4FAD-10F4-7F3D8993D5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30A8D-A6B1-729D-FEBD-F47E8E1C5FC1}"/>
              </a:ext>
            </a:extLst>
          </p:cNvPr>
          <p:cNvSpPr>
            <a:spLocks noGrp="1"/>
          </p:cNvSpPr>
          <p:nvPr>
            <p:ph type="sldNum" sz="quarter" idx="12"/>
          </p:nvPr>
        </p:nvSpPr>
        <p:spPr/>
        <p:txBody>
          <a:bodyPr/>
          <a:lstStyle/>
          <a:p>
            <a:fld id="{226C5B98-F3CF-4CD5-838B-35371E005BB5}" type="slidenum">
              <a:rPr lang="en-US" smtClean="0"/>
              <a:t>‹#›</a:t>
            </a:fld>
            <a:endParaRPr lang="en-US" dirty="0"/>
          </a:p>
        </p:txBody>
      </p:sp>
    </p:spTree>
    <p:extLst>
      <p:ext uri="{BB962C8B-B14F-4D97-AF65-F5344CB8AC3E}">
        <p14:creationId xmlns:p14="http://schemas.microsoft.com/office/powerpoint/2010/main" val="2930635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D311B-987E-A021-A8EC-92372425DF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4D4CE8-C45A-CEA1-ACA0-4B13107040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F9CF16-54BD-806A-A012-2BACFD02EF02}"/>
              </a:ext>
            </a:extLst>
          </p:cNvPr>
          <p:cNvSpPr>
            <a:spLocks noGrp="1"/>
          </p:cNvSpPr>
          <p:nvPr>
            <p:ph type="dt" sz="half" idx="10"/>
          </p:nvPr>
        </p:nvSpPr>
        <p:spPr/>
        <p:txBody>
          <a:bodyPr/>
          <a:lstStyle/>
          <a:p>
            <a:fld id="{9E8E9C5F-3A8B-4ADA-ACEB-226331DD66FE}" type="datetimeFigureOut">
              <a:rPr lang="en-US" smtClean="0"/>
              <a:t>8/20/2023</a:t>
            </a:fld>
            <a:endParaRPr lang="en-US"/>
          </a:p>
        </p:txBody>
      </p:sp>
      <p:sp>
        <p:nvSpPr>
          <p:cNvPr id="5" name="Footer Placeholder 4">
            <a:extLst>
              <a:ext uri="{FF2B5EF4-FFF2-40B4-BE49-F238E27FC236}">
                <a16:creationId xmlns:a16="http://schemas.microsoft.com/office/drawing/2014/main" id="{6AD26D8C-6421-17A7-9F16-FF3DEF37E4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C4D849-042F-8D52-FA16-E4595E1E0BB9}"/>
              </a:ext>
            </a:extLst>
          </p:cNvPr>
          <p:cNvSpPr>
            <a:spLocks noGrp="1"/>
          </p:cNvSpPr>
          <p:nvPr>
            <p:ph type="sldNum" sz="quarter" idx="12"/>
          </p:nvPr>
        </p:nvSpPr>
        <p:spPr/>
        <p:txBody>
          <a:bodyPr/>
          <a:lstStyle/>
          <a:p>
            <a:fld id="{226C5B98-F3CF-4CD5-838B-35371E005BB5}" type="slidenum">
              <a:rPr lang="en-US" smtClean="0"/>
              <a:t>‹#›</a:t>
            </a:fld>
            <a:endParaRPr lang="en-US"/>
          </a:p>
        </p:txBody>
      </p:sp>
    </p:spTree>
    <p:extLst>
      <p:ext uri="{BB962C8B-B14F-4D97-AF65-F5344CB8AC3E}">
        <p14:creationId xmlns:p14="http://schemas.microsoft.com/office/powerpoint/2010/main" val="1206149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90DC07-93F6-2CB2-09AF-D66BE5C5E3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F374CB-502E-8A41-AA0F-C83C27D7EC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2E72DA-C97A-FE36-CA17-F7926BB1F3BB}"/>
              </a:ext>
            </a:extLst>
          </p:cNvPr>
          <p:cNvSpPr>
            <a:spLocks noGrp="1"/>
          </p:cNvSpPr>
          <p:nvPr>
            <p:ph type="dt" sz="half" idx="10"/>
          </p:nvPr>
        </p:nvSpPr>
        <p:spPr/>
        <p:txBody>
          <a:bodyPr/>
          <a:lstStyle/>
          <a:p>
            <a:fld id="{9E8E9C5F-3A8B-4ADA-ACEB-226331DD66FE}" type="datetimeFigureOut">
              <a:rPr lang="en-US" smtClean="0"/>
              <a:t>8/20/2023</a:t>
            </a:fld>
            <a:endParaRPr lang="en-US"/>
          </a:p>
        </p:txBody>
      </p:sp>
      <p:sp>
        <p:nvSpPr>
          <p:cNvPr id="5" name="Footer Placeholder 4">
            <a:extLst>
              <a:ext uri="{FF2B5EF4-FFF2-40B4-BE49-F238E27FC236}">
                <a16:creationId xmlns:a16="http://schemas.microsoft.com/office/drawing/2014/main" id="{7DBA94A1-85D9-C018-F6B8-31596339EA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FD4435-8866-C6EF-002D-6871C94A4B21}"/>
              </a:ext>
            </a:extLst>
          </p:cNvPr>
          <p:cNvSpPr>
            <a:spLocks noGrp="1"/>
          </p:cNvSpPr>
          <p:nvPr>
            <p:ph type="sldNum" sz="quarter" idx="12"/>
          </p:nvPr>
        </p:nvSpPr>
        <p:spPr/>
        <p:txBody>
          <a:bodyPr/>
          <a:lstStyle/>
          <a:p>
            <a:fld id="{226C5B98-F3CF-4CD5-838B-35371E005BB5}" type="slidenum">
              <a:rPr lang="en-US" smtClean="0"/>
              <a:t>‹#›</a:t>
            </a:fld>
            <a:endParaRPr lang="en-US"/>
          </a:p>
        </p:txBody>
      </p:sp>
    </p:spTree>
    <p:extLst>
      <p:ext uri="{BB962C8B-B14F-4D97-AF65-F5344CB8AC3E}">
        <p14:creationId xmlns:p14="http://schemas.microsoft.com/office/powerpoint/2010/main" val="1327565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AE8AA-DEC9-3983-7F78-392AC8EA5D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1E0632-B830-47E3-94D7-FB76F77552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947DA2-6BDC-9C1E-68BC-B4212AF92C4A}"/>
              </a:ext>
            </a:extLst>
          </p:cNvPr>
          <p:cNvSpPr>
            <a:spLocks noGrp="1"/>
          </p:cNvSpPr>
          <p:nvPr>
            <p:ph type="dt" sz="half" idx="10"/>
          </p:nvPr>
        </p:nvSpPr>
        <p:spPr/>
        <p:txBody>
          <a:bodyPr/>
          <a:lstStyle/>
          <a:p>
            <a:fld id="{9E8E9C5F-3A8B-4ADA-ACEB-226331DD66FE}" type="datetimeFigureOut">
              <a:rPr lang="en-US" smtClean="0"/>
              <a:t>8/20/2023</a:t>
            </a:fld>
            <a:endParaRPr lang="en-US"/>
          </a:p>
        </p:txBody>
      </p:sp>
      <p:sp>
        <p:nvSpPr>
          <p:cNvPr id="5" name="Footer Placeholder 4">
            <a:extLst>
              <a:ext uri="{FF2B5EF4-FFF2-40B4-BE49-F238E27FC236}">
                <a16:creationId xmlns:a16="http://schemas.microsoft.com/office/drawing/2014/main" id="{BE9BD8DA-DBC7-52DD-03D7-7458055C96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61C829-425A-B429-79B5-93401D4A33F6}"/>
              </a:ext>
            </a:extLst>
          </p:cNvPr>
          <p:cNvSpPr>
            <a:spLocks noGrp="1"/>
          </p:cNvSpPr>
          <p:nvPr>
            <p:ph type="sldNum" sz="quarter" idx="12"/>
          </p:nvPr>
        </p:nvSpPr>
        <p:spPr/>
        <p:txBody>
          <a:bodyPr/>
          <a:lstStyle/>
          <a:p>
            <a:fld id="{226C5B98-F3CF-4CD5-838B-35371E005BB5}" type="slidenum">
              <a:rPr lang="en-US" smtClean="0"/>
              <a:t>‹#›</a:t>
            </a:fld>
            <a:endParaRPr lang="en-US"/>
          </a:p>
        </p:txBody>
      </p:sp>
    </p:spTree>
    <p:extLst>
      <p:ext uri="{BB962C8B-B14F-4D97-AF65-F5344CB8AC3E}">
        <p14:creationId xmlns:p14="http://schemas.microsoft.com/office/powerpoint/2010/main" val="202363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57CC3-463C-8FFA-58A1-D4B71B7520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EBD702-FFDF-5FBD-BCF5-E883A8F5F2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FB3177-D9C3-47F0-6EE0-9EA0FB726F4F}"/>
              </a:ext>
            </a:extLst>
          </p:cNvPr>
          <p:cNvSpPr>
            <a:spLocks noGrp="1"/>
          </p:cNvSpPr>
          <p:nvPr>
            <p:ph type="dt" sz="half" idx="10"/>
          </p:nvPr>
        </p:nvSpPr>
        <p:spPr/>
        <p:txBody>
          <a:bodyPr/>
          <a:lstStyle/>
          <a:p>
            <a:fld id="{9E8E9C5F-3A8B-4ADA-ACEB-226331DD66FE}" type="datetimeFigureOut">
              <a:rPr lang="en-US" smtClean="0"/>
              <a:t>8/20/2023</a:t>
            </a:fld>
            <a:endParaRPr lang="en-US"/>
          </a:p>
        </p:txBody>
      </p:sp>
      <p:sp>
        <p:nvSpPr>
          <p:cNvPr id="5" name="Footer Placeholder 4">
            <a:extLst>
              <a:ext uri="{FF2B5EF4-FFF2-40B4-BE49-F238E27FC236}">
                <a16:creationId xmlns:a16="http://schemas.microsoft.com/office/drawing/2014/main" id="{6694022B-0D9A-9A2E-FFBB-CCBAFF6860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A42E68-B0BB-B8E1-FABA-8532C8EF4723}"/>
              </a:ext>
            </a:extLst>
          </p:cNvPr>
          <p:cNvSpPr>
            <a:spLocks noGrp="1"/>
          </p:cNvSpPr>
          <p:nvPr>
            <p:ph type="sldNum" sz="quarter" idx="12"/>
          </p:nvPr>
        </p:nvSpPr>
        <p:spPr/>
        <p:txBody>
          <a:bodyPr/>
          <a:lstStyle/>
          <a:p>
            <a:fld id="{226C5B98-F3CF-4CD5-838B-35371E005BB5}" type="slidenum">
              <a:rPr lang="en-US" smtClean="0"/>
              <a:t>‹#›</a:t>
            </a:fld>
            <a:endParaRPr lang="en-US"/>
          </a:p>
        </p:txBody>
      </p:sp>
    </p:spTree>
    <p:extLst>
      <p:ext uri="{BB962C8B-B14F-4D97-AF65-F5344CB8AC3E}">
        <p14:creationId xmlns:p14="http://schemas.microsoft.com/office/powerpoint/2010/main" val="370739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F89CE-E538-C2B3-3ECC-1E3D03F86C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B4900F-98FC-BC20-01B7-87CDBCC43E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A18D69-A12C-FA04-789B-0B929680C5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EB6A0-2412-86C3-3AB7-EC3695471EF8}"/>
              </a:ext>
            </a:extLst>
          </p:cNvPr>
          <p:cNvSpPr>
            <a:spLocks noGrp="1"/>
          </p:cNvSpPr>
          <p:nvPr>
            <p:ph type="dt" sz="half" idx="10"/>
          </p:nvPr>
        </p:nvSpPr>
        <p:spPr/>
        <p:txBody>
          <a:bodyPr/>
          <a:lstStyle/>
          <a:p>
            <a:fld id="{9E8E9C5F-3A8B-4ADA-ACEB-226331DD66FE}" type="datetimeFigureOut">
              <a:rPr lang="en-US" smtClean="0"/>
              <a:t>8/20/2023</a:t>
            </a:fld>
            <a:endParaRPr lang="en-US"/>
          </a:p>
        </p:txBody>
      </p:sp>
      <p:sp>
        <p:nvSpPr>
          <p:cNvPr id="6" name="Footer Placeholder 5">
            <a:extLst>
              <a:ext uri="{FF2B5EF4-FFF2-40B4-BE49-F238E27FC236}">
                <a16:creationId xmlns:a16="http://schemas.microsoft.com/office/drawing/2014/main" id="{7B9C156C-0EB6-CE63-91AE-678EDEF7EC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914EB5-EC9E-D059-6EDC-56489267845C}"/>
              </a:ext>
            </a:extLst>
          </p:cNvPr>
          <p:cNvSpPr>
            <a:spLocks noGrp="1"/>
          </p:cNvSpPr>
          <p:nvPr>
            <p:ph type="sldNum" sz="quarter" idx="12"/>
          </p:nvPr>
        </p:nvSpPr>
        <p:spPr/>
        <p:txBody>
          <a:bodyPr/>
          <a:lstStyle/>
          <a:p>
            <a:fld id="{226C5B98-F3CF-4CD5-838B-35371E005BB5}" type="slidenum">
              <a:rPr lang="en-US" smtClean="0"/>
              <a:t>‹#›</a:t>
            </a:fld>
            <a:endParaRPr lang="en-US"/>
          </a:p>
        </p:txBody>
      </p:sp>
    </p:spTree>
    <p:extLst>
      <p:ext uri="{BB962C8B-B14F-4D97-AF65-F5344CB8AC3E}">
        <p14:creationId xmlns:p14="http://schemas.microsoft.com/office/powerpoint/2010/main" val="1888277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4F36A-280A-8F86-250C-FA6710F23C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76DB11-991B-E274-873F-9089F47E4F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742357-EE46-D44C-E1D4-F6DA5E06BC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2F8A80-A5C0-9FD8-BEF7-05A80D7C5E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61D67C-CDFC-6315-AA5D-B9A3F10563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C08D81-D56A-5D38-6396-578144C1BBF6}"/>
              </a:ext>
            </a:extLst>
          </p:cNvPr>
          <p:cNvSpPr>
            <a:spLocks noGrp="1"/>
          </p:cNvSpPr>
          <p:nvPr>
            <p:ph type="dt" sz="half" idx="10"/>
          </p:nvPr>
        </p:nvSpPr>
        <p:spPr/>
        <p:txBody>
          <a:bodyPr/>
          <a:lstStyle/>
          <a:p>
            <a:fld id="{9E8E9C5F-3A8B-4ADA-ACEB-226331DD66FE}" type="datetimeFigureOut">
              <a:rPr lang="en-US" smtClean="0"/>
              <a:t>8/20/2023</a:t>
            </a:fld>
            <a:endParaRPr lang="en-US"/>
          </a:p>
        </p:txBody>
      </p:sp>
      <p:sp>
        <p:nvSpPr>
          <p:cNvPr id="8" name="Footer Placeholder 7">
            <a:extLst>
              <a:ext uri="{FF2B5EF4-FFF2-40B4-BE49-F238E27FC236}">
                <a16:creationId xmlns:a16="http://schemas.microsoft.com/office/drawing/2014/main" id="{8EBC50B5-8074-E936-D986-11DBA4B7BB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BCDB61-7EC0-7FFA-75E1-0CE5F0CBFCF6}"/>
              </a:ext>
            </a:extLst>
          </p:cNvPr>
          <p:cNvSpPr>
            <a:spLocks noGrp="1"/>
          </p:cNvSpPr>
          <p:nvPr>
            <p:ph type="sldNum" sz="quarter" idx="12"/>
          </p:nvPr>
        </p:nvSpPr>
        <p:spPr/>
        <p:txBody>
          <a:bodyPr/>
          <a:lstStyle/>
          <a:p>
            <a:fld id="{226C5B98-F3CF-4CD5-838B-35371E005BB5}" type="slidenum">
              <a:rPr lang="en-US" smtClean="0"/>
              <a:t>‹#›</a:t>
            </a:fld>
            <a:endParaRPr lang="en-US"/>
          </a:p>
        </p:txBody>
      </p:sp>
    </p:spTree>
    <p:extLst>
      <p:ext uri="{BB962C8B-B14F-4D97-AF65-F5344CB8AC3E}">
        <p14:creationId xmlns:p14="http://schemas.microsoft.com/office/powerpoint/2010/main" val="3138291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CCBD2-0771-26F0-440E-FCCD9BBBC8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BAACCA-D740-92AE-6FDE-7929A4B2AAB0}"/>
              </a:ext>
            </a:extLst>
          </p:cNvPr>
          <p:cNvSpPr>
            <a:spLocks noGrp="1"/>
          </p:cNvSpPr>
          <p:nvPr>
            <p:ph type="dt" sz="half" idx="10"/>
          </p:nvPr>
        </p:nvSpPr>
        <p:spPr/>
        <p:txBody>
          <a:bodyPr/>
          <a:lstStyle/>
          <a:p>
            <a:fld id="{9E8E9C5F-3A8B-4ADA-ACEB-226331DD66FE}" type="datetimeFigureOut">
              <a:rPr lang="en-US" smtClean="0"/>
              <a:t>8/20/2023</a:t>
            </a:fld>
            <a:endParaRPr lang="en-US"/>
          </a:p>
        </p:txBody>
      </p:sp>
      <p:sp>
        <p:nvSpPr>
          <p:cNvPr id="4" name="Footer Placeholder 3">
            <a:extLst>
              <a:ext uri="{FF2B5EF4-FFF2-40B4-BE49-F238E27FC236}">
                <a16:creationId xmlns:a16="http://schemas.microsoft.com/office/drawing/2014/main" id="{A3A30719-ED6A-0C0A-18E2-BE49203BD2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D0F542-6890-2DDE-DE3D-B2C2E70072B0}"/>
              </a:ext>
            </a:extLst>
          </p:cNvPr>
          <p:cNvSpPr>
            <a:spLocks noGrp="1"/>
          </p:cNvSpPr>
          <p:nvPr>
            <p:ph type="sldNum" sz="quarter" idx="12"/>
          </p:nvPr>
        </p:nvSpPr>
        <p:spPr/>
        <p:txBody>
          <a:bodyPr/>
          <a:lstStyle/>
          <a:p>
            <a:fld id="{226C5B98-F3CF-4CD5-838B-35371E005BB5}" type="slidenum">
              <a:rPr lang="en-US" smtClean="0"/>
              <a:t>‹#›</a:t>
            </a:fld>
            <a:endParaRPr lang="en-US"/>
          </a:p>
        </p:txBody>
      </p:sp>
    </p:spTree>
    <p:extLst>
      <p:ext uri="{BB962C8B-B14F-4D97-AF65-F5344CB8AC3E}">
        <p14:creationId xmlns:p14="http://schemas.microsoft.com/office/powerpoint/2010/main" val="3280192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C7048E-5A8A-86B2-1823-2937C04179FC}"/>
              </a:ext>
            </a:extLst>
          </p:cNvPr>
          <p:cNvSpPr>
            <a:spLocks noGrp="1"/>
          </p:cNvSpPr>
          <p:nvPr>
            <p:ph type="dt" sz="half" idx="10"/>
          </p:nvPr>
        </p:nvSpPr>
        <p:spPr/>
        <p:txBody>
          <a:bodyPr/>
          <a:lstStyle/>
          <a:p>
            <a:fld id="{9E8E9C5F-3A8B-4ADA-ACEB-226331DD66FE}" type="datetimeFigureOut">
              <a:rPr lang="en-US" smtClean="0"/>
              <a:t>8/20/2023</a:t>
            </a:fld>
            <a:endParaRPr lang="en-US"/>
          </a:p>
        </p:txBody>
      </p:sp>
      <p:sp>
        <p:nvSpPr>
          <p:cNvPr id="3" name="Footer Placeholder 2">
            <a:extLst>
              <a:ext uri="{FF2B5EF4-FFF2-40B4-BE49-F238E27FC236}">
                <a16:creationId xmlns:a16="http://schemas.microsoft.com/office/drawing/2014/main" id="{31DD4EB6-9DB8-9DB2-5AF6-FFBF715DC3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43D8BE-3580-922C-C165-E1D7507DE819}"/>
              </a:ext>
            </a:extLst>
          </p:cNvPr>
          <p:cNvSpPr>
            <a:spLocks noGrp="1"/>
          </p:cNvSpPr>
          <p:nvPr>
            <p:ph type="sldNum" sz="quarter" idx="12"/>
          </p:nvPr>
        </p:nvSpPr>
        <p:spPr/>
        <p:txBody>
          <a:bodyPr/>
          <a:lstStyle/>
          <a:p>
            <a:fld id="{226C5B98-F3CF-4CD5-838B-35371E005BB5}" type="slidenum">
              <a:rPr lang="en-US" smtClean="0"/>
              <a:t>‹#›</a:t>
            </a:fld>
            <a:endParaRPr lang="en-US"/>
          </a:p>
        </p:txBody>
      </p:sp>
    </p:spTree>
    <p:extLst>
      <p:ext uri="{BB962C8B-B14F-4D97-AF65-F5344CB8AC3E}">
        <p14:creationId xmlns:p14="http://schemas.microsoft.com/office/powerpoint/2010/main" val="343823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A0E7D-4120-3353-BF86-F77F61F76B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8F87B9-4FF3-6383-D79B-99843E5A93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A58844-4706-5140-CB51-59C0E6B39D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850DBA-761C-5461-D20A-B42D9A55E095}"/>
              </a:ext>
            </a:extLst>
          </p:cNvPr>
          <p:cNvSpPr>
            <a:spLocks noGrp="1"/>
          </p:cNvSpPr>
          <p:nvPr>
            <p:ph type="dt" sz="half" idx="10"/>
          </p:nvPr>
        </p:nvSpPr>
        <p:spPr/>
        <p:txBody>
          <a:bodyPr/>
          <a:lstStyle/>
          <a:p>
            <a:fld id="{9E8E9C5F-3A8B-4ADA-ACEB-226331DD66FE}" type="datetimeFigureOut">
              <a:rPr lang="en-US" smtClean="0"/>
              <a:t>8/20/2023</a:t>
            </a:fld>
            <a:endParaRPr lang="en-US"/>
          </a:p>
        </p:txBody>
      </p:sp>
      <p:sp>
        <p:nvSpPr>
          <p:cNvPr id="6" name="Footer Placeholder 5">
            <a:extLst>
              <a:ext uri="{FF2B5EF4-FFF2-40B4-BE49-F238E27FC236}">
                <a16:creationId xmlns:a16="http://schemas.microsoft.com/office/drawing/2014/main" id="{0166DC4C-68EB-165F-39EE-D25318EDC9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120C68-5D1A-DCB6-FAA0-8215DA0CA2E9}"/>
              </a:ext>
            </a:extLst>
          </p:cNvPr>
          <p:cNvSpPr>
            <a:spLocks noGrp="1"/>
          </p:cNvSpPr>
          <p:nvPr>
            <p:ph type="sldNum" sz="quarter" idx="12"/>
          </p:nvPr>
        </p:nvSpPr>
        <p:spPr/>
        <p:txBody>
          <a:bodyPr/>
          <a:lstStyle/>
          <a:p>
            <a:fld id="{226C5B98-F3CF-4CD5-838B-35371E005BB5}" type="slidenum">
              <a:rPr lang="en-US" smtClean="0"/>
              <a:t>‹#›</a:t>
            </a:fld>
            <a:endParaRPr lang="en-US"/>
          </a:p>
        </p:txBody>
      </p:sp>
    </p:spTree>
    <p:extLst>
      <p:ext uri="{BB962C8B-B14F-4D97-AF65-F5344CB8AC3E}">
        <p14:creationId xmlns:p14="http://schemas.microsoft.com/office/powerpoint/2010/main" val="1355527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F6770-0DD7-C20E-CE94-5A1EAB459B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599E94-7723-B0C6-0EF5-39DD878356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263B25-DE92-9F0F-B9E9-ACF33F316D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39EAE7-A4DB-2B8E-CB29-08681E19FF32}"/>
              </a:ext>
            </a:extLst>
          </p:cNvPr>
          <p:cNvSpPr>
            <a:spLocks noGrp="1"/>
          </p:cNvSpPr>
          <p:nvPr>
            <p:ph type="dt" sz="half" idx="10"/>
          </p:nvPr>
        </p:nvSpPr>
        <p:spPr/>
        <p:txBody>
          <a:bodyPr/>
          <a:lstStyle/>
          <a:p>
            <a:fld id="{9E8E9C5F-3A8B-4ADA-ACEB-226331DD66FE}" type="datetimeFigureOut">
              <a:rPr lang="en-US" smtClean="0"/>
              <a:t>8/20/2023</a:t>
            </a:fld>
            <a:endParaRPr lang="en-US"/>
          </a:p>
        </p:txBody>
      </p:sp>
      <p:sp>
        <p:nvSpPr>
          <p:cNvPr id="6" name="Footer Placeholder 5">
            <a:extLst>
              <a:ext uri="{FF2B5EF4-FFF2-40B4-BE49-F238E27FC236}">
                <a16:creationId xmlns:a16="http://schemas.microsoft.com/office/drawing/2014/main" id="{ABB1A3EE-2E1F-FF4B-D21A-24E0347A7C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46F354-4F11-6C6F-6780-BC71D6E0EDBA}"/>
              </a:ext>
            </a:extLst>
          </p:cNvPr>
          <p:cNvSpPr>
            <a:spLocks noGrp="1"/>
          </p:cNvSpPr>
          <p:nvPr>
            <p:ph type="sldNum" sz="quarter" idx="12"/>
          </p:nvPr>
        </p:nvSpPr>
        <p:spPr/>
        <p:txBody>
          <a:bodyPr/>
          <a:lstStyle/>
          <a:p>
            <a:fld id="{226C5B98-F3CF-4CD5-838B-35371E005BB5}" type="slidenum">
              <a:rPr lang="en-US" smtClean="0"/>
              <a:t>‹#›</a:t>
            </a:fld>
            <a:endParaRPr lang="en-US"/>
          </a:p>
        </p:txBody>
      </p:sp>
    </p:spTree>
    <p:extLst>
      <p:ext uri="{BB962C8B-B14F-4D97-AF65-F5344CB8AC3E}">
        <p14:creationId xmlns:p14="http://schemas.microsoft.com/office/powerpoint/2010/main" val="2489406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45167C-DEA9-B012-EF2C-1D5AB5A4E3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FF002D-5821-9681-F830-977CEE87DA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085F3E-36A0-2B8C-76DB-8991464FE3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Case Study - Diabetes Data Analysis</a:t>
            </a:r>
          </a:p>
        </p:txBody>
      </p:sp>
      <p:sp>
        <p:nvSpPr>
          <p:cNvPr id="5" name="Footer Placeholder 4">
            <a:extLst>
              <a:ext uri="{FF2B5EF4-FFF2-40B4-BE49-F238E27FC236}">
                <a16:creationId xmlns:a16="http://schemas.microsoft.com/office/drawing/2014/main" id="{3E88C10B-E253-A8BA-AD2A-581C973543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BB03677-F181-98DA-CB1C-AF8E676403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6C5B98-F3CF-4CD5-838B-35371E005BB5}" type="slidenum">
              <a:rPr lang="en-US" smtClean="0"/>
              <a:t>‹#›</a:t>
            </a:fld>
            <a:endParaRPr lang="en-US"/>
          </a:p>
        </p:txBody>
      </p:sp>
    </p:spTree>
    <p:extLst>
      <p:ext uri="{BB962C8B-B14F-4D97-AF65-F5344CB8AC3E}">
        <p14:creationId xmlns:p14="http://schemas.microsoft.com/office/powerpoint/2010/main" val="4239742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 Target="slide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543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D026C-E4BB-EA1F-6E52-6DA5BAC9AEFD}"/>
              </a:ext>
            </a:extLst>
          </p:cNvPr>
          <p:cNvSpPr>
            <a:spLocks noGrp="1"/>
          </p:cNvSpPr>
          <p:nvPr>
            <p:ph type="ctrTitle"/>
          </p:nvPr>
        </p:nvSpPr>
        <p:spPr>
          <a:xfrm>
            <a:off x="0" y="2687115"/>
            <a:ext cx="5690587" cy="1352225"/>
          </a:xfrm>
        </p:spPr>
        <p:txBody>
          <a:bodyPr>
            <a:normAutofit/>
          </a:bodyPr>
          <a:lstStyle/>
          <a:p>
            <a:r>
              <a:rPr lang="en-US" sz="4400" b="1" dirty="0">
                <a:solidFill>
                  <a:schemeClr val="bg1"/>
                </a:solidFill>
              </a:rPr>
              <a:t>Case Study - Diabetes Data Analysis</a:t>
            </a:r>
          </a:p>
        </p:txBody>
      </p:sp>
      <p:sp>
        <p:nvSpPr>
          <p:cNvPr id="3" name="Subtitle 2">
            <a:extLst>
              <a:ext uri="{FF2B5EF4-FFF2-40B4-BE49-F238E27FC236}">
                <a16:creationId xmlns:a16="http://schemas.microsoft.com/office/drawing/2014/main" id="{BE0D5135-1A60-04FF-661F-957DC306C3D4}"/>
              </a:ext>
            </a:extLst>
          </p:cNvPr>
          <p:cNvSpPr>
            <a:spLocks noGrp="1"/>
          </p:cNvSpPr>
          <p:nvPr>
            <p:ph type="subTitle" idx="1"/>
          </p:nvPr>
        </p:nvSpPr>
        <p:spPr>
          <a:xfrm>
            <a:off x="0" y="4058094"/>
            <a:ext cx="5406501" cy="1352225"/>
          </a:xfrm>
        </p:spPr>
        <p:txBody>
          <a:bodyPr>
            <a:normAutofit fontScale="85000" lnSpcReduction="20000"/>
          </a:bodyPr>
          <a:lstStyle/>
          <a:p>
            <a:endParaRPr lang="en-US" dirty="0">
              <a:solidFill>
                <a:schemeClr val="bg1"/>
              </a:solidFill>
            </a:endParaRPr>
          </a:p>
          <a:p>
            <a:endParaRPr lang="en-US" dirty="0">
              <a:solidFill>
                <a:schemeClr val="bg1"/>
              </a:solidFill>
            </a:endParaRPr>
          </a:p>
          <a:p>
            <a:r>
              <a:rPr lang="en-US" dirty="0">
                <a:solidFill>
                  <a:schemeClr val="bg1"/>
                </a:solidFill>
              </a:rPr>
              <a:t>Submitted by:</a:t>
            </a:r>
          </a:p>
          <a:p>
            <a:r>
              <a:rPr lang="en-US" sz="1800" dirty="0">
                <a:solidFill>
                  <a:schemeClr val="bg1"/>
                </a:solidFill>
              </a:rPr>
              <a:t>Akash Mathur</a:t>
            </a:r>
          </a:p>
        </p:txBody>
      </p:sp>
      <p:pic>
        <p:nvPicPr>
          <p:cNvPr id="9" name="Picture 8" descr="A close-up of a blood glucose meter&#10;&#10;Description automatically generated">
            <a:extLst>
              <a:ext uri="{FF2B5EF4-FFF2-40B4-BE49-F238E27FC236}">
                <a16:creationId xmlns:a16="http://schemas.microsoft.com/office/drawing/2014/main" id="{044A3D61-FB42-B49B-06F0-B8D110B2F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7518" y="2047428"/>
            <a:ext cx="6144482" cy="2410161"/>
          </a:xfrm>
          <a:prstGeom prst="rect">
            <a:avLst/>
          </a:prstGeom>
        </p:spPr>
      </p:pic>
    </p:spTree>
    <p:extLst>
      <p:ext uri="{BB962C8B-B14F-4D97-AF65-F5344CB8AC3E}">
        <p14:creationId xmlns:p14="http://schemas.microsoft.com/office/powerpoint/2010/main" val="1240339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8CD5-A1C8-50FC-0B82-284789F1FEE6}"/>
              </a:ext>
            </a:extLst>
          </p:cNvPr>
          <p:cNvSpPr>
            <a:spLocks noGrp="1"/>
          </p:cNvSpPr>
          <p:nvPr>
            <p:ph type="title"/>
          </p:nvPr>
        </p:nvSpPr>
        <p:spPr>
          <a:xfrm>
            <a:off x="0" y="8"/>
            <a:ext cx="12192000" cy="471055"/>
          </a:xfrm>
        </p:spPr>
        <p:txBody>
          <a:bodyPr>
            <a:normAutofit fontScale="90000"/>
          </a:bodyPr>
          <a:lstStyle/>
          <a:p>
            <a:pPr algn="ctr"/>
            <a:r>
              <a:rPr lang="en-US" sz="3200" b="1" dirty="0">
                <a:solidFill>
                  <a:schemeClr val="tx1">
                    <a:lumMod val="65000"/>
                    <a:lumOff val="35000"/>
                  </a:schemeClr>
                </a:solidFill>
              </a:rPr>
              <a:t>Feature Engineering</a:t>
            </a:r>
            <a:endParaRPr lang="en-US" sz="3200" dirty="0"/>
          </a:p>
        </p:txBody>
      </p:sp>
      <p:sp>
        <p:nvSpPr>
          <p:cNvPr id="3" name="Content Placeholder 2">
            <a:extLst>
              <a:ext uri="{FF2B5EF4-FFF2-40B4-BE49-F238E27FC236}">
                <a16:creationId xmlns:a16="http://schemas.microsoft.com/office/drawing/2014/main" id="{7CF927AD-839D-BDC4-9778-7AFE19A6018D}"/>
              </a:ext>
            </a:extLst>
          </p:cNvPr>
          <p:cNvSpPr>
            <a:spLocks noGrp="1"/>
          </p:cNvSpPr>
          <p:nvPr>
            <p:ph idx="1"/>
          </p:nvPr>
        </p:nvSpPr>
        <p:spPr>
          <a:xfrm>
            <a:off x="6095999" y="3518593"/>
            <a:ext cx="6096001" cy="3337371"/>
          </a:xfrm>
        </p:spPr>
        <p:txBody>
          <a:bodyPr>
            <a:noAutofit/>
          </a:bodyPr>
          <a:lstStyle/>
          <a:p>
            <a:pPr marL="0" indent="0">
              <a:buNone/>
            </a:pPr>
            <a:r>
              <a:rPr lang="en-US" sz="1200" dirty="0">
                <a:solidFill>
                  <a:schemeClr val="tx1">
                    <a:lumMod val="65000"/>
                    <a:lumOff val="35000"/>
                  </a:schemeClr>
                </a:solidFill>
              </a:rPr>
              <a:t>I performed </a:t>
            </a:r>
            <a:r>
              <a:rPr lang="en-US" sz="1200" b="1" dirty="0">
                <a:solidFill>
                  <a:schemeClr val="tx1">
                    <a:lumMod val="65000"/>
                    <a:lumOff val="35000"/>
                  </a:schemeClr>
                </a:solidFill>
              </a:rPr>
              <a:t>Discretization/Binning </a:t>
            </a:r>
            <a:r>
              <a:rPr lang="en-US" sz="1200" dirty="0">
                <a:solidFill>
                  <a:schemeClr val="tx1">
                    <a:lumMod val="65000"/>
                    <a:lumOff val="35000"/>
                  </a:schemeClr>
                </a:solidFill>
              </a:rPr>
              <a:t>on some features as a feature engineering technique.</a:t>
            </a:r>
          </a:p>
          <a:p>
            <a:pPr marL="0" indent="0">
              <a:buNone/>
            </a:pPr>
            <a:r>
              <a:rPr lang="en-US" sz="1200" b="1" dirty="0">
                <a:solidFill>
                  <a:schemeClr val="tx1">
                    <a:lumMod val="65000"/>
                    <a:lumOff val="35000"/>
                  </a:schemeClr>
                </a:solidFill>
              </a:rPr>
              <a:t>Discretization/Binning </a:t>
            </a:r>
            <a:r>
              <a:rPr lang="en-US" sz="1200" dirty="0">
                <a:solidFill>
                  <a:schemeClr val="tx1">
                    <a:lumMod val="65000"/>
                    <a:lumOff val="35000"/>
                  </a:schemeClr>
                </a:solidFill>
              </a:rPr>
              <a:t>– It is the process of turning a continuous feature into a discrete feature. This is done by creating buckets for the given values. This technique is supposed to be more helpful with limited training data.</a:t>
            </a:r>
          </a:p>
          <a:p>
            <a:pPr marL="0" indent="0">
              <a:buNone/>
            </a:pPr>
            <a:r>
              <a:rPr lang="en-US" sz="1200" dirty="0">
                <a:solidFill>
                  <a:schemeClr val="tx1">
                    <a:lumMod val="65000"/>
                    <a:lumOff val="35000"/>
                  </a:schemeClr>
                </a:solidFill>
              </a:rPr>
              <a:t>I created </a:t>
            </a:r>
            <a:r>
              <a:rPr lang="en-US" sz="1200" b="1" dirty="0">
                <a:solidFill>
                  <a:schemeClr val="tx1">
                    <a:lumMod val="65000"/>
                    <a:lumOff val="35000"/>
                  </a:schemeClr>
                </a:solidFill>
              </a:rPr>
              <a:t>bins </a:t>
            </a:r>
            <a:r>
              <a:rPr lang="en-US" sz="1200" dirty="0">
                <a:solidFill>
                  <a:schemeClr val="tx1">
                    <a:lumMod val="65000"/>
                    <a:lumOff val="35000"/>
                  </a:schemeClr>
                </a:solidFill>
              </a:rPr>
              <a:t>for 3 features -  Number of times Pregnant, Age and Diastolic BP</a:t>
            </a:r>
          </a:p>
          <a:p>
            <a:r>
              <a:rPr lang="en-US" sz="1200" b="1" dirty="0">
                <a:solidFill>
                  <a:schemeClr val="tx1">
                    <a:lumMod val="65000"/>
                    <a:lumOff val="35000"/>
                  </a:schemeClr>
                </a:solidFill>
              </a:rPr>
              <a:t>Age: </a:t>
            </a:r>
            <a:r>
              <a:rPr lang="en-US" sz="1200" dirty="0">
                <a:solidFill>
                  <a:schemeClr val="tx1">
                    <a:lumMod val="65000"/>
                    <a:lumOff val="35000"/>
                  </a:schemeClr>
                </a:solidFill>
              </a:rPr>
              <a:t>The Dataset has most number of women belong to 20-30 age group, followed by 40-60, 30-40 and 60-90.</a:t>
            </a:r>
          </a:p>
          <a:p>
            <a:r>
              <a:rPr lang="en-US" sz="1200" b="1" dirty="0">
                <a:solidFill>
                  <a:schemeClr val="tx1">
                    <a:lumMod val="65000"/>
                    <a:lumOff val="35000"/>
                  </a:schemeClr>
                </a:solidFill>
              </a:rPr>
              <a:t>Diastolic BP: </a:t>
            </a:r>
            <a:r>
              <a:rPr lang="en-US" sz="1200" dirty="0">
                <a:solidFill>
                  <a:schemeClr val="tx1">
                    <a:lumMod val="65000"/>
                    <a:lumOff val="35000"/>
                  </a:schemeClr>
                </a:solidFill>
              </a:rPr>
              <a:t>~62% of women have within the normal range, 16% of women having very low range and ~21% are in Hypertension stage.</a:t>
            </a:r>
            <a:endParaRPr lang="en-US" sz="1200" b="1" dirty="0">
              <a:solidFill>
                <a:schemeClr val="tx1">
                  <a:lumMod val="65000"/>
                  <a:lumOff val="35000"/>
                </a:schemeClr>
              </a:solidFill>
            </a:endParaRPr>
          </a:p>
          <a:p>
            <a:r>
              <a:rPr lang="en-US" sz="1200" b="1" dirty="0">
                <a:solidFill>
                  <a:schemeClr val="tx1">
                    <a:lumMod val="65000"/>
                    <a:lumOff val="35000"/>
                  </a:schemeClr>
                </a:solidFill>
              </a:rPr>
              <a:t>Number of times Pregnant</a:t>
            </a:r>
            <a:r>
              <a:rPr lang="en-US" sz="1200" dirty="0">
                <a:solidFill>
                  <a:schemeClr val="tx1">
                    <a:lumMod val="65000"/>
                    <a:lumOff val="35000"/>
                  </a:schemeClr>
                </a:solidFill>
              </a:rPr>
              <a:t>: ~29% of women got pregnant more than 5 times.</a:t>
            </a:r>
          </a:p>
          <a:p>
            <a:endParaRPr lang="en-US" sz="1200" dirty="0">
              <a:solidFill>
                <a:schemeClr val="tx1">
                  <a:lumMod val="65000"/>
                  <a:lumOff val="35000"/>
                </a:schemeClr>
              </a:solidFill>
            </a:endParaRPr>
          </a:p>
          <a:p>
            <a:endParaRPr lang="en-US" sz="1200" dirty="0">
              <a:solidFill>
                <a:schemeClr val="tx1">
                  <a:lumMod val="65000"/>
                  <a:lumOff val="35000"/>
                </a:schemeClr>
              </a:solidFill>
            </a:endParaRPr>
          </a:p>
        </p:txBody>
      </p:sp>
      <p:pic>
        <p:nvPicPr>
          <p:cNvPr id="7" name="Picture 6">
            <a:extLst>
              <a:ext uri="{FF2B5EF4-FFF2-40B4-BE49-F238E27FC236}">
                <a16:creationId xmlns:a16="http://schemas.microsoft.com/office/drawing/2014/main" id="{317C7910-7116-D046-4D0E-A20A8D66F7FA}"/>
              </a:ext>
            </a:extLst>
          </p:cNvPr>
          <p:cNvPicPr>
            <a:picLocks noChangeAspect="1"/>
          </p:cNvPicPr>
          <p:nvPr/>
        </p:nvPicPr>
        <p:blipFill>
          <a:blip r:embed="rId2"/>
          <a:stretch>
            <a:fillRect/>
          </a:stretch>
        </p:blipFill>
        <p:spPr>
          <a:xfrm>
            <a:off x="0" y="681038"/>
            <a:ext cx="2771775" cy="2667000"/>
          </a:xfrm>
          <a:prstGeom prst="rect">
            <a:avLst/>
          </a:prstGeom>
        </p:spPr>
      </p:pic>
      <p:pic>
        <p:nvPicPr>
          <p:cNvPr id="11" name="Picture 10">
            <a:extLst>
              <a:ext uri="{FF2B5EF4-FFF2-40B4-BE49-F238E27FC236}">
                <a16:creationId xmlns:a16="http://schemas.microsoft.com/office/drawing/2014/main" id="{AFB46F49-176B-CE9E-4E91-66982B3765F8}"/>
              </a:ext>
            </a:extLst>
          </p:cNvPr>
          <p:cNvPicPr>
            <a:picLocks noChangeAspect="1"/>
          </p:cNvPicPr>
          <p:nvPr/>
        </p:nvPicPr>
        <p:blipFill>
          <a:blip r:embed="rId3"/>
          <a:stretch>
            <a:fillRect/>
          </a:stretch>
        </p:blipFill>
        <p:spPr>
          <a:xfrm>
            <a:off x="2771775" y="681038"/>
            <a:ext cx="2791716" cy="2667000"/>
          </a:xfrm>
          <a:prstGeom prst="rect">
            <a:avLst/>
          </a:prstGeom>
        </p:spPr>
      </p:pic>
      <p:pic>
        <p:nvPicPr>
          <p:cNvPr id="15" name="Picture 14">
            <a:extLst>
              <a:ext uri="{FF2B5EF4-FFF2-40B4-BE49-F238E27FC236}">
                <a16:creationId xmlns:a16="http://schemas.microsoft.com/office/drawing/2014/main" id="{AEB78AC0-03D3-0FDD-AF2C-4B35D6D086F5}"/>
              </a:ext>
            </a:extLst>
          </p:cNvPr>
          <p:cNvPicPr>
            <a:picLocks noChangeAspect="1"/>
          </p:cNvPicPr>
          <p:nvPr/>
        </p:nvPicPr>
        <p:blipFill>
          <a:blip r:embed="rId4"/>
          <a:stretch>
            <a:fillRect/>
          </a:stretch>
        </p:blipFill>
        <p:spPr>
          <a:xfrm>
            <a:off x="6096000" y="670278"/>
            <a:ext cx="3954916" cy="2686860"/>
          </a:xfrm>
          <a:prstGeom prst="rect">
            <a:avLst/>
          </a:prstGeom>
        </p:spPr>
      </p:pic>
      <p:sp>
        <p:nvSpPr>
          <p:cNvPr id="17" name="TextBox 16">
            <a:extLst>
              <a:ext uri="{FF2B5EF4-FFF2-40B4-BE49-F238E27FC236}">
                <a16:creationId xmlns:a16="http://schemas.microsoft.com/office/drawing/2014/main" id="{B0D58EDD-A129-B5BE-64DA-27D3EC63EF5A}"/>
              </a:ext>
            </a:extLst>
          </p:cNvPr>
          <p:cNvSpPr txBox="1"/>
          <p:nvPr/>
        </p:nvSpPr>
        <p:spPr>
          <a:xfrm>
            <a:off x="1479" y="346782"/>
            <a:ext cx="2770295" cy="369332"/>
          </a:xfrm>
          <a:prstGeom prst="rect">
            <a:avLst/>
          </a:prstGeom>
          <a:noFill/>
        </p:spPr>
        <p:txBody>
          <a:bodyPr wrap="square">
            <a:spAutoFit/>
          </a:bodyPr>
          <a:lstStyle/>
          <a:p>
            <a:pPr marL="0" indent="0" algn="just">
              <a:buNone/>
            </a:pPr>
            <a:r>
              <a:rPr lang="en-US" sz="1800" b="1" dirty="0">
                <a:solidFill>
                  <a:schemeClr val="accent6">
                    <a:lumMod val="50000"/>
                  </a:schemeClr>
                </a:solidFill>
              </a:rPr>
              <a:t>Pregnancy Stages</a:t>
            </a:r>
          </a:p>
        </p:txBody>
      </p:sp>
      <p:sp>
        <p:nvSpPr>
          <p:cNvPr id="18" name="TextBox 17">
            <a:extLst>
              <a:ext uri="{FF2B5EF4-FFF2-40B4-BE49-F238E27FC236}">
                <a16:creationId xmlns:a16="http://schemas.microsoft.com/office/drawing/2014/main" id="{ED6FB369-A5E3-D703-0873-C937647DC2FB}"/>
              </a:ext>
            </a:extLst>
          </p:cNvPr>
          <p:cNvSpPr txBox="1"/>
          <p:nvPr/>
        </p:nvSpPr>
        <p:spPr>
          <a:xfrm>
            <a:off x="6095999" y="393385"/>
            <a:ext cx="2320032" cy="369332"/>
          </a:xfrm>
          <a:prstGeom prst="rect">
            <a:avLst/>
          </a:prstGeom>
          <a:noFill/>
        </p:spPr>
        <p:txBody>
          <a:bodyPr wrap="square">
            <a:spAutoFit/>
          </a:bodyPr>
          <a:lstStyle/>
          <a:p>
            <a:pPr marL="0" indent="0" algn="just">
              <a:buNone/>
            </a:pPr>
            <a:r>
              <a:rPr lang="en-US" sz="1800" b="1" dirty="0">
                <a:solidFill>
                  <a:schemeClr val="accent6">
                    <a:lumMod val="50000"/>
                  </a:schemeClr>
                </a:solidFill>
              </a:rPr>
              <a:t>Diastolic BP Stages</a:t>
            </a:r>
          </a:p>
        </p:txBody>
      </p:sp>
      <p:sp>
        <p:nvSpPr>
          <p:cNvPr id="19" name="TextBox 18">
            <a:extLst>
              <a:ext uri="{FF2B5EF4-FFF2-40B4-BE49-F238E27FC236}">
                <a16:creationId xmlns:a16="http://schemas.microsoft.com/office/drawing/2014/main" id="{BC21085C-A113-E19E-AC91-DE68D3E6BB24}"/>
              </a:ext>
            </a:extLst>
          </p:cNvPr>
          <p:cNvSpPr txBox="1"/>
          <p:nvPr/>
        </p:nvSpPr>
        <p:spPr>
          <a:xfrm>
            <a:off x="0" y="3509963"/>
            <a:ext cx="1485531" cy="369332"/>
          </a:xfrm>
          <a:prstGeom prst="rect">
            <a:avLst/>
          </a:prstGeom>
          <a:noFill/>
        </p:spPr>
        <p:txBody>
          <a:bodyPr wrap="square">
            <a:spAutoFit/>
          </a:bodyPr>
          <a:lstStyle/>
          <a:p>
            <a:pPr marL="0" indent="0" algn="just">
              <a:buNone/>
            </a:pPr>
            <a:r>
              <a:rPr lang="en-US" sz="1800" b="1" dirty="0">
                <a:solidFill>
                  <a:schemeClr val="accent6">
                    <a:lumMod val="50000"/>
                  </a:schemeClr>
                </a:solidFill>
              </a:rPr>
              <a:t>Age Groups</a:t>
            </a:r>
          </a:p>
        </p:txBody>
      </p:sp>
      <p:pic>
        <p:nvPicPr>
          <p:cNvPr id="21" name="Picture 20">
            <a:extLst>
              <a:ext uri="{FF2B5EF4-FFF2-40B4-BE49-F238E27FC236}">
                <a16:creationId xmlns:a16="http://schemas.microsoft.com/office/drawing/2014/main" id="{6CEECE49-EB31-FABA-78D4-1E2EA4D4172D}"/>
              </a:ext>
            </a:extLst>
          </p:cNvPr>
          <p:cNvPicPr>
            <a:picLocks noChangeAspect="1"/>
          </p:cNvPicPr>
          <p:nvPr/>
        </p:nvPicPr>
        <p:blipFill rotWithShape="1">
          <a:blip r:embed="rId5"/>
          <a:srcRect l="3000"/>
          <a:stretch/>
        </p:blipFill>
        <p:spPr>
          <a:xfrm>
            <a:off x="-11930" y="3979415"/>
            <a:ext cx="2771776" cy="2876550"/>
          </a:xfrm>
          <a:prstGeom prst="rect">
            <a:avLst/>
          </a:prstGeom>
        </p:spPr>
      </p:pic>
      <p:pic>
        <p:nvPicPr>
          <p:cNvPr id="23" name="Picture 22">
            <a:extLst>
              <a:ext uri="{FF2B5EF4-FFF2-40B4-BE49-F238E27FC236}">
                <a16:creationId xmlns:a16="http://schemas.microsoft.com/office/drawing/2014/main" id="{703FF331-28BB-FCFD-56D9-D16390ABC8F5}"/>
              </a:ext>
            </a:extLst>
          </p:cNvPr>
          <p:cNvPicPr>
            <a:picLocks noChangeAspect="1"/>
          </p:cNvPicPr>
          <p:nvPr/>
        </p:nvPicPr>
        <p:blipFill rotWithShape="1">
          <a:blip r:embed="rId6"/>
          <a:srcRect l="3241"/>
          <a:stretch/>
        </p:blipFill>
        <p:spPr>
          <a:xfrm>
            <a:off x="2771774" y="3969768"/>
            <a:ext cx="2705748" cy="2888978"/>
          </a:xfrm>
          <a:prstGeom prst="rect">
            <a:avLst/>
          </a:prstGeom>
        </p:spPr>
      </p:pic>
      <p:pic>
        <p:nvPicPr>
          <p:cNvPr id="5" name="Picture 4">
            <a:extLst>
              <a:ext uri="{FF2B5EF4-FFF2-40B4-BE49-F238E27FC236}">
                <a16:creationId xmlns:a16="http://schemas.microsoft.com/office/drawing/2014/main" id="{2C577449-6810-5F19-6F52-CE772AA6A1D5}"/>
              </a:ext>
            </a:extLst>
          </p:cNvPr>
          <p:cNvPicPr>
            <a:picLocks noChangeAspect="1"/>
          </p:cNvPicPr>
          <p:nvPr/>
        </p:nvPicPr>
        <p:blipFill>
          <a:blip r:embed="rId7"/>
          <a:stretch>
            <a:fillRect/>
          </a:stretch>
        </p:blipFill>
        <p:spPr>
          <a:xfrm>
            <a:off x="10050916" y="2332873"/>
            <a:ext cx="2141084" cy="1024265"/>
          </a:xfrm>
          <a:prstGeom prst="rect">
            <a:avLst/>
          </a:prstGeom>
        </p:spPr>
      </p:pic>
    </p:spTree>
    <p:extLst>
      <p:ext uri="{BB962C8B-B14F-4D97-AF65-F5344CB8AC3E}">
        <p14:creationId xmlns:p14="http://schemas.microsoft.com/office/powerpoint/2010/main" val="1658589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8CD5-A1C8-50FC-0B82-284789F1FEE6}"/>
              </a:ext>
            </a:extLst>
          </p:cNvPr>
          <p:cNvSpPr>
            <a:spLocks noGrp="1"/>
          </p:cNvSpPr>
          <p:nvPr>
            <p:ph type="title"/>
          </p:nvPr>
        </p:nvSpPr>
        <p:spPr>
          <a:xfrm>
            <a:off x="0" y="8"/>
            <a:ext cx="12192000" cy="471055"/>
          </a:xfrm>
        </p:spPr>
        <p:txBody>
          <a:bodyPr>
            <a:normAutofit fontScale="90000"/>
          </a:bodyPr>
          <a:lstStyle/>
          <a:p>
            <a:pPr algn="ctr"/>
            <a:r>
              <a:rPr lang="en-US" sz="3200" b="1" dirty="0">
                <a:solidFill>
                  <a:schemeClr val="tx1">
                    <a:lumMod val="65000"/>
                    <a:lumOff val="35000"/>
                  </a:schemeClr>
                </a:solidFill>
              </a:rPr>
              <a:t>Bi-variate Analysis</a:t>
            </a:r>
            <a:endParaRPr lang="en-US" sz="3200" dirty="0"/>
          </a:p>
        </p:txBody>
      </p:sp>
      <p:sp>
        <p:nvSpPr>
          <p:cNvPr id="3" name="Content Placeholder 2">
            <a:extLst>
              <a:ext uri="{FF2B5EF4-FFF2-40B4-BE49-F238E27FC236}">
                <a16:creationId xmlns:a16="http://schemas.microsoft.com/office/drawing/2014/main" id="{7CF927AD-839D-BDC4-9778-7AFE19A6018D}"/>
              </a:ext>
            </a:extLst>
          </p:cNvPr>
          <p:cNvSpPr>
            <a:spLocks noGrp="1"/>
          </p:cNvSpPr>
          <p:nvPr>
            <p:ph idx="1"/>
          </p:nvPr>
        </p:nvSpPr>
        <p:spPr>
          <a:xfrm>
            <a:off x="6314983" y="3756775"/>
            <a:ext cx="5877017" cy="2525174"/>
          </a:xfrm>
        </p:spPr>
        <p:txBody>
          <a:bodyPr>
            <a:noAutofit/>
          </a:bodyPr>
          <a:lstStyle/>
          <a:p>
            <a:pPr marL="0" indent="0">
              <a:buNone/>
            </a:pPr>
            <a:r>
              <a:rPr lang="en-US" sz="1200" dirty="0">
                <a:solidFill>
                  <a:schemeClr val="tx1">
                    <a:lumMod val="65000"/>
                    <a:lumOff val="35000"/>
                  </a:schemeClr>
                </a:solidFill>
              </a:rPr>
              <a:t>In reference with </a:t>
            </a:r>
            <a:r>
              <a:rPr lang="en-US" sz="1200" dirty="0">
                <a:solidFill>
                  <a:schemeClr val="tx1">
                    <a:lumMod val="65000"/>
                    <a:lumOff val="35000"/>
                  </a:schemeClr>
                </a:solidFill>
                <a:hlinkClick r:id="rId2" action="ppaction://hlinksldjump"/>
              </a:rPr>
              <a:t>Correlation</a:t>
            </a:r>
            <a:r>
              <a:rPr lang="en-US" sz="1200" dirty="0">
                <a:solidFill>
                  <a:schemeClr val="tx1">
                    <a:lumMod val="65000"/>
                    <a:lumOff val="35000"/>
                  </a:schemeClr>
                </a:solidFill>
              </a:rPr>
              <a:t> Heatmap, we had the most correlation among below - </a:t>
            </a:r>
          </a:p>
          <a:p>
            <a:r>
              <a:rPr lang="en-US" sz="1200" b="1" u="sng" dirty="0">
                <a:solidFill>
                  <a:schemeClr val="tx1">
                    <a:lumMod val="65000"/>
                    <a:lumOff val="35000"/>
                  </a:schemeClr>
                </a:solidFill>
              </a:rPr>
              <a:t>Age</a:t>
            </a:r>
            <a:r>
              <a:rPr lang="en-US" sz="1200" u="sng" dirty="0">
                <a:solidFill>
                  <a:schemeClr val="tx1">
                    <a:lumMod val="65000"/>
                    <a:lumOff val="35000"/>
                  </a:schemeClr>
                </a:solidFill>
              </a:rPr>
              <a:t> vs </a:t>
            </a:r>
            <a:r>
              <a:rPr lang="en-US" sz="1200" b="1" u="sng" dirty="0">
                <a:solidFill>
                  <a:schemeClr val="tx1">
                    <a:lumMod val="65000"/>
                    <a:lumOff val="35000"/>
                  </a:schemeClr>
                </a:solidFill>
              </a:rPr>
              <a:t>Number of pregnancies </a:t>
            </a:r>
            <a:r>
              <a:rPr lang="en-US" sz="1200" b="1" dirty="0">
                <a:solidFill>
                  <a:schemeClr val="tx1">
                    <a:lumMod val="65000"/>
                    <a:lumOff val="35000"/>
                  </a:schemeClr>
                </a:solidFill>
              </a:rPr>
              <a:t>- </a:t>
            </a:r>
            <a:r>
              <a:rPr lang="en-US" sz="1200" dirty="0">
                <a:solidFill>
                  <a:schemeClr val="tx1">
                    <a:lumMod val="65000"/>
                    <a:lumOff val="35000"/>
                  </a:schemeClr>
                </a:solidFill>
              </a:rPr>
              <a:t>There is a relationship between age and the number of pregnancies a women had, specifically in the context of </a:t>
            </a:r>
            <a:r>
              <a:rPr lang="en-US" sz="1200" b="1" dirty="0">
                <a:solidFill>
                  <a:schemeClr val="tx1">
                    <a:lumMod val="65000"/>
                    <a:lumOff val="35000"/>
                  </a:schemeClr>
                </a:solidFill>
              </a:rPr>
              <a:t>gestational diabetes mellitus </a:t>
            </a:r>
            <a:r>
              <a:rPr lang="en-US" sz="1200" dirty="0">
                <a:solidFill>
                  <a:schemeClr val="tx1">
                    <a:lumMod val="65000"/>
                    <a:lumOff val="35000"/>
                  </a:schemeClr>
                </a:solidFill>
              </a:rPr>
              <a:t>(GDM). Gestational diabetes is a type of diabetes that occurs during pregnancy and typically resolves after delivery. It is characterized by </a:t>
            </a:r>
            <a:r>
              <a:rPr lang="en-US" sz="1200" b="1" dirty="0">
                <a:solidFill>
                  <a:schemeClr val="tx1">
                    <a:lumMod val="65000"/>
                    <a:lumOff val="35000"/>
                  </a:schemeClr>
                </a:solidFill>
              </a:rPr>
              <a:t>high blood sugar levels</a:t>
            </a:r>
            <a:r>
              <a:rPr lang="en-US" sz="1200" dirty="0">
                <a:solidFill>
                  <a:schemeClr val="tx1">
                    <a:lumMod val="65000"/>
                    <a:lumOff val="35000"/>
                  </a:schemeClr>
                </a:solidFill>
              </a:rPr>
              <a:t> that develop or are first recognized during pregnancy.</a:t>
            </a:r>
          </a:p>
          <a:p>
            <a:r>
              <a:rPr lang="en-US" sz="1200" b="1" u="sng" dirty="0">
                <a:solidFill>
                  <a:schemeClr val="tx1">
                    <a:lumMod val="65000"/>
                    <a:lumOff val="35000"/>
                  </a:schemeClr>
                </a:solidFill>
              </a:rPr>
              <a:t>BMI </a:t>
            </a:r>
            <a:r>
              <a:rPr lang="en-US" sz="1200" u="sng" dirty="0">
                <a:solidFill>
                  <a:schemeClr val="tx1">
                    <a:lumMod val="65000"/>
                    <a:lumOff val="35000"/>
                  </a:schemeClr>
                </a:solidFill>
              </a:rPr>
              <a:t>vs</a:t>
            </a:r>
            <a:r>
              <a:rPr lang="en-US" sz="1200" b="1" u="sng" dirty="0">
                <a:solidFill>
                  <a:schemeClr val="tx1">
                    <a:lumMod val="65000"/>
                    <a:lumOff val="35000"/>
                  </a:schemeClr>
                </a:solidFill>
              </a:rPr>
              <a:t> Triceps skinfold thickness </a:t>
            </a:r>
            <a:r>
              <a:rPr lang="en-US" sz="1200" dirty="0">
                <a:solidFill>
                  <a:schemeClr val="tx1">
                    <a:lumMod val="65000"/>
                    <a:lumOff val="35000"/>
                  </a:schemeClr>
                </a:solidFill>
              </a:rPr>
              <a:t>- The relationship between body mass index (BMI) and Triceps skinfold thickness can provide insights into </a:t>
            </a:r>
            <a:r>
              <a:rPr lang="en-US" sz="1200" b="1" dirty="0">
                <a:solidFill>
                  <a:schemeClr val="tx1">
                    <a:lumMod val="65000"/>
                    <a:lumOff val="35000"/>
                  </a:schemeClr>
                </a:solidFill>
              </a:rPr>
              <a:t>how body weight is distributed</a:t>
            </a:r>
            <a:r>
              <a:rPr lang="en-US" sz="1200" dirty="0">
                <a:solidFill>
                  <a:schemeClr val="tx1">
                    <a:lumMod val="65000"/>
                    <a:lumOff val="35000"/>
                  </a:schemeClr>
                </a:solidFill>
              </a:rPr>
              <a:t>, particularly the amount of </a:t>
            </a:r>
            <a:r>
              <a:rPr lang="en-US" sz="1200" b="1" dirty="0">
                <a:solidFill>
                  <a:schemeClr val="tx1">
                    <a:lumMod val="65000"/>
                    <a:lumOff val="35000"/>
                  </a:schemeClr>
                </a:solidFill>
              </a:rPr>
              <a:t>subcutaneous fat</a:t>
            </a:r>
            <a:r>
              <a:rPr lang="en-US" sz="1200" dirty="0">
                <a:solidFill>
                  <a:schemeClr val="tx1">
                    <a:lumMod val="65000"/>
                    <a:lumOff val="35000"/>
                  </a:schemeClr>
                </a:solidFill>
              </a:rPr>
              <a:t>. Individuals with higher BMI values and increased triceps skinfold thickness may have a greater proportion of body fat, thereby an increased risk of diabetes. </a:t>
            </a:r>
          </a:p>
          <a:p>
            <a:r>
              <a:rPr lang="en-US" sz="1200" b="1" u="sng" dirty="0">
                <a:solidFill>
                  <a:schemeClr val="tx1">
                    <a:lumMod val="65000"/>
                    <a:lumOff val="35000"/>
                  </a:schemeClr>
                </a:solidFill>
              </a:rPr>
              <a:t>Plasma Concentration </a:t>
            </a:r>
            <a:r>
              <a:rPr lang="en-US" sz="1200" u="sng" dirty="0">
                <a:solidFill>
                  <a:schemeClr val="tx1">
                    <a:lumMod val="65000"/>
                    <a:lumOff val="35000"/>
                  </a:schemeClr>
                </a:solidFill>
              </a:rPr>
              <a:t>vs </a:t>
            </a:r>
            <a:r>
              <a:rPr lang="en-US" sz="1200" b="1" u="sng" dirty="0">
                <a:solidFill>
                  <a:schemeClr val="tx1">
                    <a:lumMod val="65000"/>
                    <a:lumOff val="35000"/>
                  </a:schemeClr>
                </a:solidFill>
              </a:rPr>
              <a:t>BMI </a:t>
            </a:r>
            <a:r>
              <a:rPr lang="en-US" sz="1200" b="1" dirty="0">
                <a:solidFill>
                  <a:schemeClr val="tx1">
                    <a:lumMod val="65000"/>
                    <a:lumOff val="35000"/>
                  </a:schemeClr>
                </a:solidFill>
              </a:rPr>
              <a:t>- </a:t>
            </a:r>
            <a:r>
              <a:rPr lang="en-US" sz="1200" dirty="0">
                <a:solidFill>
                  <a:schemeClr val="tx1">
                    <a:lumMod val="65000"/>
                    <a:lumOff val="35000"/>
                  </a:schemeClr>
                </a:solidFill>
              </a:rPr>
              <a:t>Diabetes has a significant impact on plasma concentration levels of various substances, particularly glucose and insulin, it causes a dysregulation of blood glucose levels. </a:t>
            </a:r>
          </a:p>
          <a:p>
            <a:endParaRPr lang="en-US" sz="1200" dirty="0">
              <a:solidFill>
                <a:schemeClr val="tx1">
                  <a:lumMod val="65000"/>
                  <a:lumOff val="35000"/>
                </a:schemeClr>
              </a:solidFill>
            </a:endParaRPr>
          </a:p>
        </p:txBody>
      </p:sp>
      <p:sp>
        <p:nvSpPr>
          <p:cNvPr id="17" name="TextBox 16">
            <a:extLst>
              <a:ext uri="{FF2B5EF4-FFF2-40B4-BE49-F238E27FC236}">
                <a16:creationId xmlns:a16="http://schemas.microsoft.com/office/drawing/2014/main" id="{B0D58EDD-A129-B5BE-64DA-27D3EC63EF5A}"/>
              </a:ext>
            </a:extLst>
          </p:cNvPr>
          <p:cNvSpPr txBox="1"/>
          <p:nvPr/>
        </p:nvSpPr>
        <p:spPr>
          <a:xfrm>
            <a:off x="1479" y="346782"/>
            <a:ext cx="3860307" cy="369332"/>
          </a:xfrm>
          <a:prstGeom prst="rect">
            <a:avLst/>
          </a:prstGeom>
          <a:noFill/>
        </p:spPr>
        <p:txBody>
          <a:bodyPr wrap="square">
            <a:spAutoFit/>
          </a:bodyPr>
          <a:lstStyle/>
          <a:p>
            <a:pPr marL="0" indent="0" algn="just">
              <a:buNone/>
            </a:pPr>
            <a:r>
              <a:rPr lang="en-US" sz="1800" b="1" dirty="0">
                <a:solidFill>
                  <a:schemeClr val="accent6">
                    <a:lumMod val="50000"/>
                  </a:schemeClr>
                </a:solidFill>
              </a:rPr>
              <a:t>Age &amp; Number of times Pregnant</a:t>
            </a:r>
          </a:p>
        </p:txBody>
      </p:sp>
      <p:sp>
        <p:nvSpPr>
          <p:cNvPr id="18" name="TextBox 17">
            <a:extLst>
              <a:ext uri="{FF2B5EF4-FFF2-40B4-BE49-F238E27FC236}">
                <a16:creationId xmlns:a16="http://schemas.microsoft.com/office/drawing/2014/main" id="{ED6FB369-A5E3-D703-0873-C937647DC2FB}"/>
              </a:ext>
            </a:extLst>
          </p:cNvPr>
          <p:cNvSpPr txBox="1"/>
          <p:nvPr/>
        </p:nvSpPr>
        <p:spPr>
          <a:xfrm>
            <a:off x="6314985" y="391385"/>
            <a:ext cx="5347318" cy="369332"/>
          </a:xfrm>
          <a:prstGeom prst="rect">
            <a:avLst/>
          </a:prstGeom>
          <a:noFill/>
        </p:spPr>
        <p:txBody>
          <a:bodyPr wrap="square">
            <a:spAutoFit/>
          </a:bodyPr>
          <a:lstStyle/>
          <a:p>
            <a:pPr marL="0" indent="0" algn="just">
              <a:buNone/>
            </a:pPr>
            <a:r>
              <a:rPr lang="en-US" sz="1800" b="1" dirty="0">
                <a:solidFill>
                  <a:schemeClr val="accent6">
                    <a:lumMod val="50000"/>
                  </a:schemeClr>
                </a:solidFill>
              </a:rPr>
              <a:t>BMI and Triceps skinfold thickness</a:t>
            </a:r>
          </a:p>
        </p:txBody>
      </p:sp>
      <p:sp>
        <p:nvSpPr>
          <p:cNvPr id="19" name="TextBox 18">
            <a:extLst>
              <a:ext uri="{FF2B5EF4-FFF2-40B4-BE49-F238E27FC236}">
                <a16:creationId xmlns:a16="http://schemas.microsoft.com/office/drawing/2014/main" id="{BC21085C-A113-E19E-AC91-DE68D3E6BB24}"/>
              </a:ext>
            </a:extLst>
          </p:cNvPr>
          <p:cNvSpPr txBox="1"/>
          <p:nvPr/>
        </p:nvSpPr>
        <p:spPr>
          <a:xfrm>
            <a:off x="0" y="3572109"/>
            <a:ext cx="3932808" cy="369332"/>
          </a:xfrm>
          <a:prstGeom prst="rect">
            <a:avLst/>
          </a:prstGeom>
          <a:noFill/>
        </p:spPr>
        <p:txBody>
          <a:bodyPr wrap="square">
            <a:spAutoFit/>
          </a:bodyPr>
          <a:lstStyle/>
          <a:p>
            <a:pPr marL="0" indent="0" algn="just">
              <a:buNone/>
            </a:pPr>
            <a:r>
              <a:rPr lang="en-US" sz="1800" b="1" dirty="0">
                <a:solidFill>
                  <a:schemeClr val="accent6">
                    <a:lumMod val="50000"/>
                  </a:schemeClr>
                </a:solidFill>
              </a:rPr>
              <a:t>Plasma Concentration and BMI</a:t>
            </a:r>
          </a:p>
        </p:txBody>
      </p:sp>
      <p:pic>
        <p:nvPicPr>
          <p:cNvPr id="10" name="Picture 9">
            <a:extLst>
              <a:ext uri="{FF2B5EF4-FFF2-40B4-BE49-F238E27FC236}">
                <a16:creationId xmlns:a16="http://schemas.microsoft.com/office/drawing/2014/main" id="{CBD0E6B5-7758-2486-487E-AB35B5D1879A}"/>
              </a:ext>
            </a:extLst>
          </p:cNvPr>
          <p:cNvPicPr>
            <a:picLocks noChangeAspect="1"/>
          </p:cNvPicPr>
          <p:nvPr/>
        </p:nvPicPr>
        <p:blipFill>
          <a:blip r:embed="rId3"/>
          <a:stretch>
            <a:fillRect/>
          </a:stretch>
        </p:blipFill>
        <p:spPr>
          <a:xfrm>
            <a:off x="0" y="681039"/>
            <a:ext cx="5877017" cy="2898144"/>
          </a:xfrm>
          <a:prstGeom prst="rect">
            <a:avLst/>
          </a:prstGeom>
        </p:spPr>
      </p:pic>
      <p:pic>
        <p:nvPicPr>
          <p:cNvPr id="14" name="Picture 13">
            <a:extLst>
              <a:ext uri="{FF2B5EF4-FFF2-40B4-BE49-F238E27FC236}">
                <a16:creationId xmlns:a16="http://schemas.microsoft.com/office/drawing/2014/main" id="{B8573160-9D32-539D-D828-11FD46645B25}"/>
              </a:ext>
            </a:extLst>
          </p:cNvPr>
          <p:cNvPicPr>
            <a:picLocks noChangeAspect="1"/>
          </p:cNvPicPr>
          <p:nvPr/>
        </p:nvPicPr>
        <p:blipFill>
          <a:blip r:embed="rId4"/>
          <a:stretch>
            <a:fillRect/>
          </a:stretch>
        </p:blipFill>
        <p:spPr>
          <a:xfrm>
            <a:off x="6347675" y="681038"/>
            <a:ext cx="5844325" cy="2898145"/>
          </a:xfrm>
          <a:prstGeom prst="rect">
            <a:avLst/>
          </a:prstGeom>
        </p:spPr>
      </p:pic>
      <p:pic>
        <p:nvPicPr>
          <p:cNvPr id="20" name="Picture 19">
            <a:extLst>
              <a:ext uri="{FF2B5EF4-FFF2-40B4-BE49-F238E27FC236}">
                <a16:creationId xmlns:a16="http://schemas.microsoft.com/office/drawing/2014/main" id="{4FD56CE3-8B1A-BB91-3EB4-A13882755F4E}"/>
              </a:ext>
            </a:extLst>
          </p:cNvPr>
          <p:cNvPicPr>
            <a:picLocks noChangeAspect="1"/>
          </p:cNvPicPr>
          <p:nvPr/>
        </p:nvPicPr>
        <p:blipFill>
          <a:blip r:embed="rId5"/>
          <a:stretch>
            <a:fillRect/>
          </a:stretch>
        </p:blipFill>
        <p:spPr>
          <a:xfrm>
            <a:off x="0" y="3951774"/>
            <a:ext cx="5877017" cy="2906217"/>
          </a:xfrm>
          <a:prstGeom prst="rect">
            <a:avLst/>
          </a:prstGeom>
        </p:spPr>
      </p:pic>
    </p:spTree>
    <p:extLst>
      <p:ext uri="{BB962C8B-B14F-4D97-AF65-F5344CB8AC3E}">
        <p14:creationId xmlns:p14="http://schemas.microsoft.com/office/powerpoint/2010/main" val="2662715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8CD5-A1C8-50FC-0B82-284789F1FEE6}"/>
              </a:ext>
            </a:extLst>
          </p:cNvPr>
          <p:cNvSpPr>
            <a:spLocks noGrp="1"/>
          </p:cNvSpPr>
          <p:nvPr>
            <p:ph type="title"/>
          </p:nvPr>
        </p:nvSpPr>
        <p:spPr>
          <a:xfrm>
            <a:off x="0" y="8"/>
            <a:ext cx="12192000" cy="471055"/>
          </a:xfrm>
        </p:spPr>
        <p:txBody>
          <a:bodyPr>
            <a:normAutofit fontScale="90000"/>
          </a:bodyPr>
          <a:lstStyle/>
          <a:p>
            <a:pPr algn="ctr"/>
            <a:r>
              <a:rPr lang="en-US" sz="3200" b="1" dirty="0">
                <a:solidFill>
                  <a:schemeClr val="tx1">
                    <a:lumMod val="65000"/>
                    <a:lumOff val="35000"/>
                  </a:schemeClr>
                </a:solidFill>
              </a:rPr>
              <a:t>Bi-variate Analysis</a:t>
            </a:r>
            <a:endParaRPr lang="en-US" sz="3200" dirty="0"/>
          </a:p>
        </p:txBody>
      </p:sp>
      <p:sp>
        <p:nvSpPr>
          <p:cNvPr id="3" name="Content Placeholder 2">
            <a:extLst>
              <a:ext uri="{FF2B5EF4-FFF2-40B4-BE49-F238E27FC236}">
                <a16:creationId xmlns:a16="http://schemas.microsoft.com/office/drawing/2014/main" id="{7CF927AD-839D-BDC4-9778-7AFE19A6018D}"/>
              </a:ext>
            </a:extLst>
          </p:cNvPr>
          <p:cNvSpPr>
            <a:spLocks noGrp="1"/>
          </p:cNvSpPr>
          <p:nvPr>
            <p:ph idx="1"/>
          </p:nvPr>
        </p:nvSpPr>
        <p:spPr>
          <a:xfrm>
            <a:off x="10173" y="5415948"/>
            <a:ext cx="12181827" cy="1442044"/>
          </a:xfrm>
        </p:spPr>
        <p:txBody>
          <a:bodyPr>
            <a:noAutofit/>
          </a:bodyPr>
          <a:lstStyle/>
          <a:p>
            <a:r>
              <a:rPr lang="en-US" sz="1100" dirty="0">
                <a:solidFill>
                  <a:schemeClr val="tx1">
                    <a:lumMod val="65000"/>
                    <a:lumOff val="35000"/>
                  </a:schemeClr>
                </a:solidFill>
              </a:rPr>
              <a:t>~35% of Diabetic women belong to 40-60 years of age-group.</a:t>
            </a:r>
          </a:p>
          <a:p>
            <a:r>
              <a:rPr lang="en-US" sz="1100" dirty="0">
                <a:solidFill>
                  <a:schemeClr val="tx1">
                    <a:lumMod val="65000"/>
                    <a:lumOff val="35000"/>
                  </a:schemeClr>
                </a:solidFill>
              </a:rPr>
              <a:t>~34% of Diabetic cases belong to women in their twenties, implying poor sedentary lifestyle among youngsters. </a:t>
            </a:r>
          </a:p>
          <a:p>
            <a:r>
              <a:rPr lang="en-US" sz="1100" dirty="0">
                <a:solidFill>
                  <a:schemeClr val="tx1">
                    <a:lumMod val="65000"/>
                    <a:lumOff val="35000"/>
                  </a:schemeClr>
                </a:solidFill>
              </a:rPr>
              <a:t>Older women having 60-90 years of age-group have less chances of being diabetic. </a:t>
            </a:r>
          </a:p>
          <a:p>
            <a:r>
              <a:rPr lang="en-US" sz="1100" dirty="0">
                <a:solidFill>
                  <a:schemeClr val="tx1">
                    <a:lumMod val="65000"/>
                    <a:lumOff val="35000"/>
                  </a:schemeClr>
                </a:solidFill>
              </a:rPr>
              <a:t>~43% of Diabetic women has number of pregnancy between 0-3.</a:t>
            </a:r>
          </a:p>
          <a:p>
            <a:r>
              <a:rPr lang="en-US" sz="1100" dirty="0">
                <a:solidFill>
                  <a:schemeClr val="tx1">
                    <a:lumMod val="65000"/>
                    <a:lumOff val="35000"/>
                  </a:schemeClr>
                </a:solidFill>
              </a:rPr>
              <a:t>Higher number of pregnancy is one of the major cause of diabetes. ~41% of diabetic women got pregnant &gt;5 times. </a:t>
            </a:r>
          </a:p>
          <a:p>
            <a:endParaRPr lang="en-US" sz="1100" dirty="0">
              <a:solidFill>
                <a:schemeClr val="tx1">
                  <a:lumMod val="65000"/>
                  <a:lumOff val="35000"/>
                </a:schemeClr>
              </a:solidFill>
            </a:endParaRPr>
          </a:p>
          <a:p>
            <a:endParaRPr lang="en-US" sz="1100" dirty="0">
              <a:solidFill>
                <a:schemeClr val="tx1">
                  <a:lumMod val="65000"/>
                  <a:lumOff val="35000"/>
                </a:schemeClr>
              </a:solidFill>
            </a:endParaRPr>
          </a:p>
          <a:p>
            <a:endParaRPr lang="en-US" sz="1100" dirty="0">
              <a:solidFill>
                <a:schemeClr val="tx1">
                  <a:lumMod val="65000"/>
                  <a:lumOff val="35000"/>
                </a:schemeClr>
              </a:solidFill>
            </a:endParaRPr>
          </a:p>
        </p:txBody>
      </p:sp>
      <p:sp>
        <p:nvSpPr>
          <p:cNvPr id="17" name="TextBox 16">
            <a:extLst>
              <a:ext uri="{FF2B5EF4-FFF2-40B4-BE49-F238E27FC236}">
                <a16:creationId xmlns:a16="http://schemas.microsoft.com/office/drawing/2014/main" id="{B0D58EDD-A129-B5BE-64DA-27D3EC63EF5A}"/>
              </a:ext>
            </a:extLst>
          </p:cNvPr>
          <p:cNvSpPr txBox="1"/>
          <p:nvPr/>
        </p:nvSpPr>
        <p:spPr>
          <a:xfrm>
            <a:off x="1479" y="346782"/>
            <a:ext cx="5262979" cy="369332"/>
          </a:xfrm>
          <a:prstGeom prst="rect">
            <a:avLst/>
          </a:prstGeom>
          <a:noFill/>
        </p:spPr>
        <p:txBody>
          <a:bodyPr wrap="square">
            <a:spAutoFit/>
          </a:bodyPr>
          <a:lstStyle/>
          <a:p>
            <a:pPr marL="0" indent="0" algn="just">
              <a:buNone/>
            </a:pPr>
            <a:r>
              <a:rPr lang="en-US" sz="1800" b="1" dirty="0">
                <a:solidFill>
                  <a:schemeClr val="accent6">
                    <a:lumMod val="50000"/>
                  </a:schemeClr>
                </a:solidFill>
              </a:rPr>
              <a:t>Diabetes Rate across Age Groups</a:t>
            </a:r>
          </a:p>
        </p:txBody>
      </p:sp>
      <p:sp>
        <p:nvSpPr>
          <p:cNvPr id="19" name="TextBox 18">
            <a:extLst>
              <a:ext uri="{FF2B5EF4-FFF2-40B4-BE49-F238E27FC236}">
                <a16:creationId xmlns:a16="http://schemas.microsoft.com/office/drawing/2014/main" id="{BC21085C-A113-E19E-AC91-DE68D3E6BB24}"/>
              </a:ext>
            </a:extLst>
          </p:cNvPr>
          <p:cNvSpPr txBox="1"/>
          <p:nvPr/>
        </p:nvSpPr>
        <p:spPr>
          <a:xfrm>
            <a:off x="-1" y="2897529"/>
            <a:ext cx="7838983" cy="646331"/>
          </a:xfrm>
          <a:prstGeom prst="rect">
            <a:avLst/>
          </a:prstGeom>
          <a:noFill/>
        </p:spPr>
        <p:txBody>
          <a:bodyPr wrap="square">
            <a:spAutoFit/>
          </a:bodyPr>
          <a:lstStyle/>
          <a:p>
            <a:pPr algn="just"/>
            <a:r>
              <a:rPr lang="en-US" sz="1800" b="1" dirty="0">
                <a:solidFill>
                  <a:schemeClr val="accent6">
                    <a:lumMod val="50000"/>
                  </a:schemeClr>
                </a:solidFill>
              </a:rPr>
              <a:t>Diabetes Rate across # of Pregnancies</a:t>
            </a:r>
          </a:p>
          <a:p>
            <a:pPr marL="0" indent="0" algn="just">
              <a:buNone/>
            </a:pPr>
            <a:endParaRPr lang="en-US" sz="1800" b="1" dirty="0">
              <a:solidFill>
                <a:schemeClr val="accent6">
                  <a:lumMod val="50000"/>
                </a:schemeClr>
              </a:solidFill>
            </a:endParaRPr>
          </a:p>
        </p:txBody>
      </p:sp>
      <p:pic>
        <p:nvPicPr>
          <p:cNvPr id="6" name="Picture 5">
            <a:extLst>
              <a:ext uri="{FF2B5EF4-FFF2-40B4-BE49-F238E27FC236}">
                <a16:creationId xmlns:a16="http://schemas.microsoft.com/office/drawing/2014/main" id="{8FB19BAB-BB61-44F3-DB3B-D437E34180AB}"/>
              </a:ext>
            </a:extLst>
          </p:cNvPr>
          <p:cNvPicPr>
            <a:picLocks noChangeAspect="1"/>
          </p:cNvPicPr>
          <p:nvPr/>
        </p:nvPicPr>
        <p:blipFill>
          <a:blip r:embed="rId2"/>
          <a:stretch>
            <a:fillRect/>
          </a:stretch>
        </p:blipFill>
        <p:spPr>
          <a:xfrm>
            <a:off x="10173" y="665168"/>
            <a:ext cx="10231510" cy="2228952"/>
          </a:xfrm>
          <a:prstGeom prst="rect">
            <a:avLst/>
          </a:prstGeom>
        </p:spPr>
      </p:pic>
      <p:pic>
        <p:nvPicPr>
          <p:cNvPr id="9" name="Picture 8">
            <a:extLst>
              <a:ext uri="{FF2B5EF4-FFF2-40B4-BE49-F238E27FC236}">
                <a16:creationId xmlns:a16="http://schemas.microsoft.com/office/drawing/2014/main" id="{BF853CCB-0BD1-61BE-102F-DDCB485EF14F}"/>
              </a:ext>
            </a:extLst>
          </p:cNvPr>
          <p:cNvPicPr>
            <a:picLocks noChangeAspect="1"/>
          </p:cNvPicPr>
          <p:nvPr/>
        </p:nvPicPr>
        <p:blipFill>
          <a:blip r:embed="rId3"/>
          <a:stretch>
            <a:fillRect/>
          </a:stretch>
        </p:blipFill>
        <p:spPr>
          <a:xfrm>
            <a:off x="10173" y="3257862"/>
            <a:ext cx="10231510" cy="2158087"/>
          </a:xfrm>
          <a:prstGeom prst="rect">
            <a:avLst/>
          </a:prstGeom>
        </p:spPr>
      </p:pic>
    </p:spTree>
    <p:extLst>
      <p:ext uri="{BB962C8B-B14F-4D97-AF65-F5344CB8AC3E}">
        <p14:creationId xmlns:p14="http://schemas.microsoft.com/office/powerpoint/2010/main" val="316694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8CD5-A1C8-50FC-0B82-284789F1FEE6}"/>
              </a:ext>
            </a:extLst>
          </p:cNvPr>
          <p:cNvSpPr>
            <a:spLocks noGrp="1"/>
          </p:cNvSpPr>
          <p:nvPr>
            <p:ph type="title"/>
          </p:nvPr>
        </p:nvSpPr>
        <p:spPr>
          <a:xfrm>
            <a:off x="0" y="8"/>
            <a:ext cx="12192000" cy="471055"/>
          </a:xfrm>
        </p:spPr>
        <p:txBody>
          <a:bodyPr>
            <a:normAutofit fontScale="90000"/>
          </a:bodyPr>
          <a:lstStyle/>
          <a:p>
            <a:pPr algn="ctr"/>
            <a:r>
              <a:rPr lang="en-US" sz="3200" b="1" dirty="0">
                <a:solidFill>
                  <a:schemeClr val="tx1">
                    <a:lumMod val="65000"/>
                    <a:lumOff val="35000"/>
                  </a:schemeClr>
                </a:solidFill>
              </a:rPr>
              <a:t>Bi-variate Analysis</a:t>
            </a:r>
            <a:endParaRPr lang="en-US" sz="3200" dirty="0"/>
          </a:p>
        </p:txBody>
      </p:sp>
      <p:sp>
        <p:nvSpPr>
          <p:cNvPr id="3" name="Content Placeholder 2">
            <a:extLst>
              <a:ext uri="{FF2B5EF4-FFF2-40B4-BE49-F238E27FC236}">
                <a16:creationId xmlns:a16="http://schemas.microsoft.com/office/drawing/2014/main" id="{7CF927AD-839D-BDC4-9778-7AFE19A6018D}"/>
              </a:ext>
            </a:extLst>
          </p:cNvPr>
          <p:cNvSpPr>
            <a:spLocks noGrp="1"/>
          </p:cNvSpPr>
          <p:nvPr>
            <p:ph idx="1"/>
          </p:nvPr>
        </p:nvSpPr>
        <p:spPr>
          <a:xfrm>
            <a:off x="6489576" y="5113538"/>
            <a:ext cx="5702424" cy="1180730"/>
          </a:xfrm>
        </p:spPr>
        <p:txBody>
          <a:bodyPr>
            <a:noAutofit/>
          </a:bodyPr>
          <a:lstStyle/>
          <a:p>
            <a:pPr marL="0" indent="0">
              <a:buNone/>
            </a:pPr>
            <a:endParaRPr lang="en-US" sz="1100" dirty="0">
              <a:solidFill>
                <a:schemeClr val="tx1">
                  <a:lumMod val="65000"/>
                  <a:lumOff val="35000"/>
                </a:schemeClr>
              </a:solidFill>
            </a:endParaRPr>
          </a:p>
          <a:p>
            <a:pPr marL="0" indent="0">
              <a:buNone/>
            </a:pPr>
            <a:r>
              <a:rPr lang="en-US" sz="1100" dirty="0">
                <a:solidFill>
                  <a:schemeClr val="tx1">
                    <a:lumMod val="65000"/>
                    <a:lumOff val="35000"/>
                  </a:schemeClr>
                </a:solidFill>
              </a:rPr>
              <a:t>In reference with </a:t>
            </a:r>
            <a:r>
              <a:rPr lang="en-US" sz="1100" dirty="0">
                <a:solidFill>
                  <a:schemeClr val="tx1">
                    <a:lumMod val="65000"/>
                    <a:lumOff val="35000"/>
                  </a:schemeClr>
                </a:solidFill>
                <a:hlinkClick r:id="rId2" action="ppaction://hlinksldjump"/>
              </a:rPr>
              <a:t>Correlation</a:t>
            </a:r>
            <a:r>
              <a:rPr lang="en-US" sz="1100" dirty="0">
                <a:solidFill>
                  <a:schemeClr val="tx1">
                    <a:lumMod val="65000"/>
                    <a:lumOff val="35000"/>
                  </a:schemeClr>
                </a:solidFill>
              </a:rPr>
              <a:t> Heatmap - </a:t>
            </a:r>
          </a:p>
          <a:p>
            <a:r>
              <a:rPr lang="en-US" sz="1100" dirty="0">
                <a:solidFill>
                  <a:schemeClr val="tx1">
                    <a:lumMod val="65000"/>
                    <a:lumOff val="35000"/>
                  </a:schemeClr>
                </a:solidFill>
              </a:rPr>
              <a:t>There is can be a relationship between</a:t>
            </a:r>
          </a:p>
        </p:txBody>
      </p:sp>
      <p:sp>
        <p:nvSpPr>
          <p:cNvPr id="17" name="TextBox 16">
            <a:extLst>
              <a:ext uri="{FF2B5EF4-FFF2-40B4-BE49-F238E27FC236}">
                <a16:creationId xmlns:a16="http://schemas.microsoft.com/office/drawing/2014/main" id="{B0D58EDD-A129-B5BE-64DA-27D3EC63EF5A}"/>
              </a:ext>
            </a:extLst>
          </p:cNvPr>
          <p:cNvSpPr txBox="1"/>
          <p:nvPr/>
        </p:nvSpPr>
        <p:spPr>
          <a:xfrm>
            <a:off x="1479" y="346782"/>
            <a:ext cx="3860307" cy="369332"/>
          </a:xfrm>
          <a:prstGeom prst="rect">
            <a:avLst/>
          </a:prstGeom>
          <a:noFill/>
        </p:spPr>
        <p:txBody>
          <a:bodyPr wrap="square">
            <a:spAutoFit/>
          </a:bodyPr>
          <a:lstStyle/>
          <a:p>
            <a:pPr marL="0" indent="0" algn="just">
              <a:buNone/>
            </a:pPr>
            <a:r>
              <a:rPr lang="en-US" sz="1800" b="1" dirty="0">
                <a:solidFill>
                  <a:schemeClr val="accent6">
                    <a:lumMod val="50000"/>
                  </a:schemeClr>
                </a:solidFill>
              </a:rPr>
              <a:t>BMI &amp; Diastolic BP across Age Stages</a:t>
            </a:r>
          </a:p>
        </p:txBody>
      </p:sp>
      <p:sp>
        <p:nvSpPr>
          <p:cNvPr id="19" name="TextBox 18">
            <a:extLst>
              <a:ext uri="{FF2B5EF4-FFF2-40B4-BE49-F238E27FC236}">
                <a16:creationId xmlns:a16="http://schemas.microsoft.com/office/drawing/2014/main" id="{BC21085C-A113-E19E-AC91-DE68D3E6BB24}"/>
              </a:ext>
            </a:extLst>
          </p:cNvPr>
          <p:cNvSpPr txBox="1"/>
          <p:nvPr/>
        </p:nvSpPr>
        <p:spPr>
          <a:xfrm>
            <a:off x="-1" y="3270270"/>
            <a:ext cx="7137647" cy="369332"/>
          </a:xfrm>
          <a:prstGeom prst="rect">
            <a:avLst/>
          </a:prstGeom>
          <a:noFill/>
        </p:spPr>
        <p:txBody>
          <a:bodyPr wrap="square">
            <a:spAutoFit/>
          </a:bodyPr>
          <a:lstStyle/>
          <a:p>
            <a:pPr marL="0" indent="0" algn="just">
              <a:buNone/>
            </a:pPr>
            <a:r>
              <a:rPr lang="en-US" sz="1800" b="1" dirty="0">
                <a:solidFill>
                  <a:schemeClr val="accent6">
                    <a:lumMod val="50000"/>
                  </a:schemeClr>
                </a:solidFill>
              </a:rPr>
              <a:t>Plasma Concentration across # of Pregnancies</a:t>
            </a:r>
          </a:p>
        </p:txBody>
      </p:sp>
      <p:pic>
        <p:nvPicPr>
          <p:cNvPr id="5" name="Picture 4">
            <a:extLst>
              <a:ext uri="{FF2B5EF4-FFF2-40B4-BE49-F238E27FC236}">
                <a16:creationId xmlns:a16="http://schemas.microsoft.com/office/drawing/2014/main" id="{4DE70F8D-AC51-1AA4-E0FC-B32C12257A42}"/>
              </a:ext>
            </a:extLst>
          </p:cNvPr>
          <p:cNvPicPr>
            <a:picLocks noChangeAspect="1"/>
          </p:cNvPicPr>
          <p:nvPr/>
        </p:nvPicPr>
        <p:blipFill>
          <a:blip r:embed="rId3"/>
          <a:stretch>
            <a:fillRect/>
          </a:stretch>
        </p:blipFill>
        <p:spPr>
          <a:xfrm>
            <a:off x="1" y="681078"/>
            <a:ext cx="9605637" cy="2411401"/>
          </a:xfrm>
          <a:prstGeom prst="rect">
            <a:avLst/>
          </a:prstGeom>
        </p:spPr>
      </p:pic>
      <p:pic>
        <p:nvPicPr>
          <p:cNvPr id="7" name="Picture 6">
            <a:extLst>
              <a:ext uri="{FF2B5EF4-FFF2-40B4-BE49-F238E27FC236}">
                <a16:creationId xmlns:a16="http://schemas.microsoft.com/office/drawing/2014/main" id="{578E652F-4161-05AB-279B-8CDF20506403}"/>
              </a:ext>
            </a:extLst>
          </p:cNvPr>
          <p:cNvPicPr>
            <a:picLocks noChangeAspect="1"/>
          </p:cNvPicPr>
          <p:nvPr/>
        </p:nvPicPr>
        <p:blipFill>
          <a:blip r:embed="rId4"/>
          <a:stretch>
            <a:fillRect/>
          </a:stretch>
        </p:blipFill>
        <p:spPr>
          <a:xfrm>
            <a:off x="10173" y="3639602"/>
            <a:ext cx="9595465" cy="2833130"/>
          </a:xfrm>
          <a:prstGeom prst="rect">
            <a:avLst/>
          </a:prstGeom>
        </p:spPr>
      </p:pic>
      <p:sp>
        <p:nvSpPr>
          <p:cNvPr id="4" name="Content Placeholder 2">
            <a:extLst>
              <a:ext uri="{FF2B5EF4-FFF2-40B4-BE49-F238E27FC236}">
                <a16:creationId xmlns:a16="http://schemas.microsoft.com/office/drawing/2014/main" id="{60C79F5C-5195-462F-CBEA-62FF7DF0C79E}"/>
              </a:ext>
            </a:extLst>
          </p:cNvPr>
          <p:cNvSpPr txBox="1">
            <a:spLocks/>
          </p:cNvSpPr>
          <p:nvPr/>
        </p:nvSpPr>
        <p:spPr>
          <a:xfrm>
            <a:off x="9605638" y="681078"/>
            <a:ext cx="2673658" cy="54958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solidFill>
                  <a:schemeClr val="tx1">
                    <a:lumMod val="65000"/>
                    <a:lumOff val="35000"/>
                  </a:schemeClr>
                </a:solidFill>
              </a:rPr>
              <a:t>Diastolic BP concentration is in between 30-40 range across every age group.</a:t>
            </a:r>
          </a:p>
          <a:p>
            <a:endParaRPr lang="en-US" sz="1200" dirty="0">
              <a:solidFill>
                <a:schemeClr val="tx1">
                  <a:lumMod val="65000"/>
                  <a:lumOff val="35000"/>
                </a:schemeClr>
              </a:solidFill>
            </a:endParaRPr>
          </a:p>
          <a:p>
            <a:endParaRPr lang="en-US" sz="1200" dirty="0">
              <a:solidFill>
                <a:schemeClr val="tx1">
                  <a:lumMod val="65000"/>
                  <a:lumOff val="35000"/>
                </a:schemeClr>
              </a:solidFill>
            </a:endParaRPr>
          </a:p>
          <a:p>
            <a:endParaRPr lang="en-US" sz="1200" dirty="0">
              <a:solidFill>
                <a:schemeClr val="tx1">
                  <a:lumMod val="65000"/>
                  <a:lumOff val="35000"/>
                </a:schemeClr>
              </a:solidFill>
            </a:endParaRPr>
          </a:p>
          <a:p>
            <a:endParaRPr lang="en-US" sz="1200" dirty="0">
              <a:solidFill>
                <a:schemeClr val="tx1">
                  <a:lumMod val="65000"/>
                  <a:lumOff val="35000"/>
                </a:schemeClr>
              </a:solidFill>
            </a:endParaRPr>
          </a:p>
          <a:p>
            <a:endParaRPr lang="en-US" sz="1200" dirty="0">
              <a:solidFill>
                <a:schemeClr val="tx1">
                  <a:lumMod val="65000"/>
                  <a:lumOff val="35000"/>
                </a:schemeClr>
              </a:solidFill>
            </a:endParaRPr>
          </a:p>
          <a:p>
            <a:endParaRPr lang="en-US" sz="1200" dirty="0">
              <a:solidFill>
                <a:schemeClr val="tx1">
                  <a:lumMod val="65000"/>
                  <a:lumOff val="35000"/>
                </a:schemeClr>
              </a:solidFill>
            </a:endParaRPr>
          </a:p>
          <a:p>
            <a:endParaRPr lang="en-US" sz="1200" dirty="0">
              <a:solidFill>
                <a:schemeClr val="tx1">
                  <a:lumMod val="65000"/>
                  <a:lumOff val="35000"/>
                </a:schemeClr>
              </a:solidFill>
            </a:endParaRPr>
          </a:p>
          <a:p>
            <a:endParaRPr lang="en-US" sz="1200" dirty="0">
              <a:solidFill>
                <a:schemeClr val="tx1">
                  <a:lumMod val="65000"/>
                  <a:lumOff val="35000"/>
                </a:schemeClr>
              </a:solidFill>
            </a:endParaRPr>
          </a:p>
          <a:p>
            <a:r>
              <a:rPr lang="en-US" sz="1200" dirty="0">
                <a:solidFill>
                  <a:schemeClr val="tx1">
                    <a:lumMod val="65000"/>
                    <a:lumOff val="35000"/>
                  </a:schemeClr>
                </a:solidFill>
              </a:rPr>
              <a:t>Plasma Concentration is around 120 across every pregnancy stage. </a:t>
            </a:r>
          </a:p>
          <a:p>
            <a:endParaRPr lang="en-US" sz="1200" dirty="0">
              <a:solidFill>
                <a:schemeClr val="tx1">
                  <a:lumMod val="65000"/>
                  <a:lumOff val="35000"/>
                </a:schemeClr>
              </a:solidFill>
            </a:endParaRPr>
          </a:p>
        </p:txBody>
      </p:sp>
    </p:spTree>
    <p:extLst>
      <p:ext uri="{BB962C8B-B14F-4D97-AF65-F5344CB8AC3E}">
        <p14:creationId xmlns:p14="http://schemas.microsoft.com/office/powerpoint/2010/main" val="1581497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322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D026C-E4BB-EA1F-6E52-6DA5BAC9AEFD}"/>
              </a:ext>
            </a:extLst>
          </p:cNvPr>
          <p:cNvSpPr>
            <a:spLocks noGrp="1"/>
          </p:cNvSpPr>
          <p:nvPr>
            <p:ph type="ctrTitle"/>
          </p:nvPr>
        </p:nvSpPr>
        <p:spPr/>
        <p:txBody>
          <a:bodyPr>
            <a:normAutofit/>
          </a:bodyPr>
          <a:lstStyle/>
          <a:p>
            <a:r>
              <a:rPr lang="en-US" sz="4000" b="1" dirty="0">
                <a:solidFill>
                  <a:schemeClr val="bg1"/>
                </a:solidFill>
              </a:rPr>
              <a:t>Model Development - Comparison Analysis</a:t>
            </a:r>
          </a:p>
        </p:txBody>
      </p:sp>
      <p:sp>
        <p:nvSpPr>
          <p:cNvPr id="3" name="Subtitle 2">
            <a:extLst>
              <a:ext uri="{FF2B5EF4-FFF2-40B4-BE49-F238E27FC236}">
                <a16:creationId xmlns:a16="http://schemas.microsoft.com/office/drawing/2014/main" id="{BE0D5135-1A60-04FF-661F-957DC306C3D4}"/>
              </a:ext>
            </a:extLst>
          </p:cNvPr>
          <p:cNvSpPr>
            <a:spLocks noGrp="1"/>
          </p:cNvSpPr>
          <p:nvPr>
            <p:ph type="subTitle" idx="1"/>
          </p:nvPr>
        </p:nvSpPr>
        <p:spPr/>
        <p:txBody>
          <a:bodyPr>
            <a:normAutofit/>
          </a:bodyPr>
          <a:lstStyle/>
          <a:p>
            <a:endParaRPr lang="en-US" dirty="0">
              <a:solidFill>
                <a:schemeClr val="bg1"/>
              </a:solidFill>
            </a:endParaRPr>
          </a:p>
          <a:p>
            <a:endParaRPr lang="en-US" dirty="0">
              <a:solidFill>
                <a:schemeClr val="bg1"/>
              </a:solidFill>
            </a:endParaRPr>
          </a:p>
        </p:txBody>
      </p:sp>
      <p:sp>
        <p:nvSpPr>
          <p:cNvPr id="4" name="Footer Placeholder 3">
            <a:extLst>
              <a:ext uri="{FF2B5EF4-FFF2-40B4-BE49-F238E27FC236}">
                <a16:creationId xmlns:a16="http://schemas.microsoft.com/office/drawing/2014/main" id="{CBFB9DD5-A76D-F84B-8A79-266018E65244}"/>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108074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72A4C-1E9E-8566-1890-5580B3BFF71D}"/>
              </a:ext>
            </a:extLst>
          </p:cNvPr>
          <p:cNvSpPr>
            <a:spLocks noGrp="1"/>
          </p:cNvSpPr>
          <p:nvPr>
            <p:ph type="title"/>
          </p:nvPr>
        </p:nvSpPr>
        <p:spPr>
          <a:xfrm>
            <a:off x="846259" y="1"/>
            <a:ext cx="10175631" cy="704850"/>
          </a:xfrm>
        </p:spPr>
        <p:txBody>
          <a:bodyPr anchor="ctr">
            <a:normAutofit/>
          </a:bodyPr>
          <a:lstStyle/>
          <a:p>
            <a:pPr algn="ctr"/>
            <a:r>
              <a:rPr lang="en-US" sz="3200" b="1" dirty="0">
                <a:solidFill>
                  <a:schemeClr val="tx1">
                    <a:lumMod val="65000"/>
                    <a:lumOff val="35000"/>
                  </a:schemeClr>
                </a:solidFill>
              </a:rPr>
              <a:t>Model Comparison across Imbalanced Techniques</a:t>
            </a:r>
          </a:p>
        </p:txBody>
      </p:sp>
      <p:pic>
        <p:nvPicPr>
          <p:cNvPr id="5" name="Content Placeholder 4" descr="A graph of different colored bars&#10;&#10;Description automatically generated">
            <a:extLst>
              <a:ext uri="{FF2B5EF4-FFF2-40B4-BE49-F238E27FC236}">
                <a16:creationId xmlns:a16="http://schemas.microsoft.com/office/drawing/2014/main" id="{389BA0A0-0974-23EB-7D62-40BB2527EB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1166"/>
            <a:ext cx="7668945" cy="2741648"/>
          </a:xfrm>
          <a:prstGeom prst="rect">
            <a:avLst/>
          </a:prstGeom>
        </p:spPr>
      </p:pic>
      <p:pic>
        <p:nvPicPr>
          <p:cNvPr id="11" name="Picture 10" descr="A graph of different colored bars&#10;&#10;Description automatically generated">
            <a:extLst>
              <a:ext uri="{FF2B5EF4-FFF2-40B4-BE49-F238E27FC236}">
                <a16:creationId xmlns:a16="http://schemas.microsoft.com/office/drawing/2014/main" id="{32808DB8-7F54-F760-AD35-ABEFB647A9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4115521"/>
            <a:ext cx="7648575" cy="2741648"/>
          </a:xfrm>
          <a:prstGeom prst="rect">
            <a:avLst/>
          </a:prstGeom>
        </p:spPr>
      </p:pic>
      <p:sp>
        <p:nvSpPr>
          <p:cNvPr id="13" name="TextBox 12">
            <a:extLst>
              <a:ext uri="{FF2B5EF4-FFF2-40B4-BE49-F238E27FC236}">
                <a16:creationId xmlns:a16="http://schemas.microsoft.com/office/drawing/2014/main" id="{FB573590-C161-077C-8A68-34114D858936}"/>
              </a:ext>
            </a:extLst>
          </p:cNvPr>
          <p:cNvSpPr txBox="1"/>
          <p:nvPr/>
        </p:nvSpPr>
        <p:spPr>
          <a:xfrm>
            <a:off x="0" y="637309"/>
            <a:ext cx="1873188" cy="338554"/>
          </a:xfrm>
          <a:prstGeom prst="rect">
            <a:avLst/>
          </a:prstGeom>
          <a:noFill/>
        </p:spPr>
        <p:txBody>
          <a:bodyPr wrap="square" rtlCol="0">
            <a:spAutoFit/>
          </a:bodyPr>
          <a:lstStyle/>
          <a:p>
            <a:r>
              <a:rPr lang="en-US" sz="1600" dirty="0">
                <a:solidFill>
                  <a:schemeClr val="accent6">
                    <a:lumMod val="50000"/>
                  </a:schemeClr>
                </a:solidFill>
              </a:rPr>
              <a:t>Metric = </a:t>
            </a:r>
            <a:r>
              <a:rPr lang="en-US" sz="1600" b="1" dirty="0">
                <a:solidFill>
                  <a:schemeClr val="accent6">
                    <a:lumMod val="50000"/>
                  </a:schemeClr>
                </a:solidFill>
              </a:rPr>
              <a:t>AUC-ROC </a:t>
            </a:r>
          </a:p>
        </p:txBody>
      </p:sp>
      <p:sp>
        <p:nvSpPr>
          <p:cNvPr id="15" name="TextBox 14">
            <a:extLst>
              <a:ext uri="{FF2B5EF4-FFF2-40B4-BE49-F238E27FC236}">
                <a16:creationId xmlns:a16="http://schemas.microsoft.com/office/drawing/2014/main" id="{403E6AAD-D785-EFBA-1EE0-DE52C44439FD}"/>
              </a:ext>
            </a:extLst>
          </p:cNvPr>
          <p:cNvSpPr txBox="1"/>
          <p:nvPr/>
        </p:nvSpPr>
        <p:spPr>
          <a:xfrm>
            <a:off x="0" y="3766108"/>
            <a:ext cx="4682836" cy="338554"/>
          </a:xfrm>
          <a:prstGeom prst="rect">
            <a:avLst/>
          </a:prstGeom>
          <a:noFill/>
        </p:spPr>
        <p:txBody>
          <a:bodyPr wrap="square" rtlCol="0">
            <a:spAutoFit/>
          </a:bodyPr>
          <a:lstStyle/>
          <a:p>
            <a:r>
              <a:rPr lang="en-US" sz="1600" dirty="0">
                <a:solidFill>
                  <a:schemeClr val="accent6">
                    <a:lumMod val="50000"/>
                  </a:schemeClr>
                </a:solidFill>
              </a:rPr>
              <a:t>Metric = </a:t>
            </a:r>
            <a:r>
              <a:rPr lang="en-US" sz="1600" b="1" dirty="0">
                <a:solidFill>
                  <a:schemeClr val="accent6">
                    <a:lumMod val="50000"/>
                  </a:schemeClr>
                </a:solidFill>
              </a:rPr>
              <a:t>F1-Score</a:t>
            </a:r>
          </a:p>
        </p:txBody>
      </p:sp>
      <p:sp>
        <p:nvSpPr>
          <p:cNvPr id="19" name="TextBox 18">
            <a:extLst>
              <a:ext uri="{FF2B5EF4-FFF2-40B4-BE49-F238E27FC236}">
                <a16:creationId xmlns:a16="http://schemas.microsoft.com/office/drawing/2014/main" id="{5EB2E62E-2F1B-9847-97E7-96964178AF53}"/>
              </a:ext>
            </a:extLst>
          </p:cNvPr>
          <p:cNvSpPr txBox="1"/>
          <p:nvPr/>
        </p:nvSpPr>
        <p:spPr>
          <a:xfrm>
            <a:off x="7648574" y="4227075"/>
            <a:ext cx="4540378" cy="2431435"/>
          </a:xfrm>
          <a:prstGeom prst="rect">
            <a:avLst/>
          </a:prstGeom>
          <a:noFill/>
        </p:spPr>
        <p:txBody>
          <a:bodyPr wrap="square" rtlCol="0">
            <a:spAutoFit/>
          </a:bodyPr>
          <a:lstStyle/>
          <a:p>
            <a:pPr marL="171450" indent="-171450">
              <a:buFont typeface="Arial" panose="020B0604020202020204" pitchFamily="34" charset="0"/>
              <a:buChar char="•"/>
            </a:pPr>
            <a:r>
              <a:rPr lang="en-US" sz="1000" dirty="0">
                <a:solidFill>
                  <a:schemeClr val="bg2">
                    <a:lumMod val="25000"/>
                  </a:schemeClr>
                </a:solidFill>
              </a:rPr>
              <a:t>I tried 3 models - </a:t>
            </a:r>
            <a:r>
              <a:rPr lang="en-US" sz="1000" b="1" dirty="0">
                <a:solidFill>
                  <a:schemeClr val="bg2">
                    <a:lumMod val="25000"/>
                  </a:schemeClr>
                </a:solidFill>
              </a:rPr>
              <a:t>Logistic Regression, Decision Tree </a:t>
            </a:r>
            <a:r>
              <a:rPr lang="en-US" sz="1000" dirty="0">
                <a:solidFill>
                  <a:schemeClr val="bg2">
                    <a:lumMod val="25000"/>
                  </a:schemeClr>
                </a:solidFill>
              </a:rPr>
              <a:t>and </a:t>
            </a:r>
            <a:r>
              <a:rPr lang="en-US" sz="1000" b="1" dirty="0">
                <a:solidFill>
                  <a:schemeClr val="bg2">
                    <a:lumMod val="25000"/>
                  </a:schemeClr>
                </a:solidFill>
              </a:rPr>
              <a:t>Random Forest </a:t>
            </a:r>
            <a:r>
              <a:rPr lang="en-US" sz="1000" dirty="0">
                <a:solidFill>
                  <a:schemeClr val="bg2">
                    <a:lumMod val="25000"/>
                  </a:schemeClr>
                </a:solidFill>
              </a:rPr>
              <a:t>and applied multiple sampling techniques like </a:t>
            </a:r>
            <a:r>
              <a:rPr lang="en-US" sz="1000" b="1" dirty="0">
                <a:solidFill>
                  <a:schemeClr val="bg2">
                    <a:lumMod val="25000"/>
                  </a:schemeClr>
                </a:solidFill>
              </a:rPr>
              <a:t>SMOTE, ADASYN, SMOTE-Tomek and SMOTEENN.</a:t>
            </a:r>
          </a:p>
          <a:p>
            <a:pPr marL="171450" indent="-171450">
              <a:buFont typeface="Arial" panose="020B0604020202020204" pitchFamily="34" charset="0"/>
              <a:buChar char="•"/>
            </a:pPr>
            <a:endParaRPr lang="en-US" sz="1000" dirty="0">
              <a:solidFill>
                <a:schemeClr val="bg2">
                  <a:lumMod val="25000"/>
                </a:schemeClr>
              </a:solidFill>
            </a:endParaRPr>
          </a:p>
          <a:p>
            <a:pPr marL="171450" indent="-171450">
              <a:buFont typeface="Arial" panose="020B0604020202020204" pitchFamily="34" charset="0"/>
              <a:buChar char="•"/>
            </a:pPr>
            <a:r>
              <a:rPr lang="en-US" sz="1000" dirty="0">
                <a:solidFill>
                  <a:schemeClr val="bg2">
                    <a:lumMod val="25000"/>
                  </a:schemeClr>
                </a:solidFill>
              </a:rPr>
              <a:t>I evaluated these models using </a:t>
            </a:r>
            <a:r>
              <a:rPr lang="en-US" sz="1100" b="1" dirty="0">
                <a:solidFill>
                  <a:schemeClr val="bg2">
                    <a:lumMod val="25000"/>
                  </a:schemeClr>
                </a:solidFill>
              </a:rPr>
              <a:t>F1-Score</a:t>
            </a:r>
            <a:r>
              <a:rPr lang="en-US" sz="1000" dirty="0">
                <a:solidFill>
                  <a:schemeClr val="bg2">
                    <a:lumMod val="25000"/>
                  </a:schemeClr>
                </a:solidFill>
              </a:rPr>
              <a:t> and </a:t>
            </a:r>
            <a:r>
              <a:rPr lang="en-US" sz="1100" b="1" dirty="0">
                <a:solidFill>
                  <a:schemeClr val="bg2">
                    <a:lumMod val="25000"/>
                  </a:schemeClr>
                </a:solidFill>
              </a:rPr>
              <a:t>AUC-ROC</a:t>
            </a:r>
            <a:r>
              <a:rPr lang="en-US" sz="1000" dirty="0">
                <a:solidFill>
                  <a:schemeClr val="bg2">
                    <a:lumMod val="25000"/>
                  </a:schemeClr>
                </a:solidFill>
              </a:rPr>
              <a:t> which are </a:t>
            </a:r>
            <a:r>
              <a:rPr lang="en-US" sz="1000" b="1" dirty="0">
                <a:solidFill>
                  <a:schemeClr val="bg2">
                    <a:lumMod val="25000"/>
                  </a:schemeClr>
                </a:solidFill>
              </a:rPr>
              <a:t>robust metrics </a:t>
            </a:r>
            <a:r>
              <a:rPr lang="en-US" sz="1000" dirty="0">
                <a:solidFill>
                  <a:schemeClr val="bg2">
                    <a:lumMod val="25000"/>
                  </a:schemeClr>
                </a:solidFill>
              </a:rPr>
              <a:t>for evaluating </a:t>
            </a:r>
            <a:r>
              <a:rPr lang="en-US" sz="1000" b="1" dirty="0">
                <a:solidFill>
                  <a:schemeClr val="bg2">
                    <a:lumMod val="25000"/>
                  </a:schemeClr>
                </a:solidFill>
              </a:rPr>
              <a:t>imbalanced</a:t>
            </a:r>
            <a:r>
              <a:rPr lang="en-US" sz="1000" dirty="0">
                <a:solidFill>
                  <a:schemeClr val="bg2">
                    <a:lumMod val="25000"/>
                  </a:schemeClr>
                </a:solidFill>
              </a:rPr>
              <a:t> data.</a:t>
            </a:r>
          </a:p>
          <a:p>
            <a:pPr marL="171450" indent="-171450">
              <a:buFont typeface="Arial" panose="020B0604020202020204" pitchFamily="34" charset="0"/>
              <a:buChar char="•"/>
            </a:pPr>
            <a:endParaRPr lang="en-US" sz="1000" dirty="0">
              <a:solidFill>
                <a:schemeClr val="bg2">
                  <a:lumMod val="25000"/>
                </a:schemeClr>
              </a:solidFill>
            </a:endParaRPr>
          </a:p>
          <a:p>
            <a:pPr marL="171450" indent="-171450">
              <a:buFont typeface="Arial" panose="020B0604020202020204" pitchFamily="34" charset="0"/>
              <a:buChar char="•"/>
            </a:pPr>
            <a:r>
              <a:rPr lang="en-US" sz="1000" dirty="0">
                <a:solidFill>
                  <a:schemeClr val="bg2">
                    <a:lumMod val="25000"/>
                  </a:schemeClr>
                </a:solidFill>
              </a:rPr>
              <a:t>All 3 models gave similar results with minor differences. </a:t>
            </a:r>
          </a:p>
          <a:p>
            <a:pPr marL="171450" indent="-171450">
              <a:buFont typeface="Arial" panose="020B0604020202020204" pitchFamily="34" charset="0"/>
              <a:buChar char="•"/>
            </a:pPr>
            <a:endParaRPr lang="en-US" sz="1000" dirty="0">
              <a:solidFill>
                <a:schemeClr val="bg2">
                  <a:lumMod val="25000"/>
                </a:schemeClr>
              </a:solidFill>
            </a:endParaRPr>
          </a:p>
          <a:p>
            <a:pPr marL="171450" indent="-171450">
              <a:buFont typeface="Arial" panose="020B0604020202020204" pitchFamily="34" charset="0"/>
              <a:buChar char="•"/>
            </a:pPr>
            <a:r>
              <a:rPr lang="en-US" sz="1000" dirty="0">
                <a:solidFill>
                  <a:schemeClr val="bg2">
                    <a:lumMod val="25000"/>
                  </a:schemeClr>
                </a:solidFill>
              </a:rPr>
              <a:t>Due to the presence of outliers in our data, we should go ahead with </a:t>
            </a:r>
            <a:r>
              <a:rPr lang="en-US" sz="1100" b="1" u="sng" dirty="0">
                <a:solidFill>
                  <a:schemeClr val="bg2">
                    <a:lumMod val="25000"/>
                  </a:schemeClr>
                </a:solidFill>
              </a:rPr>
              <a:t>Random Forest with SMOTE-Tomek </a:t>
            </a:r>
            <a:r>
              <a:rPr lang="en-US" sz="1000" dirty="0">
                <a:solidFill>
                  <a:schemeClr val="bg2">
                    <a:lumMod val="25000"/>
                  </a:schemeClr>
                </a:solidFill>
              </a:rPr>
              <a:t>sampling method.</a:t>
            </a:r>
          </a:p>
          <a:p>
            <a:pPr marL="171450" indent="-171450">
              <a:buFont typeface="Arial" panose="020B0604020202020204" pitchFamily="34" charset="0"/>
              <a:buChar char="•"/>
            </a:pPr>
            <a:endParaRPr lang="en-US" sz="1000" dirty="0">
              <a:solidFill>
                <a:schemeClr val="bg2">
                  <a:lumMod val="25000"/>
                </a:schemeClr>
              </a:solidFill>
            </a:endParaRPr>
          </a:p>
          <a:p>
            <a:pPr marL="171450" indent="-171450">
              <a:buFont typeface="Arial" panose="020B0604020202020204" pitchFamily="34" charset="0"/>
              <a:buChar char="•"/>
            </a:pPr>
            <a:r>
              <a:rPr lang="en-US" sz="1000" b="1" dirty="0">
                <a:solidFill>
                  <a:schemeClr val="bg2">
                    <a:lumMod val="25000"/>
                  </a:schemeClr>
                </a:solidFill>
              </a:rPr>
              <a:t>Random forest </a:t>
            </a:r>
            <a:r>
              <a:rPr lang="en-US" sz="1000" dirty="0">
                <a:solidFill>
                  <a:schemeClr val="bg2">
                    <a:lumMod val="25000"/>
                  </a:schemeClr>
                </a:solidFill>
              </a:rPr>
              <a:t>produces results with </a:t>
            </a:r>
            <a:r>
              <a:rPr lang="en-US" sz="1000" b="1" dirty="0">
                <a:solidFill>
                  <a:schemeClr val="bg2">
                    <a:lumMod val="25000"/>
                  </a:schemeClr>
                </a:solidFill>
              </a:rPr>
              <a:t>Low Bias and Low variance </a:t>
            </a:r>
            <a:r>
              <a:rPr lang="en-US" sz="1000" dirty="0">
                <a:solidFill>
                  <a:schemeClr val="bg2">
                    <a:lumMod val="25000"/>
                  </a:schemeClr>
                </a:solidFill>
              </a:rPr>
              <a:t>making it the most suitable choice among the rest.</a:t>
            </a:r>
          </a:p>
          <a:p>
            <a:endParaRPr lang="en-US" sz="1000" dirty="0">
              <a:solidFill>
                <a:schemeClr val="bg2">
                  <a:lumMod val="25000"/>
                </a:schemeClr>
              </a:solidFill>
            </a:endParaRPr>
          </a:p>
        </p:txBody>
      </p:sp>
      <p:pic>
        <p:nvPicPr>
          <p:cNvPr id="23" name="Picture 22" descr="A green letter on a white background&#10;&#10;Description automatically generated">
            <a:extLst>
              <a:ext uri="{FF2B5EF4-FFF2-40B4-BE49-F238E27FC236}">
                <a16:creationId xmlns:a16="http://schemas.microsoft.com/office/drawing/2014/main" id="{725EC710-7A4E-0922-9675-CDF9024899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88582" y="6286421"/>
            <a:ext cx="1400370" cy="571580"/>
          </a:xfrm>
          <a:prstGeom prst="rect">
            <a:avLst/>
          </a:prstGeom>
        </p:spPr>
      </p:pic>
      <p:sp>
        <p:nvSpPr>
          <p:cNvPr id="25" name="Footer Placeholder 24">
            <a:extLst>
              <a:ext uri="{FF2B5EF4-FFF2-40B4-BE49-F238E27FC236}">
                <a16:creationId xmlns:a16="http://schemas.microsoft.com/office/drawing/2014/main" id="{280CEFBD-A6F6-D21D-FFB0-BDD2FE7FF9B5}"/>
              </a:ext>
            </a:extLst>
          </p:cNvPr>
          <p:cNvSpPr>
            <a:spLocks noGrp="1"/>
          </p:cNvSpPr>
          <p:nvPr>
            <p:ph type="ftr" sz="quarter" idx="11"/>
          </p:nvPr>
        </p:nvSpPr>
        <p:spPr/>
        <p:txBody>
          <a:bodyPr/>
          <a:lstStyle/>
          <a:p>
            <a:endParaRPr lang="en-US" dirty="0"/>
          </a:p>
        </p:txBody>
      </p:sp>
      <p:pic>
        <p:nvPicPr>
          <p:cNvPr id="4" name="Picture 3">
            <a:extLst>
              <a:ext uri="{FF2B5EF4-FFF2-40B4-BE49-F238E27FC236}">
                <a16:creationId xmlns:a16="http://schemas.microsoft.com/office/drawing/2014/main" id="{43B265DB-4F3C-DDD6-7F44-7A2A0E995BD9}"/>
              </a:ext>
            </a:extLst>
          </p:cNvPr>
          <p:cNvPicPr>
            <a:picLocks noChangeAspect="1"/>
          </p:cNvPicPr>
          <p:nvPr/>
        </p:nvPicPr>
        <p:blipFill>
          <a:blip r:embed="rId5"/>
          <a:stretch>
            <a:fillRect/>
          </a:stretch>
        </p:blipFill>
        <p:spPr>
          <a:xfrm>
            <a:off x="7780541" y="907104"/>
            <a:ext cx="4035552" cy="2935791"/>
          </a:xfrm>
          <a:prstGeom prst="rect">
            <a:avLst/>
          </a:prstGeom>
        </p:spPr>
      </p:pic>
      <p:sp>
        <p:nvSpPr>
          <p:cNvPr id="6" name="TextBox 5">
            <a:extLst>
              <a:ext uri="{FF2B5EF4-FFF2-40B4-BE49-F238E27FC236}">
                <a16:creationId xmlns:a16="http://schemas.microsoft.com/office/drawing/2014/main" id="{C838CB86-62FA-C2EF-8672-801C50B66220}"/>
              </a:ext>
            </a:extLst>
          </p:cNvPr>
          <p:cNvSpPr txBox="1"/>
          <p:nvPr/>
        </p:nvSpPr>
        <p:spPr>
          <a:xfrm>
            <a:off x="7780541" y="572805"/>
            <a:ext cx="4087608" cy="338554"/>
          </a:xfrm>
          <a:prstGeom prst="rect">
            <a:avLst/>
          </a:prstGeom>
          <a:noFill/>
        </p:spPr>
        <p:txBody>
          <a:bodyPr wrap="square" rtlCol="0">
            <a:spAutoFit/>
          </a:bodyPr>
          <a:lstStyle/>
          <a:p>
            <a:pPr algn="ctr"/>
            <a:r>
              <a:rPr lang="en-US" sz="1600" b="1" dirty="0">
                <a:solidFill>
                  <a:schemeClr val="accent6">
                    <a:lumMod val="50000"/>
                  </a:schemeClr>
                </a:solidFill>
              </a:rPr>
              <a:t>Model Results Comparison</a:t>
            </a:r>
          </a:p>
        </p:txBody>
      </p:sp>
      <p:sp>
        <p:nvSpPr>
          <p:cNvPr id="12" name="TextBox 11">
            <a:extLst>
              <a:ext uri="{FF2B5EF4-FFF2-40B4-BE49-F238E27FC236}">
                <a16:creationId xmlns:a16="http://schemas.microsoft.com/office/drawing/2014/main" id="{46809EA7-0138-25F5-D192-6691B5C0817C}"/>
              </a:ext>
            </a:extLst>
          </p:cNvPr>
          <p:cNvSpPr txBox="1"/>
          <p:nvPr/>
        </p:nvSpPr>
        <p:spPr>
          <a:xfrm>
            <a:off x="7697197" y="3880126"/>
            <a:ext cx="4118895" cy="338554"/>
          </a:xfrm>
          <a:prstGeom prst="rect">
            <a:avLst/>
          </a:prstGeom>
          <a:noFill/>
        </p:spPr>
        <p:txBody>
          <a:bodyPr wrap="square" rtlCol="0">
            <a:spAutoFit/>
          </a:bodyPr>
          <a:lstStyle/>
          <a:p>
            <a:pPr algn="ctr"/>
            <a:r>
              <a:rPr lang="en-US" sz="1600" b="1" dirty="0">
                <a:solidFill>
                  <a:schemeClr val="accent6">
                    <a:lumMod val="50000"/>
                  </a:schemeClr>
                </a:solidFill>
              </a:rPr>
              <a:t>Summary</a:t>
            </a:r>
          </a:p>
        </p:txBody>
      </p:sp>
    </p:spTree>
    <p:extLst>
      <p:ext uri="{BB962C8B-B14F-4D97-AF65-F5344CB8AC3E}">
        <p14:creationId xmlns:p14="http://schemas.microsoft.com/office/powerpoint/2010/main" val="1491046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72A4C-1E9E-8566-1890-5580B3BFF71D}"/>
              </a:ext>
            </a:extLst>
          </p:cNvPr>
          <p:cNvSpPr>
            <a:spLocks noGrp="1"/>
          </p:cNvSpPr>
          <p:nvPr>
            <p:ph type="title"/>
          </p:nvPr>
        </p:nvSpPr>
        <p:spPr>
          <a:xfrm>
            <a:off x="846259" y="1"/>
            <a:ext cx="10175631" cy="704850"/>
          </a:xfrm>
        </p:spPr>
        <p:txBody>
          <a:bodyPr anchor="ctr">
            <a:normAutofit/>
          </a:bodyPr>
          <a:lstStyle/>
          <a:p>
            <a:pPr algn="ctr"/>
            <a:r>
              <a:rPr lang="en-US" sz="3200" b="1" dirty="0">
                <a:solidFill>
                  <a:schemeClr val="tx1">
                    <a:lumMod val="65000"/>
                    <a:lumOff val="35000"/>
                  </a:schemeClr>
                </a:solidFill>
              </a:rPr>
              <a:t>Feature Importance Graph</a:t>
            </a:r>
          </a:p>
        </p:txBody>
      </p:sp>
      <p:sp>
        <p:nvSpPr>
          <p:cNvPr id="15" name="TextBox 14">
            <a:extLst>
              <a:ext uri="{FF2B5EF4-FFF2-40B4-BE49-F238E27FC236}">
                <a16:creationId xmlns:a16="http://schemas.microsoft.com/office/drawing/2014/main" id="{403E6AAD-D785-EFBA-1EE0-DE52C44439FD}"/>
              </a:ext>
            </a:extLst>
          </p:cNvPr>
          <p:cNvSpPr txBox="1"/>
          <p:nvPr/>
        </p:nvSpPr>
        <p:spPr>
          <a:xfrm>
            <a:off x="0" y="3766108"/>
            <a:ext cx="4682836" cy="338554"/>
          </a:xfrm>
          <a:prstGeom prst="rect">
            <a:avLst/>
          </a:prstGeom>
          <a:noFill/>
        </p:spPr>
        <p:txBody>
          <a:bodyPr wrap="square" rtlCol="0">
            <a:spAutoFit/>
          </a:bodyPr>
          <a:lstStyle/>
          <a:p>
            <a:r>
              <a:rPr lang="en-US" sz="1600" dirty="0">
                <a:solidFill>
                  <a:schemeClr val="tx1">
                    <a:lumMod val="65000"/>
                    <a:lumOff val="35000"/>
                  </a:schemeClr>
                </a:solidFill>
              </a:rPr>
              <a:t>Metric = </a:t>
            </a:r>
            <a:r>
              <a:rPr lang="en-US" sz="1600" b="1" dirty="0">
                <a:solidFill>
                  <a:schemeClr val="tx1">
                    <a:lumMod val="65000"/>
                    <a:lumOff val="35000"/>
                  </a:schemeClr>
                </a:solidFill>
              </a:rPr>
              <a:t>F1-Score</a:t>
            </a:r>
          </a:p>
        </p:txBody>
      </p:sp>
      <p:sp>
        <p:nvSpPr>
          <p:cNvPr id="19" name="TextBox 18">
            <a:extLst>
              <a:ext uri="{FF2B5EF4-FFF2-40B4-BE49-F238E27FC236}">
                <a16:creationId xmlns:a16="http://schemas.microsoft.com/office/drawing/2014/main" id="{5EB2E62E-2F1B-9847-97E7-96964178AF53}"/>
              </a:ext>
            </a:extLst>
          </p:cNvPr>
          <p:cNvSpPr txBox="1"/>
          <p:nvPr/>
        </p:nvSpPr>
        <p:spPr>
          <a:xfrm>
            <a:off x="6654275" y="613466"/>
            <a:ext cx="5374968" cy="3016210"/>
          </a:xfrm>
          <a:prstGeom prst="rect">
            <a:avLst/>
          </a:prstGeom>
          <a:noFill/>
        </p:spPr>
        <p:txBody>
          <a:bodyPr wrap="square" rtlCol="0">
            <a:spAutoFit/>
          </a:bodyPr>
          <a:lstStyle/>
          <a:p>
            <a:r>
              <a:rPr lang="en-US" sz="1600" b="1" dirty="0">
                <a:solidFill>
                  <a:schemeClr val="accent6">
                    <a:lumMod val="50000"/>
                  </a:schemeClr>
                </a:solidFill>
              </a:rPr>
              <a:t>Random Forest Features Importance</a:t>
            </a:r>
          </a:p>
          <a:p>
            <a:endParaRPr lang="en-US" dirty="0"/>
          </a:p>
          <a:p>
            <a:pPr marL="285750" indent="-285750">
              <a:buFont typeface="Arial" panose="020B0604020202020204" pitchFamily="34" charset="0"/>
              <a:buChar char="•"/>
            </a:pPr>
            <a:r>
              <a:rPr lang="en-US" sz="1200" dirty="0">
                <a:solidFill>
                  <a:schemeClr val="bg2">
                    <a:lumMod val="25000"/>
                  </a:schemeClr>
                </a:solidFill>
              </a:rPr>
              <a:t>In reference to Features Importance graph, </a:t>
            </a:r>
            <a:r>
              <a:rPr lang="en-US" sz="1200" b="1" dirty="0">
                <a:solidFill>
                  <a:schemeClr val="bg2">
                    <a:lumMod val="25000"/>
                  </a:schemeClr>
                </a:solidFill>
              </a:rPr>
              <a:t>Top 4 features  </a:t>
            </a:r>
            <a:r>
              <a:rPr lang="en-US" sz="1200" dirty="0">
                <a:solidFill>
                  <a:schemeClr val="bg2">
                    <a:lumMod val="25000"/>
                  </a:schemeClr>
                </a:solidFill>
              </a:rPr>
              <a:t>to determine </a:t>
            </a:r>
            <a:r>
              <a:rPr lang="en-US" sz="1200" b="1" dirty="0">
                <a:solidFill>
                  <a:schemeClr val="bg2">
                    <a:lumMod val="25000"/>
                  </a:schemeClr>
                </a:solidFill>
              </a:rPr>
              <a:t>Diabetic </a:t>
            </a:r>
            <a:r>
              <a:rPr lang="en-US" sz="1200" dirty="0">
                <a:solidFill>
                  <a:schemeClr val="bg2">
                    <a:lumMod val="25000"/>
                  </a:schemeClr>
                </a:solidFill>
              </a:rPr>
              <a:t>or </a:t>
            </a:r>
            <a:r>
              <a:rPr lang="en-US" sz="1200" b="1" dirty="0">
                <a:solidFill>
                  <a:schemeClr val="bg2">
                    <a:lumMod val="25000"/>
                  </a:schemeClr>
                </a:solidFill>
              </a:rPr>
              <a:t>Non- Diabetic </a:t>
            </a:r>
            <a:r>
              <a:rPr lang="en-US" sz="1200" dirty="0">
                <a:solidFill>
                  <a:schemeClr val="bg2">
                    <a:lumMod val="25000"/>
                  </a:schemeClr>
                </a:solidFill>
              </a:rPr>
              <a:t>are – </a:t>
            </a:r>
          </a:p>
          <a:p>
            <a:pPr marL="285750" indent="-285750">
              <a:buFont typeface="Arial" panose="020B0604020202020204" pitchFamily="34" charset="0"/>
              <a:buChar char="•"/>
            </a:pPr>
            <a:endParaRPr lang="en-US" sz="1200" dirty="0">
              <a:solidFill>
                <a:schemeClr val="bg2">
                  <a:lumMod val="25000"/>
                </a:schemeClr>
              </a:solidFill>
            </a:endParaRPr>
          </a:p>
          <a:p>
            <a:pPr marL="285750" indent="-285750">
              <a:buFont typeface="+mj-lt"/>
              <a:buAutoNum type="arabicPeriod"/>
            </a:pPr>
            <a:r>
              <a:rPr lang="en-US" sz="1200" dirty="0">
                <a:solidFill>
                  <a:schemeClr val="bg2">
                    <a:lumMod val="25000"/>
                  </a:schemeClr>
                </a:solidFill>
              </a:rPr>
              <a:t>Plasma Concentration</a:t>
            </a:r>
          </a:p>
          <a:p>
            <a:pPr marL="285750" indent="-285750">
              <a:buFont typeface="+mj-lt"/>
              <a:buAutoNum type="arabicPeriod"/>
            </a:pPr>
            <a:r>
              <a:rPr lang="en-US" sz="1200" dirty="0">
                <a:solidFill>
                  <a:schemeClr val="bg2">
                    <a:lumMod val="25000"/>
                  </a:schemeClr>
                </a:solidFill>
              </a:rPr>
              <a:t>BMI</a:t>
            </a:r>
          </a:p>
          <a:p>
            <a:pPr marL="285750" indent="-285750">
              <a:buFont typeface="+mj-lt"/>
              <a:buAutoNum type="arabicPeriod"/>
            </a:pPr>
            <a:r>
              <a:rPr lang="en-US" sz="1200" dirty="0">
                <a:solidFill>
                  <a:schemeClr val="bg2">
                    <a:lumMod val="25000"/>
                  </a:schemeClr>
                </a:solidFill>
              </a:rPr>
              <a:t>Age</a:t>
            </a:r>
          </a:p>
          <a:p>
            <a:pPr marL="285750" indent="-285750">
              <a:buFont typeface="+mj-lt"/>
              <a:buAutoNum type="arabicPeriod"/>
            </a:pPr>
            <a:r>
              <a:rPr lang="en-US" sz="1200" dirty="0">
                <a:solidFill>
                  <a:schemeClr val="bg2">
                    <a:lumMod val="25000"/>
                  </a:schemeClr>
                </a:solidFill>
              </a:rPr>
              <a:t>Insulin</a:t>
            </a:r>
          </a:p>
          <a:p>
            <a:pPr marL="285750" indent="-285750">
              <a:buFont typeface="+mj-lt"/>
              <a:buAutoNum type="arabicPeriod"/>
            </a:pPr>
            <a:endParaRPr lang="en-US" sz="1200" dirty="0">
              <a:solidFill>
                <a:schemeClr val="bg2">
                  <a:lumMod val="25000"/>
                </a:schemeClr>
              </a:solidFill>
            </a:endParaRPr>
          </a:p>
          <a:p>
            <a:pPr marL="171450" indent="-171450">
              <a:buFont typeface="Arial" panose="020B0604020202020204" pitchFamily="34" charset="0"/>
              <a:buChar char="•"/>
            </a:pPr>
            <a:r>
              <a:rPr lang="en-US" sz="1200" b="1" dirty="0">
                <a:solidFill>
                  <a:schemeClr val="bg2">
                    <a:lumMod val="25000"/>
                  </a:schemeClr>
                </a:solidFill>
              </a:rPr>
              <a:t>Plasma Concentration</a:t>
            </a:r>
            <a:r>
              <a:rPr lang="en-US" sz="1200" dirty="0">
                <a:solidFill>
                  <a:schemeClr val="bg2">
                    <a:lumMod val="25000"/>
                  </a:schemeClr>
                </a:solidFill>
              </a:rPr>
              <a:t> importance in model result is the most significant, and its value is far greater than all other feature values, making it the most </a:t>
            </a:r>
            <a:r>
              <a:rPr lang="en-US" sz="1200" b="1" dirty="0">
                <a:solidFill>
                  <a:schemeClr val="bg2">
                    <a:lumMod val="25000"/>
                  </a:schemeClr>
                </a:solidFill>
              </a:rPr>
              <a:t>critical feature</a:t>
            </a:r>
          </a:p>
          <a:p>
            <a:pPr marL="285750" indent="-285750">
              <a:buFont typeface="+mj-lt"/>
              <a:buAutoNum type="arabicPeriod"/>
            </a:pPr>
            <a:endParaRPr lang="en-US" sz="1200" dirty="0">
              <a:solidFill>
                <a:schemeClr val="bg2">
                  <a:lumMod val="25000"/>
                </a:schemeClr>
              </a:solidFill>
            </a:endParaRPr>
          </a:p>
          <a:p>
            <a:pPr marL="285750" indent="-285750">
              <a:buFont typeface="+mj-lt"/>
              <a:buAutoNum type="arabicPeriod"/>
            </a:pPr>
            <a:endParaRPr lang="en-US" sz="1200" dirty="0"/>
          </a:p>
        </p:txBody>
      </p:sp>
      <p:pic>
        <p:nvPicPr>
          <p:cNvPr id="23" name="Picture 22" descr="A green letter on a white background&#10;&#10;Description automatically generated">
            <a:extLst>
              <a:ext uri="{FF2B5EF4-FFF2-40B4-BE49-F238E27FC236}">
                <a16:creationId xmlns:a16="http://schemas.microsoft.com/office/drawing/2014/main" id="{725EC710-7A4E-0922-9675-CDF902489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8582" y="6286421"/>
            <a:ext cx="1400370" cy="571580"/>
          </a:xfrm>
          <a:prstGeom prst="rect">
            <a:avLst/>
          </a:prstGeom>
        </p:spPr>
      </p:pic>
      <p:sp>
        <p:nvSpPr>
          <p:cNvPr id="25" name="Footer Placeholder 24">
            <a:extLst>
              <a:ext uri="{FF2B5EF4-FFF2-40B4-BE49-F238E27FC236}">
                <a16:creationId xmlns:a16="http://schemas.microsoft.com/office/drawing/2014/main" id="{280CEFBD-A6F6-D21D-FFB0-BDD2FE7FF9B5}"/>
              </a:ext>
            </a:extLst>
          </p:cNvPr>
          <p:cNvSpPr>
            <a:spLocks noGrp="1"/>
          </p:cNvSpPr>
          <p:nvPr>
            <p:ph type="ftr" sz="quarter" idx="11"/>
          </p:nvPr>
        </p:nvSpPr>
        <p:spPr/>
        <p:txBody>
          <a:bodyPr/>
          <a:lstStyle/>
          <a:p>
            <a:endParaRPr lang="en-US" dirty="0"/>
          </a:p>
        </p:txBody>
      </p:sp>
      <p:pic>
        <p:nvPicPr>
          <p:cNvPr id="8" name="Picture 7">
            <a:extLst>
              <a:ext uri="{FF2B5EF4-FFF2-40B4-BE49-F238E27FC236}">
                <a16:creationId xmlns:a16="http://schemas.microsoft.com/office/drawing/2014/main" id="{B44647FD-EF24-2059-4B66-A870A0165757}"/>
              </a:ext>
            </a:extLst>
          </p:cNvPr>
          <p:cNvPicPr>
            <a:picLocks noChangeAspect="1"/>
          </p:cNvPicPr>
          <p:nvPr/>
        </p:nvPicPr>
        <p:blipFill>
          <a:blip r:embed="rId3"/>
          <a:stretch>
            <a:fillRect/>
          </a:stretch>
        </p:blipFill>
        <p:spPr>
          <a:xfrm>
            <a:off x="0" y="586836"/>
            <a:ext cx="6273463" cy="3059905"/>
          </a:xfrm>
          <a:prstGeom prst="rect">
            <a:avLst/>
          </a:prstGeom>
        </p:spPr>
      </p:pic>
      <p:pic>
        <p:nvPicPr>
          <p:cNvPr id="4" name="Picture 3">
            <a:extLst>
              <a:ext uri="{FF2B5EF4-FFF2-40B4-BE49-F238E27FC236}">
                <a16:creationId xmlns:a16="http://schemas.microsoft.com/office/drawing/2014/main" id="{F14B508E-C275-877C-08D9-0CD29A61DE4D}"/>
              </a:ext>
            </a:extLst>
          </p:cNvPr>
          <p:cNvPicPr>
            <a:picLocks noChangeAspect="1"/>
          </p:cNvPicPr>
          <p:nvPr/>
        </p:nvPicPr>
        <p:blipFill>
          <a:blip r:embed="rId4"/>
          <a:stretch>
            <a:fillRect/>
          </a:stretch>
        </p:blipFill>
        <p:spPr>
          <a:xfrm>
            <a:off x="0" y="3766109"/>
            <a:ext cx="6273464" cy="3091891"/>
          </a:xfrm>
          <a:prstGeom prst="rect">
            <a:avLst/>
          </a:prstGeom>
        </p:spPr>
      </p:pic>
      <p:sp>
        <p:nvSpPr>
          <p:cNvPr id="5" name="TextBox 4">
            <a:extLst>
              <a:ext uri="{FF2B5EF4-FFF2-40B4-BE49-F238E27FC236}">
                <a16:creationId xmlns:a16="http://schemas.microsoft.com/office/drawing/2014/main" id="{08BE7888-E45D-E01D-3637-22EAF79B0E32}"/>
              </a:ext>
            </a:extLst>
          </p:cNvPr>
          <p:cNvSpPr txBox="1"/>
          <p:nvPr/>
        </p:nvSpPr>
        <p:spPr>
          <a:xfrm>
            <a:off x="6566978" y="3766108"/>
            <a:ext cx="5374968" cy="1446550"/>
          </a:xfrm>
          <a:prstGeom prst="rect">
            <a:avLst/>
          </a:prstGeom>
          <a:noFill/>
        </p:spPr>
        <p:txBody>
          <a:bodyPr wrap="square" rtlCol="0">
            <a:spAutoFit/>
          </a:bodyPr>
          <a:lstStyle/>
          <a:p>
            <a:r>
              <a:rPr lang="en-US" sz="1600" b="1" dirty="0">
                <a:solidFill>
                  <a:schemeClr val="accent6">
                    <a:lumMod val="50000"/>
                  </a:schemeClr>
                </a:solidFill>
              </a:rPr>
              <a:t>Decision Tree Features Importance</a:t>
            </a:r>
          </a:p>
          <a:p>
            <a:endParaRPr lang="en-US" dirty="0"/>
          </a:p>
          <a:p>
            <a:pPr marL="285750" indent="-285750">
              <a:buFont typeface="Arial" panose="020B0604020202020204" pitchFamily="34" charset="0"/>
              <a:buChar char="•"/>
            </a:pPr>
            <a:r>
              <a:rPr lang="en-US" sz="1200" b="1" dirty="0">
                <a:solidFill>
                  <a:schemeClr val="bg2">
                    <a:lumMod val="25000"/>
                  </a:schemeClr>
                </a:solidFill>
              </a:rPr>
              <a:t>Diastolic BP </a:t>
            </a:r>
            <a:r>
              <a:rPr lang="en-US" sz="1200" dirty="0">
                <a:solidFill>
                  <a:schemeClr val="bg2">
                    <a:lumMod val="25000"/>
                  </a:schemeClr>
                </a:solidFill>
              </a:rPr>
              <a:t>importance is negligible in Decision Tree model result which may not be accurate, hence with limited features it’s better to consider ALL features to determine the </a:t>
            </a:r>
            <a:r>
              <a:rPr lang="en-US" sz="1200" b="1" dirty="0">
                <a:solidFill>
                  <a:schemeClr val="bg2">
                    <a:lumMod val="25000"/>
                  </a:schemeClr>
                </a:solidFill>
              </a:rPr>
              <a:t>Class (Diabetic </a:t>
            </a:r>
            <a:r>
              <a:rPr lang="en-US" sz="1200" dirty="0">
                <a:solidFill>
                  <a:schemeClr val="bg2">
                    <a:lumMod val="25000"/>
                  </a:schemeClr>
                </a:solidFill>
              </a:rPr>
              <a:t>or </a:t>
            </a:r>
            <a:r>
              <a:rPr lang="en-US" sz="1200" b="1" dirty="0">
                <a:solidFill>
                  <a:schemeClr val="bg2">
                    <a:lumMod val="25000"/>
                  </a:schemeClr>
                </a:solidFill>
              </a:rPr>
              <a:t>Non- Diabetic).</a:t>
            </a:r>
          </a:p>
          <a:p>
            <a:endParaRPr lang="en-US" dirty="0"/>
          </a:p>
        </p:txBody>
      </p:sp>
    </p:spTree>
    <p:extLst>
      <p:ext uri="{BB962C8B-B14F-4D97-AF65-F5344CB8AC3E}">
        <p14:creationId xmlns:p14="http://schemas.microsoft.com/office/powerpoint/2010/main" val="2086195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322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D026C-E4BB-EA1F-6E52-6DA5BAC9AEFD}"/>
              </a:ext>
            </a:extLst>
          </p:cNvPr>
          <p:cNvSpPr>
            <a:spLocks noGrp="1"/>
          </p:cNvSpPr>
          <p:nvPr>
            <p:ph type="ctrTitle"/>
          </p:nvPr>
        </p:nvSpPr>
        <p:spPr/>
        <p:txBody>
          <a:bodyPr>
            <a:normAutofit/>
          </a:bodyPr>
          <a:lstStyle/>
          <a:p>
            <a:r>
              <a:rPr lang="en-US" sz="4000" b="1" dirty="0">
                <a:solidFill>
                  <a:schemeClr val="bg1"/>
                </a:solidFill>
              </a:rPr>
              <a:t>Conclusion</a:t>
            </a:r>
          </a:p>
        </p:txBody>
      </p:sp>
      <p:sp>
        <p:nvSpPr>
          <p:cNvPr id="3" name="Subtitle 2">
            <a:extLst>
              <a:ext uri="{FF2B5EF4-FFF2-40B4-BE49-F238E27FC236}">
                <a16:creationId xmlns:a16="http://schemas.microsoft.com/office/drawing/2014/main" id="{BE0D5135-1A60-04FF-661F-957DC306C3D4}"/>
              </a:ext>
            </a:extLst>
          </p:cNvPr>
          <p:cNvSpPr>
            <a:spLocks noGrp="1"/>
          </p:cNvSpPr>
          <p:nvPr>
            <p:ph type="subTitle" idx="1"/>
          </p:nvPr>
        </p:nvSpPr>
        <p:spPr/>
        <p:txBody>
          <a:bodyPr>
            <a:normAutofit/>
          </a:bodyPr>
          <a:lstStyle/>
          <a:p>
            <a:endParaRPr lang="en-US" dirty="0">
              <a:solidFill>
                <a:schemeClr val="bg1"/>
              </a:solidFill>
            </a:endParaRPr>
          </a:p>
          <a:p>
            <a:endParaRPr lang="en-US" dirty="0">
              <a:solidFill>
                <a:schemeClr val="bg1"/>
              </a:solidFill>
            </a:endParaRPr>
          </a:p>
        </p:txBody>
      </p:sp>
      <p:sp>
        <p:nvSpPr>
          <p:cNvPr id="4" name="Footer Placeholder 3">
            <a:extLst>
              <a:ext uri="{FF2B5EF4-FFF2-40B4-BE49-F238E27FC236}">
                <a16:creationId xmlns:a16="http://schemas.microsoft.com/office/drawing/2014/main" id="{CBFB9DD5-A76D-F84B-8A79-266018E65244}"/>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343717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8CD5-A1C8-50FC-0B82-284789F1FEE6}"/>
              </a:ext>
            </a:extLst>
          </p:cNvPr>
          <p:cNvSpPr>
            <a:spLocks noGrp="1"/>
          </p:cNvSpPr>
          <p:nvPr>
            <p:ph type="title"/>
          </p:nvPr>
        </p:nvSpPr>
        <p:spPr>
          <a:xfrm>
            <a:off x="0" y="8"/>
            <a:ext cx="12192000" cy="471055"/>
          </a:xfrm>
        </p:spPr>
        <p:txBody>
          <a:bodyPr>
            <a:normAutofit fontScale="90000"/>
          </a:bodyPr>
          <a:lstStyle/>
          <a:p>
            <a:pPr algn="ctr"/>
            <a:r>
              <a:rPr lang="en-US" sz="3200" b="1" dirty="0">
                <a:solidFill>
                  <a:schemeClr val="tx1">
                    <a:lumMod val="65000"/>
                    <a:lumOff val="35000"/>
                  </a:schemeClr>
                </a:solidFill>
              </a:rPr>
              <a:t>Conclusion</a:t>
            </a:r>
            <a:endParaRPr lang="en-US" sz="3200" dirty="0"/>
          </a:p>
        </p:txBody>
      </p:sp>
      <p:sp>
        <p:nvSpPr>
          <p:cNvPr id="3" name="Content Placeholder 2">
            <a:extLst>
              <a:ext uri="{FF2B5EF4-FFF2-40B4-BE49-F238E27FC236}">
                <a16:creationId xmlns:a16="http://schemas.microsoft.com/office/drawing/2014/main" id="{7CF927AD-839D-BDC4-9778-7AFE19A6018D}"/>
              </a:ext>
            </a:extLst>
          </p:cNvPr>
          <p:cNvSpPr>
            <a:spLocks noGrp="1"/>
          </p:cNvSpPr>
          <p:nvPr>
            <p:ph idx="1"/>
          </p:nvPr>
        </p:nvSpPr>
        <p:spPr>
          <a:xfrm>
            <a:off x="0" y="471063"/>
            <a:ext cx="11353800" cy="5705900"/>
          </a:xfrm>
        </p:spPr>
        <p:txBody>
          <a:bodyPr>
            <a:normAutofit/>
          </a:bodyPr>
          <a:lstStyle/>
          <a:p>
            <a:pPr marL="171450" indent="-171450" algn="just">
              <a:buFont typeface="Arial" panose="020B0604020202020204" pitchFamily="34" charset="0"/>
              <a:buChar char="•"/>
            </a:pPr>
            <a:endParaRPr lang="en-US" sz="1400" dirty="0">
              <a:solidFill>
                <a:schemeClr val="bg2">
                  <a:lumMod val="25000"/>
                </a:schemeClr>
              </a:solidFill>
            </a:endParaRPr>
          </a:p>
          <a:p>
            <a:pPr marL="171450" indent="-171450" algn="just">
              <a:buFont typeface="Arial" panose="020B0604020202020204" pitchFamily="34" charset="0"/>
              <a:buChar char="•"/>
            </a:pPr>
            <a:r>
              <a:rPr lang="en-US" sz="1400" dirty="0">
                <a:solidFill>
                  <a:schemeClr val="bg2">
                    <a:lumMod val="25000"/>
                  </a:schemeClr>
                </a:solidFill>
              </a:rPr>
              <a:t>Due to the presence of outliers in our data, we should go ahead with </a:t>
            </a:r>
            <a:r>
              <a:rPr lang="en-US" sz="1800" b="1" u="sng" dirty="0">
                <a:solidFill>
                  <a:schemeClr val="bg2">
                    <a:lumMod val="25000"/>
                  </a:schemeClr>
                </a:solidFill>
              </a:rPr>
              <a:t>Random Forest with SMOTE-Tomek </a:t>
            </a:r>
            <a:r>
              <a:rPr lang="en-US" sz="1400" dirty="0">
                <a:solidFill>
                  <a:schemeClr val="bg2">
                    <a:lumMod val="25000"/>
                  </a:schemeClr>
                </a:solidFill>
              </a:rPr>
              <a:t>method which produces the best results (AUC-ROC 0.814, F1-Score 0.695).</a:t>
            </a:r>
          </a:p>
          <a:p>
            <a:pPr marL="171450" indent="-171450" algn="just">
              <a:buFont typeface="Arial" panose="020B0604020202020204" pitchFamily="34" charset="0"/>
              <a:buChar char="•"/>
            </a:pPr>
            <a:endParaRPr lang="en-US" sz="1400" dirty="0">
              <a:solidFill>
                <a:schemeClr val="bg2">
                  <a:lumMod val="25000"/>
                </a:schemeClr>
              </a:solidFill>
            </a:endParaRPr>
          </a:p>
          <a:p>
            <a:pPr marL="171450" indent="-171450" algn="just">
              <a:buFont typeface="Arial" panose="020B0604020202020204" pitchFamily="34" charset="0"/>
              <a:buChar char="•"/>
            </a:pPr>
            <a:r>
              <a:rPr lang="en-US" sz="1400" b="1" dirty="0">
                <a:solidFill>
                  <a:schemeClr val="bg2">
                    <a:lumMod val="25000"/>
                  </a:schemeClr>
                </a:solidFill>
              </a:rPr>
              <a:t>Random forest </a:t>
            </a:r>
            <a:r>
              <a:rPr lang="en-US" sz="1400" dirty="0">
                <a:solidFill>
                  <a:schemeClr val="bg2">
                    <a:lumMod val="25000"/>
                  </a:schemeClr>
                </a:solidFill>
              </a:rPr>
              <a:t>produces results with </a:t>
            </a:r>
            <a:r>
              <a:rPr lang="en-US" sz="1400" b="1" dirty="0">
                <a:solidFill>
                  <a:schemeClr val="bg2">
                    <a:lumMod val="25000"/>
                  </a:schemeClr>
                </a:solidFill>
              </a:rPr>
              <a:t>Low Bias and Low variance </a:t>
            </a:r>
            <a:r>
              <a:rPr lang="en-US" sz="1400" dirty="0">
                <a:solidFill>
                  <a:schemeClr val="bg2">
                    <a:lumMod val="25000"/>
                  </a:schemeClr>
                </a:solidFill>
              </a:rPr>
              <a:t>making it the most suitable choice among the rest.</a:t>
            </a:r>
          </a:p>
          <a:p>
            <a:pPr marL="171450" indent="-171450" algn="just">
              <a:buFont typeface="Arial" panose="020B0604020202020204" pitchFamily="34" charset="0"/>
              <a:buChar char="•"/>
            </a:pPr>
            <a:endParaRPr lang="en-US" sz="1400" dirty="0">
              <a:solidFill>
                <a:schemeClr val="bg2">
                  <a:lumMod val="25000"/>
                </a:schemeClr>
              </a:solidFill>
            </a:endParaRPr>
          </a:p>
          <a:p>
            <a:pPr marL="171450" indent="-171450" algn="just">
              <a:buFont typeface="Arial" panose="020B0604020202020204" pitchFamily="34" charset="0"/>
              <a:buChar char="•"/>
            </a:pPr>
            <a:r>
              <a:rPr lang="en-US" sz="1400" b="1" dirty="0">
                <a:solidFill>
                  <a:schemeClr val="bg2">
                    <a:lumMod val="25000"/>
                  </a:schemeClr>
                </a:solidFill>
              </a:rPr>
              <a:t>Top 4 features  </a:t>
            </a:r>
            <a:r>
              <a:rPr lang="en-US" sz="1400" dirty="0">
                <a:solidFill>
                  <a:schemeClr val="bg2">
                    <a:lumMod val="25000"/>
                  </a:schemeClr>
                </a:solidFill>
              </a:rPr>
              <a:t>to determine </a:t>
            </a:r>
            <a:r>
              <a:rPr lang="en-US" sz="1400" b="1" dirty="0">
                <a:solidFill>
                  <a:schemeClr val="bg2">
                    <a:lumMod val="25000"/>
                  </a:schemeClr>
                </a:solidFill>
              </a:rPr>
              <a:t>Diabetic </a:t>
            </a:r>
            <a:r>
              <a:rPr lang="en-US" sz="1400" dirty="0">
                <a:solidFill>
                  <a:schemeClr val="bg2">
                    <a:lumMod val="25000"/>
                  </a:schemeClr>
                </a:solidFill>
              </a:rPr>
              <a:t>or </a:t>
            </a:r>
            <a:r>
              <a:rPr lang="en-US" sz="1400" b="1" dirty="0">
                <a:solidFill>
                  <a:schemeClr val="bg2">
                    <a:lumMod val="25000"/>
                  </a:schemeClr>
                </a:solidFill>
              </a:rPr>
              <a:t>Non- Diabetic </a:t>
            </a:r>
            <a:r>
              <a:rPr lang="en-US" sz="1400" dirty="0">
                <a:solidFill>
                  <a:schemeClr val="bg2">
                    <a:lumMod val="25000"/>
                  </a:schemeClr>
                </a:solidFill>
              </a:rPr>
              <a:t>are – </a:t>
            </a:r>
          </a:p>
          <a:p>
            <a:pPr marL="285750" indent="-285750" algn="just">
              <a:buFont typeface="+mj-lt"/>
              <a:buAutoNum type="arabicPeriod"/>
            </a:pPr>
            <a:r>
              <a:rPr lang="en-US" sz="1400" dirty="0">
                <a:solidFill>
                  <a:schemeClr val="bg2">
                    <a:lumMod val="25000"/>
                  </a:schemeClr>
                </a:solidFill>
              </a:rPr>
              <a:t>Plasma Concentration</a:t>
            </a:r>
          </a:p>
          <a:p>
            <a:pPr marL="285750" indent="-285750" algn="just">
              <a:buFont typeface="+mj-lt"/>
              <a:buAutoNum type="arabicPeriod"/>
            </a:pPr>
            <a:r>
              <a:rPr lang="en-US" sz="1400" dirty="0">
                <a:solidFill>
                  <a:schemeClr val="bg2">
                    <a:lumMod val="25000"/>
                  </a:schemeClr>
                </a:solidFill>
              </a:rPr>
              <a:t>BMI</a:t>
            </a:r>
          </a:p>
          <a:p>
            <a:pPr marL="285750" indent="-285750" algn="just">
              <a:buFont typeface="+mj-lt"/>
              <a:buAutoNum type="arabicPeriod"/>
            </a:pPr>
            <a:r>
              <a:rPr lang="en-US" sz="1400" dirty="0">
                <a:solidFill>
                  <a:schemeClr val="bg2">
                    <a:lumMod val="25000"/>
                  </a:schemeClr>
                </a:solidFill>
              </a:rPr>
              <a:t>Age</a:t>
            </a:r>
          </a:p>
          <a:p>
            <a:pPr marL="285750" indent="-285750" algn="just">
              <a:buFont typeface="+mj-lt"/>
              <a:buAutoNum type="arabicPeriod"/>
            </a:pPr>
            <a:r>
              <a:rPr lang="en-US" sz="1400" dirty="0">
                <a:solidFill>
                  <a:schemeClr val="bg2">
                    <a:lumMod val="25000"/>
                  </a:schemeClr>
                </a:solidFill>
              </a:rPr>
              <a:t>Insulin</a:t>
            </a:r>
          </a:p>
          <a:p>
            <a:pPr marL="285750" indent="-285750" algn="just">
              <a:buFont typeface="+mj-lt"/>
              <a:buAutoNum type="arabicPeriod"/>
            </a:pPr>
            <a:endParaRPr lang="en-US" sz="1400" dirty="0">
              <a:solidFill>
                <a:schemeClr val="bg2">
                  <a:lumMod val="25000"/>
                </a:schemeClr>
              </a:solidFill>
            </a:endParaRPr>
          </a:p>
          <a:p>
            <a:pPr marL="171450" indent="-171450" algn="just">
              <a:buFont typeface="Arial" panose="020B0604020202020204" pitchFamily="34" charset="0"/>
              <a:buChar char="•"/>
            </a:pPr>
            <a:r>
              <a:rPr lang="en-US" sz="1400" b="1" dirty="0">
                <a:solidFill>
                  <a:schemeClr val="bg2">
                    <a:lumMod val="25000"/>
                  </a:schemeClr>
                </a:solidFill>
              </a:rPr>
              <a:t>Plasma Concentration</a:t>
            </a:r>
            <a:r>
              <a:rPr lang="en-US" sz="1400" dirty="0">
                <a:solidFill>
                  <a:schemeClr val="bg2">
                    <a:lumMod val="25000"/>
                  </a:schemeClr>
                </a:solidFill>
              </a:rPr>
              <a:t> importance in model result is the most significant, and its value is far greater than all other feature values, making it the most </a:t>
            </a:r>
            <a:r>
              <a:rPr lang="en-US" sz="1400" b="1">
                <a:solidFill>
                  <a:schemeClr val="bg2">
                    <a:lumMod val="25000"/>
                  </a:schemeClr>
                </a:solidFill>
              </a:rPr>
              <a:t>critical feature.</a:t>
            </a:r>
            <a:endParaRPr lang="en-US" sz="1400" b="1" dirty="0">
              <a:solidFill>
                <a:schemeClr val="bg2">
                  <a:lumMod val="25000"/>
                </a:schemeClr>
              </a:solidFill>
            </a:endParaRPr>
          </a:p>
          <a:p>
            <a:pPr marL="285750" indent="-285750" algn="just">
              <a:buFont typeface="+mj-lt"/>
              <a:buAutoNum type="arabicPeriod"/>
            </a:pPr>
            <a:endParaRPr lang="en-US" sz="1400" dirty="0">
              <a:solidFill>
                <a:schemeClr val="bg2">
                  <a:lumMod val="25000"/>
                </a:schemeClr>
              </a:solidFill>
            </a:endParaRPr>
          </a:p>
          <a:p>
            <a:pPr marL="171450" indent="-171450" algn="just">
              <a:buFont typeface="Arial" panose="020B0604020202020204" pitchFamily="34" charset="0"/>
              <a:buChar char="•"/>
            </a:pPr>
            <a:endParaRPr lang="en-US" sz="1400" dirty="0">
              <a:solidFill>
                <a:schemeClr val="bg2">
                  <a:lumMod val="25000"/>
                </a:schemeClr>
              </a:solidFill>
            </a:endParaRPr>
          </a:p>
          <a:p>
            <a:pPr marL="171450" indent="-171450" algn="just">
              <a:buFont typeface="Arial" panose="020B0604020202020204" pitchFamily="34" charset="0"/>
              <a:buChar char="•"/>
            </a:pPr>
            <a:endParaRPr lang="en-US" sz="1400" dirty="0">
              <a:solidFill>
                <a:schemeClr val="bg2">
                  <a:lumMod val="25000"/>
                </a:schemeClr>
              </a:solidFill>
            </a:endParaRPr>
          </a:p>
          <a:p>
            <a:pPr algn="just"/>
            <a:endParaRPr lang="en-US" sz="1400" dirty="0">
              <a:solidFill>
                <a:schemeClr val="bg2">
                  <a:lumMod val="25000"/>
                </a:schemeClr>
              </a:solidFill>
            </a:endParaRPr>
          </a:p>
          <a:p>
            <a:pPr algn="just"/>
            <a:endParaRPr lang="en-US" sz="1400" dirty="0">
              <a:solidFill>
                <a:schemeClr val="tx1">
                  <a:lumMod val="65000"/>
                  <a:lumOff val="35000"/>
                </a:schemeClr>
              </a:solidFill>
            </a:endParaRPr>
          </a:p>
          <a:p>
            <a:pPr algn="just"/>
            <a:endParaRPr lang="en-US" sz="1400" dirty="0">
              <a:solidFill>
                <a:schemeClr val="tx1">
                  <a:lumMod val="65000"/>
                  <a:lumOff val="35000"/>
                </a:schemeClr>
              </a:solidFill>
            </a:endParaRPr>
          </a:p>
          <a:p>
            <a:pPr algn="just"/>
            <a:endParaRPr lang="en-US" sz="1400" dirty="0">
              <a:solidFill>
                <a:schemeClr val="tx1">
                  <a:lumMod val="65000"/>
                  <a:lumOff val="35000"/>
                </a:schemeClr>
              </a:solidFill>
            </a:endParaRPr>
          </a:p>
          <a:p>
            <a:pPr algn="just"/>
            <a:endParaRPr lang="en-US" sz="1400" dirty="0">
              <a:solidFill>
                <a:schemeClr val="tx1">
                  <a:lumMod val="65000"/>
                  <a:lumOff val="35000"/>
                </a:schemeClr>
              </a:solidFill>
            </a:endParaRPr>
          </a:p>
        </p:txBody>
      </p:sp>
    </p:spTree>
    <p:extLst>
      <p:ext uri="{BB962C8B-B14F-4D97-AF65-F5344CB8AC3E}">
        <p14:creationId xmlns:p14="http://schemas.microsoft.com/office/powerpoint/2010/main" val="174137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322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D026C-E4BB-EA1F-6E52-6DA5BAC9AEFD}"/>
              </a:ext>
            </a:extLst>
          </p:cNvPr>
          <p:cNvSpPr>
            <a:spLocks noGrp="1"/>
          </p:cNvSpPr>
          <p:nvPr>
            <p:ph type="ctrTitle"/>
          </p:nvPr>
        </p:nvSpPr>
        <p:spPr/>
        <p:txBody>
          <a:bodyPr>
            <a:normAutofit/>
          </a:bodyPr>
          <a:lstStyle/>
          <a:p>
            <a:r>
              <a:rPr lang="en-US" sz="4000" b="1" dirty="0">
                <a:solidFill>
                  <a:schemeClr val="bg1"/>
                </a:solidFill>
              </a:rPr>
              <a:t>Thank You</a:t>
            </a:r>
          </a:p>
        </p:txBody>
      </p:sp>
      <p:sp>
        <p:nvSpPr>
          <p:cNvPr id="3" name="Subtitle 2">
            <a:extLst>
              <a:ext uri="{FF2B5EF4-FFF2-40B4-BE49-F238E27FC236}">
                <a16:creationId xmlns:a16="http://schemas.microsoft.com/office/drawing/2014/main" id="{BE0D5135-1A60-04FF-661F-957DC306C3D4}"/>
              </a:ext>
            </a:extLst>
          </p:cNvPr>
          <p:cNvSpPr>
            <a:spLocks noGrp="1"/>
          </p:cNvSpPr>
          <p:nvPr>
            <p:ph type="subTitle" idx="1"/>
          </p:nvPr>
        </p:nvSpPr>
        <p:spPr/>
        <p:txBody>
          <a:bodyPr>
            <a:normAutofit/>
          </a:bodyPr>
          <a:lstStyle/>
          <a:p>
            <a:endParaRPr lang="en-US" dirty="0">
              <a:solidFill>
                <a:schemeClr val="bg1"/>
              </a:solidFill>
            </a:endParaRPr>
          </a:p>
          <a:p>
            <a:endParaRPr lang="en-US" dirty="0">
              <a:solidFill>
                <a:schemeClr val="bg1"/>
              </a:solidFill>
            </a:endParaRPr>
          </a:p>
        </p:txBody>
      </p:sp>
      <p:sp>
        <p:nvSpPr>
          <p:cNvPr id="4" name="Footer Placeholder 3">
            <a:extLst>
              <a:ext uri="{FF2B5EF4-FFF2-40B4-BE49-F238E27FC236}">
                <a16:creationId xmlns:a16="http://schemas.microsoft.com/office/drawing/2014/main" id="{CBFB9DD5-A76D-F84B-8A79-266018E65244}"/>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013752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8CD5-A1C8-50FC-0B82-284789F1FEE6}"/>
              </a:ext>
            </a:extLst>
          </p:cNvPr>
          <p:cNvSpPr>
            <a:spLocks noGrp="1"/>
          </p:cNvSpPr>
          <p:nvPr>
            <p:ph type="title"/>
          </p:nvPr>
        </p:nvSpPr>
        <p:spPr>
          <a:xfrm>
            <a:off x="0" y="1"/>
            <a:ext cx="12192000" cy="779238"/>
          </a:xfrm>
        </p:spPr>
        <p:txBody>
          <a:bodyPr>
            <a:normAutofit fontScale="90000"/>
          </a:bodyPr>
          <a:lstStyle/>
          <a:p>
            <a:pPr algn="ctr"/>
            <a:br>
              <a:rPr lang="en-US" sz="3200" b="1" dirty="0">
                <a:solidFill>
                  <a:schemeClr val="tx1">
                    <a:lumMod val="65000"/>
                    <a:lumOff val="35000"/>
                  </a:schemeClr>
                </a:solidFill>
              </a:rPr>
            </a:br>
            <a:r>
              <a:rPr lang="en-US" sz="3200" b="1" dirty="0">
                <a:solidFill>
                  <a:schemeClr val="tx1">
                    <a:lumMod val="65000"/>
                    <a:lumOff val="35000"/>
                  </a:schemeClr>
                </a:solidFill>
              </a:rPr>
              <a:t>Executive Summary</a:t>
            </a:r>
            <a:br>
              <a:rPr lang="en-US" sz="3200" b="1" dirty="0">
                <a:solidFill>
                  <a:schemeClr val="tx1">
                    <a:lumMod val="65000"/>
                    <a:lumOff val="35000"/>
                  </a:schemeClr>
                </a:solidFill>
              </a:rPr>
            </a:br>
            <a:endParaRPr lang="en-US" sz="3200" dirty="0"/>
          </a:p>
        </p:txBody>
      </p:sp>
      <p:sp>
        <p:nvSpPr>
          <p:cNvPr id="3" name="Content Placeholder 2">
            <a:extLst>
              <a:ext uri="{FF2B5EF4-FFF2-40B4-BE49-F238E27FC236}">
                <a16:creationId xmlns:a16="http://schemas.microsoft.com/office/drawing/2014/main" id="{7CF927AD-839D-BDC4-9778-7AFE19A6018D}"/>
              </a:ext>
            </a:extLst>
          </p:cNvPr>
          <p:cNvSpPr>
            <a:spLocks noGrp="1"/>
          </p:cNvSpPr>
          <p:nvPr>
            <p:ph idx="1"/>
          </p:nvPr>
        </p:nvSpPr>
        <p:spPr>
          <a:xfrm>
            <a:off x="-1" y="656947"/>
            <a:ext cx="12191999" cy="5520015"/>
          </a:xfrm>
        </p:spPr>
        <p:txBody>
          <a:bodyPr>
            <a:normAutofit/>
          </a:bodyPr>
          <a:lstStyle/>
          <a:p>
            <a:pPr marL="171450" indent="-171450" algn="just">
              <a:buFont typeface="Arial" panose="020B0604020202020204" pitchFamily="34" charset="0"/>
              <a:buChar char="•"/>
            </a:pPr>
            <a:endParaRPr lang="en-US" sz="1400" dirty="0">
              <a:solidFill>
                <a:schemeClr val="bg2">
                  <a:lumMod val="25000"/>
                </a:schemeClr>
              </a:solidFill>
            </a:endParaRPr>
          </a:p>
          <a:p>
            <a:pPr marL="171450" indent="-171450" algn="just">
              <a:buFont typeface="Arial" panose="020B0604020202020204" pitchFamily="34" charset="0"/>
              <a:buChar char="•"/>
            </a:pPr>
            <a:r>
              <a:rPr lang="en-US" sz="1400" b="1" dirty="0">
                <a:solidFill>
                  <a:schemeClr val="bg2">
                    <a:lumMod val="25000"/>
                  </a:schemeClr>
                </a:solidFill>
              </a:rPr>
              <a:t>Business Problem </a:t>
            </a:r>
            <a:r>
              <a:rPr lang="en-US" sz="1400" dirty="0">
                <a:solidFill>
                  <a:schemeClr val="bg2">
                    <a:lumMod val="25000"/>
                  </a:schemeClr>
                </a:solidFill>
              </a:rPr>
              <a:t>- Task is to conduct an exploratory data analysis (EDA) on a diabetes dataset and build a predictive model to determine whether a person is diabetic or not.</a:t>
            </a:r>
          </a:p>
          <a:p>
            <a:pPr marL="171450" indent="-171450" algn="just">
              <a:buFont typeface="Arial" panose="020B0604020202020204" pitchFamily="34" charset="0"/>
              <a:buChar char="•"/>
            </a:pPr>
            <a:endParaRPr lang="en-US" sz="1400" dirty="0">
              <a:solidFill>
                <a:schemeClr val="bg2">
                  <a:lumMod val="25000"/>
                </a:schemeClr>
              </a:solidFill>
            </a:endParaRPr>
          </a:p>
          <a:p>
            <a:pPr marL="171450" indent="-171450" algn="just">
              <a:buFont typeface="Arial" panose="020B0604020202020204" pitchFamily="34" charset="0"/>
              <a:buChar char="•"/>
            </a:pPr>
            <a:r>
              <a:rPr lang="en-US" sz="1400" b="1" dirty="0">
                <a:solidFill>
                  <a:schemeClr val="bg2">
                    <a:lumMod val="25000"/>
                  </a:schemeClr>
                </a:solidFill>
              </a:rPr>
              <a:t>Objective</a:t>
            </a:r>
            <a:r>
              <a:rPr lang="en-US" sz="1400" dirty="0">
                <a:solidFill>
                  <a:schemeClr val="bg2">
                    <a:lumMod val="25000"/>
                  </a:schemeClr>
                </a:solidFill>
              </a:rPr>
              <a:t>: The objective is to design and implement a predictive model that utilizes machine learning algorithms to analyze relevant data and predict the likelihood of an individual having diabetes. By leveraging historical medical records, demographic information, and other pertinent variables, the model will provide a binary classification output, indicating whether a person is diabetic or not.</a:t>
            </a:r>
          </a:p>
          <a:p>
            <a:pPr marL="171450" indent="-171450" algn="just">
              <a:buFont typeface="Arial" panose="020B0604020202020204" pitchFamily="34" charset="0"/>
              <a:buChar char="•"/>
            </a:pPr>
            <a:endParaRPr lang="en-US" sz="1400" dirty="0">
              <a:solidFill>
                <a:schemeClr val="bg2">
                  <a:lumMod val="25000"/>
                </a:schemeClr>
              </a:solidFill>
            </a:endParaRPr>
          </a:p>
          <a:p>
            <a:pPr marL="171450" indent="-171450" algn="just">
              <a:buFont typeface="Arial" panose="020B0604020202020204" pitchFamily="34" charset="0"/>
              <a:buChar char="•"/>
            </a:pPr>
            <a:r>
              <a:rPr lang="en-US" sz="1400" b="1" dirty="0">
                <a:solidFill>
                  <a:schemeClr val="bg2">
                    <a:lumMod val="25000"/>
                  </a:schemeClr>
                </a:solidFill>
              </a:rPr>
              <a:t>Methodology</a:t>
            </a:r>
            <a:r>
              <a:rPr lang="en-US" sz="1400" dirty="0">
                <a:solidFill>
                  <a:schemeClr val="bg2">
                    <a:lumMod val="25000"/>
                  </a:schemeClr>
                </a:solidFill>
              </a:rPr>
              <a:t>:</a:t>
            </a:r>
          </a:p>
          <a:p>
            <a:pPr marL="400050" indent="-400050" algn="just">
              <a:buFont typeface="+mj-lt"/>
              <a:buAutoNum type="romanUcPeriod"/>
            </a:pPr>
            <a:r>
              <a:rPr lang="en-US" sz="1400" b="1" dirty="0">
                <a:solidFill>
                  <a:schemeClr val="bg2">
                    <a:lumMod val="25000"/>
                  </a:schemeClr>
                </a:solidFill>
              </a:rPr>
              <a:t>Data Collection</a:t>
            </a:r>
            <a:r>
              <a:rPr lang="en-US" sz="1400" dirty="0">
                <a:solidFill>
                  <a:schemeClr val="bg2">
                    <a:lumMod val="25000"/>
                  </a:schemeClr>
                </a:solidFill>
              </a:rPr>
              <a:t>: Provided (</a:t>
            </a:r>
            <a:r>
              <a:rPr lang="en-US" sz="1400" dirty="0" err="1">
                <a:solidFill>
                  <a:schemeClr val="bg2">
                    <a:lumMod val="25000"/>
                  </a:schemeClr>
                </a:solidFill>
              </a:rPr>
              <a:t>dataset_diabetes</a:t>
            </a:r>
            <a:r>
              <a:rPr lang="en-US" sz="1400" dirty="0">
                <a:solidFill>
                  <a:schemeClr val="bg2">
                    <a:lumMod val="25000"/>
                  </a:schemeClr>
                </a:solidFill>
              </a:rPr>
              <a:t>) is originally from National Inst of Diabetes and Digestive and Kidney Diseases. All the patients are females, 21 years or older of Pima Indian Heritage.</a:t>
            </a:r>
          </a:p>
          <a:p>
            <a:pPr marL="400050" indent="-400050" algn="just">
              <a:buFont typeface="+mj-lt"/>
              <a:buAutoNum type="romanUcPeriod"/>
            </a:pPr>
            <a:r>
              <a:rPr lang="en-US" sz="1400" b="1" dirty="0">
                <a:solidFill>
                  <a:schemeClr val="bg2">
                    <a:lumMod val="25000"/>
                  </a:schemeClr>
                </a:solidFill>
              </a:rPr>
              <a:t>Data Preprocessing</a:t>
            </a:r>
            <a:r>
              <a:rPr lang="en-US" sz="1400" dirty="0">
                <a:solidFill>
                  <a:schemeClr val="bg2">
                    <a:lumMod val="25000"/>
                  </a:schemeClr>
                </a:solidFill>
              </a:rPr>
              <a:t>: Cleaned the original data, handle missing values, perform feature engineering and split the dataset into training, and testing subsets.</a:t>
            </a:r>
          </a:p>
          <a:p>
            <a:pPr marL="400050" indent="-400050" algn="just">
              <a:buFont typeface="+mj-lt"/>
              <a:buAutoNum type="romanUcPeriod"/>
            </a:pPr>
            <a:r>
              <a:rPr lang="en-US" sz="1400" b="1" dirty="0">
                <a:solidFill>
                  <a:schemeClr val="bg2">
                    <a:lumMod val="25000"/>
                  </a:schemeClr>
                </a:solidFill>
              </a:rPr>
              <a:t>Feature Selection</a:t>
            </a:r>
            <a:r>
              <a:rPr lang="en-US" sz="1400" dirty="0">
                <a:solidFill>
                  <a:schemeClr val="bg2">
                    <a:lumMod val="25000"/>
                  </a:schemeClr>
                </a:solidFill>
              </a:rPr>
              <a:t>: Utilized feature selection methods such as correlation analysis and feature importance graph to identify the most informative and relevant features for the predictive model.</a:t>
            </a:r>
          </a:p>
          <a:p>
            <a:pPr marL="400050" indent="-400050" algn="just">
              <a:buFont typeface="+mj-lt"/>
              <a:buAutoNum type="romanUcPeriod"/>
            </a:pPr>
            <a:r>
              <a:rPr lang="en-US" sz="1400" b="1" dirty="0">
                <a:solidFill>
                  <a:schemeClr val="bg2">
                    <a:lumMod val="25000"/>
                  </a:schemeClr>
                </a:solidFill>
              </a:rPr>
              <a:t>Model Selection</a:t>
            </a:r>
            <a:r>
              <a:rPr lang="en-US" sz="1400" dirty="0">
                <a:solidFill>
                  <a:schemeClr val="bg2">
                    <a:lumMod val="25000"/>
                  </a:schemeClr>
                </a:solidFill>
              </a:rPr>
              <a:t>: Evaluated various machine learning algorithms such as </a:t>
            </a:r>
            <a:r>
              <a:rPr lang="en-US" sz="1400" b="1" dirty="0">
                <a:solidFill>
                  <a:schemeClr val="bg2">
                    <a:lumMod val="25000"/>
                  </a:schemeClr>
                </a:solidFill>
              </a:rPr>
              <a:t>Logistic Regression, Decision Tree and Random Forest </a:t>
            </a:r>
            <a:r>
              <a:rPr lang="en-US" sz="1400" dirty="0">
                <a:solidFill>
                  <a:schemeClr val="bg2">
                    <a:lumMod val="25000"/>
                  </a:schemeClr>
                </a:solidFill>
              </a:rPr>
              <a:t>and applied multiple sampling techniques like </a:t>
            </a:r>
            <a:r>
              <a:rPr lang="en-US" sz="1400" b="1" dirty="0">
                <a:solidFill>
                  <a:schemeClr val="bg2">
                    <a:lumMod val="25000"/>
                  </a:schemeClr>
                </a:solidFill>
              </a:rPr>
              <a:t>SMOTE, ADASYN, SMOTE-Tomek and SMOTEENN </a:t>
            </a:r>
            <a:r>
              <a:rPr lang="en-US" sz="1400" dirty="0">
                <a:solidFill>
                  <a:schemeClr val="bg2">
                    <a:lumMod val="25000"/>
                  </a:schemeClr>
                </a:solidFill>
              </a:rPr>
              <a:t>to handle </a:t>
            </a:r>
            <a:r>
              <a:rPr lang="en-US" sz="1400" b="1" dirty="0">
                <a:solidFill>
                  <a:schemeClr val="bg2">
                    <a:lumMod val="25000"/>
                  </a:schemeClr>
                </a:solidFill>
              </a:rPr>
              <a:t>imbalanced data.</a:t>
            </a:r>
          </a:p>
          <a:p>
            <a:pPr marL="400050" indent="-400050" algn="just">
              <a:buFont typeface="+mj-lt"/>
              <a:buAutoNum type="romanUcPeriod"/>
            </a:pPr>
            <a:r>
              <a:rPr lang="en-US" sz="1400" b="1" dirty="0">
                <a:solidFill>
                  <a:schemeClr val="bg2">
                    <a:lumMod val="25000"/>
                  </a:schemeClr>
                </a:solidFill>
              </a:rPr>
              <a:t>Model Training and Evaluation</a:t>
            </a:r>
            <a:r>
              <a:rPr lang="en-US" sz="1400" dirty="0">
                <a:solidFill>
                  <a:schemeClr val="bg2">
                    <a:lumMod val="25000"/>
                  </a:schemeClr>
                </a:solidFill>
              </a:rPr>
              <a:t>: Trained all 3 models on the training dataset and optimize hyperparameters using </a:t>
            </a:r>
            <a:r>
              <a:rPr lang="en-US" sz="1400" b="1" dirty="0">
                <a:solidFill>
                  <a:schemeClr val="bg2">
                    <a:lumMod val="25000"/>
                  </a:schemeClr>
                </a:solidFill>
              </a:rPr>
              <a:t>cross-validation and randomized search</a:t>
            </a:r>
            <a:r>
              <a:rPr lang="en-US" sz="1400" dirty="0">
                <a:solidFill>
                  <a:schemeClr val="bg2">
                    <a:lumMod val="25000"/>
                  </a:schemeClr>
                </a:solidFill>
              </a:rPr>
              <a:t>. Evaluate the model's performance on the validation dataset using </a:t>
            </a:r>
            <a:r>
              <a:rPr lang="en-US" sz="1400" b="1" dirty="0">
                <a:solidFill>
                  <a:schemeClr val="bg2">
                    <a:lumMod val="25000"/>
                  </a:schemeClr>
                </a:solidFill>
              </a:rPr>
              <a:t>F1-Score </a:t>
            </a:r>
            <a:r>
              <a:rPr lang="en-US" sz="1400" dirty="0">
                <a:solidFill>
                  <a:schemeClr val="bg2">
                    <a:lumMod val="25000"/>
                  </a:schemeClr>
                </a:solidFill>
              </a:rPr>
              <a:t>and </a:t>
            </a:r>
            <a:r>
              <a:rPr lang="en-US" sz="1400" b="1" dirty="0">
                <a:solidFill>
                  <a:schemeClr val="bg2">
                    <a:lumMod val="25000"/>
                  </a:schemeClr>
                </a:solidFill>
              </a:rPr>
              <a:t>AUC-ROC</a:t>
            </a:r>
            <a:r>
              <a:rPr lang="en-US" sz="1400" dirty="0">
                <a:solidFill>
                  <a:schemeClr val="bg2">
                    <a:lumMod val="25000"/>
                  </a:schemeClr>
                </a:solidFill>
              </a:rPr>
              <a:t> which are robust metrics for </a:t>
            </a:r>
            <a:r>
              <a:rPr lang="en-US" sz="1400" b="1" dirty="0">
                <a:solidFill>
                  <a:schemeClr val="bg2">
                    <a:lumMod val="25000"/>
                  </a:schemeClr>
                </a:solidFill>
              </a:rPr>
              <a:t>evaluating imbalanced data</a:t>
            </a:r>
            <a:r>
              <a:rPr lang="en-US" sz="1400" dirty="0">
                <a:solidFill>
                  <a:schemeClr val="bg2">
                    <a:lumMod val="25000"/>
                  </a:schemeClr>
                </a:solidFill>
              </a:rPr>
              <a:t>.</a:t>
            </a:r>
          </a:p>
          <a:p>
            <a:pPr marL="0" indent="0" algn="just">
              <a:buNone/>
            </a:pPr>
            <a:endParaRPr lang="en-US" sz="1400" dirty="0">
              <a:solidFill>
                <a:schemeClr val="bg2">
                  <a:lumMod val="25000"/>
                </a:schemeClr>
              </a:solidFill>
            </a:endParaRPr>
          </a:p>
          <a:p>
            <a:pPr marL="171450" indent="-171450" algn="just">
              <a:buFont typeface="Arial" panose="020B0604020202020204" pitchFamily="34" charset="0"/>
              <a:buChar char="•"/>
            </a:pPr>
            <a:endParaRPr lang="en-US" sz="1400" dirty="0">
              <a:solidFill>
                <a:schemeClr val="bg2">
                  <a:lumMod val="25000"/>
                </a:schemeClr>
              </a:solidFill>
            </a:endParaRPr>
          </a:p>
          <a:p>
            <a:pPr algn="just"/>
            <a:endParaRPr lang="en-US" sz="1400" dirty="0">
              <a:solidFill>
                <a:schemeClr val="bg2">
                  <a:lumMod val="25000"/>
                </a:schemeClr>
              </a:solidFill>
            </a:endParaRPr>
          </a:p>
          <a:p>
            <a:pPr algn="just"/>
            <a:endParaRPr lang="en-US" sz="1400" dirty="0">
              <a:solidFill>
                <a:schemeClr val="tx1">
                  <a:lumMod val="65000"/>
                  <a:lumOff val="35000"/>
                </a:schemeClr>
              </a:solidFill>
            </a:endParaRPr>
          </a:p>
          <a:p>
            <a:pPr algn="just"/>
            <a:endParaRPr lang="en-US" sz="1400" dirty="0">
              <a:solidFill>
                <a:schemeClr val="tx1">
                  <a:lumMod val="65000"/>
                  <a:lumOff val="35000"/>
                </a:schemeClr>
              </a:solidFill>
            </a:endParaRPr>
          </a:p>
          <a:p>
            <a:pPr algn="just"/>
            <a:endParaRPr lang="en-US" sz="1400" dirty="0">
              <a:solidFill>
                <a:schemeClr val="tx1">
                  <a:lumMod val="65000"/>
                  <a:lumOff val="35000"/>
                </a:schemeClr>
              </a:solidFill>
            </a:endParaRPr>
          </a:p>
          <a:p>
            <a:pPr algn="just"/>
            <a:endParaRPr lang="en-US" sz="1400" dirty="0">
              <a:solidFill>
                <a:schemeClr val="tx1">
                  <a:lumMod val="65000"/>
                  <a:lumOff val="35000"/>
                </a:schemeClr>
              </a:solidFill>
            </a:endParaRPr>
          </a:p>
        </p:txBody>
      </p:sp>
    </p:spTree>
    <p:extLst>
      <p:ext uri="{BB962C8B-B14F-4D97-AF65-F5344CB8AC3E}">
        <p14:creationId xmlns:p14="http://schemas.microsoft.com/office/powerpoint/2010/main" val="1168762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322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D026C-E4BB-EA1F-6E52-6DA5BAC9AEFD}"/>
              </a:ext>
            </a:extLst>
          </p:cNvPr>
          <p:cNvSpPr>
            <a:spLocks noGrp="1"/>
          </p:cNvSpPr>
          <p:nvPr>
            <p:ph type="ctrTitle"/>
          </p:nvPr>
        </p:nvSpPr>
        <p:spPr/>
        <p:txBody>
          <a:bodyPr>
            <a:normAutofit/>
          </a:bodyPr>
          <a:lstStyle/>
          <a:p>
            <a:r>
              <a:rPr lang="en-US" sz="4000" b="1" dirty="0">
                <a:solidFill>
                  <a:schemeClr val="bg1"/>
                </a:solidFill>
              </a:rPr>
              <a:t>Data Overview</a:t>
            </a:r>
          </a:p>
        </p:txBody>
      </p:sp>
      <p:sp>
        <p:nvSpPr>
          <p:cNvPr id="3" name="Subtitle 2">
            <a:extLst>
              <a:ext uri="{FF2B5EF4-FFF2-40B4-BE49-F238E27FC236}">
                <a16:creationId xmlns:a16="http://schemas.microsoft.com/office/drawing/2014/main" id="{BE0D5135-1A60-04FF-661F-957DC306C3D4}"/>
              </a:ext>
            </a:extLst>
          </p:cNvPr>
          <p:cNvSpPr>
            <a:spLocks noGrp="1"/>
          </p:cNvSpPr>
          <p:nvPr>
            <p:ph type="subTitle" idx="1"/>
          </p:nvPr>
        </p:nvSpPr>
        <p:spPr/>
        <p:txBody>
          <a:bodyPr>
            <a:normAutofit/>
          </a:bodyPr>
          <a:lstStyle/>
          <a:p>
            <a:endParaRPr lang="en-US" dirty="0">
              <a:solidFill>
                <a:schemeClr val="bg1"/>
              </a:solidFill>
            </a:endParaRPr>
          </a:p>
          <a:p>
            <a:endParaRPr lang="en-US" dirty="0">
              <a:solidFill>
                <a:schemeClr val="bg1"/>
              </a:solidFill>
            </a:endParaRPr>
          </a:p>
        </p:txBody>
      </p:sp>
      <p:sp>
        <p:nvSpPr>
          <p:cNvPr id="4" name="Footer Placeholder 3">
            <a:extLst>
              <a:ext uri="{FF2B5EF4-FFF2-40B4-BE49-F238E27FC236}">
                <a16:creationId xmlns:a16="http://schemas.microsoft.com/office/drawing/2014/main" id="{CBFB9DD5-A76D-F84B-8A79-266018E65244}"/>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869321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8CD5-A1C8-50FC-0B82-284789F1FEE6}"/>
              </a:ext>
            </a:extLst>
          </p:cNvPr>
          <p:cNvSpPr>
            <a:spLocks noGrp="1"/>
          </p:cNvSpPr>
          <p:nvPr>
            <p:ph type="title"/>
          </p:nvPr>
        </p:nvSpPr>
        <p:spPr>
          <a:xfrm>
            <a:off x="0" y="8"/>
            <a:ext cx="12192000" cy="471055"/>
          </a:xfrm>
        </p:spPr>
        <p:txBody>
          <a:bodyPr>
            <a:normAutofit fontScale="90000"/>
          </a:bodyPr>
          <a:lstStyle/>
          <a:p>
            <a:pPr algn="ctr"/>
            <a:r>
              <a:rPr lang="en-US" sz="3200" b="1" dirty="0">
                <a:solidFill>
                  <a:schemeClr val="tx1">
                    <a:lumMod val="65000"/>
                    <a:lumOff val="35000"/>
                  </a:schemeClr>
                </a:solidFill>
              </a:rPr>
              <a:t>Data Overview</a:t>
            </a:r>
            <a:endParaRPr lang="en-US" sz="3200" dirty="0"/>
          </a:p>
        </p:txBody>
      </p:sp>
      <p:sp>
        <p:nvSpPr>
          <p:cNvPr id="3" name="Content Placeholder 2">
            <a:extLst>
              <a:ext uri="{FF2B5EF4-FFF2-40B4-BE49-F238E27FC236}">
                <a16:creationId xmlns:a16="http://schemas.microsoft.com/office/drawing/2014/main" id="{7CF927AD-839D-BDC4-9778-7AFE19A6018D}"/>
              </a:ext>
            </a:extLst>
          </p:cNvPr>
          <p:cNvSpPr>
            <a:spLocks noGrp="1"/>
          </p:cNvSpPr>
          <p:nvPr>
            <p:ph idx="1"/>
          </p:nvPr>
        </p:nvSpPr>
        <p:spPr>
          <a:xfrm>
            <a:off x="1" y="3033164"/>
            <a:ext cx="12191999" cy="3551749"/>
          </a:xfrm>
        </p:spPr>
        <p:txBody>
          <a:bodyPr>
            <a:normAutofit/>
          </a:bodyPr>
          <a:lstStyle/>
          <a:p>
            <a:pPr marL="0" indent="0" algn="just">
              <a:buNone/>
            </a:pPr>
            <a:r>
              <a:rPr lang="en-US" sz="1400" b="1" dirty="0">
                <a:solidFill>
                  <a:schemeClr val="accent6">
                    <a:lumMod val="50000"/>
                  </a:schemeClr>
                </a:solidFill>
                <a:effectLst/>
              </a:rPr>
              <a:t>Descriptive Statistics Insights</a:t>
            </a:r>
          </a:p>
          <a:p>
            <a:pPr marL="0" indent="0" algn="just">
              <a:buNone/>
            </a:pPr>
            <a:r>
              <a:rPr lang="en-US" sz="1100" b="1" dirty="0">
                <a:solidFill>
                  <a:schemeClr val="tx1">
                    <a:lumMod val="65000"/>
                    <a:lumOff val="35000"/>
                  </a:schemeClr>
                </a:solidFill>
                <a:effectLst/>
              </a:rPr>
              <a:t>Independent variables </a:t>
            </a:r>
            <a:r>
              <a:rPr lang="en-US" sz="1000" b="0" dirty="0">
                <a:solidFill>
                  <a:schemeClr val="tx1">
                    <a:lumMod val="65000"/>
                    <a:lumOff val="35000"/>
                  </a:schemeClr>
                </a:solidFill>
                <a:effectLst/>
              </a:rPr>
              <a:t>- 'Number of times Pregnant', 'Plasma Concentration', 'Diastolic BP’,  'Triceps Skin fold thickness', 'insulin', 'BMI', 'Age’ | </a:t>
            </a:r>
            <a:r>
              <a:rPr lang="en-US" sz="1100" b="1" dirty="0">
                <a:solidFill>
                  <a:schemeClr val="tx1">
                    <a:lumMod val="65000"/>
                    <a:lumOff val="35000"/>
                  </a:schemeClr>
                </a:solidFill>
                <a:effectLst/>
              </a:rPr>
              <a:t>Dependent</a:t>
            </a:r>
            <a:r>
              <a:rPr lang="en-US" sz="1100" b="0" dirty="0">
                <a:solidFill>
                  <a:schemeClr val="tx1">
                    <a:lumMod val="65000"/>
                    <a:lumOff val="35000"/>
                  </a:schemeClr>
                </a:solidFill>
                <a:effectLst/>
              </a:rPr>
              <a:t> </a:t>
            </a:r>
            <a:r>
              <a:rPr lang="en-US" sz="1100" b="1" dirty="0">
                <a:solidFill>
                  <a:schemeClr val="tx1">
                    <a:lumMod val="65000"/>
                    <a:lumOff val="35000"/>
                  </a:schemeClr>
                </a:solidFill>
                <a:effectLst/>
              </a:rPr>
              <a:t>variable</a:t>
            </a:r>
            <a:r>
              <a:rPr lang="en-US" sz="1100" b="0" dirty="0">
                <a:solidFill>
                  <a:schemeClr val="tx1">
                    <a:lumMod val="65000"/>
                    <a:lumOff val="35000"/>
                  </a:schemeClr>
                </a:solidFill>
                <a:effectLst/>
              </a:rPr>
              <a:t> </a:t>
            </a:r>
            <a:r>
              <a:rPr lang="en-US" sz="1000" b="0" dirty="0">
                <a:solidFill>
                  <a:schemeClr val="tx1">
                    <a:lumMod val="65000"/>
                    <a:lumOff val="35000"/>
                  </a:schemeClr>
                </a:solidFill>
                <a:effectLst/>
              </a:rPr>
              <a:t>– Class</a:t>
            </a:r>
          </a:p>
          <a:p>
            <a:pPr algn="just">
              <a:buAutoNum type="arabicPeriod"/>
            </a:pPr>
            <a:r>
              <a:rPr lang="en-US" sz="1000" b="1" dirty="0">
                <a:solidFill>
                  <a:schemeClr val="tx1">
                    <a:lumMod val="65000"/>
                    <a:lumOff val="35000"/>
                  </a:schemeClr>
                </a:solidFill>
                <a:effectLst/>
              </a:rPr>
              <a:t>Number of times Pregnant</a:t>
            </a:r>
            <a:r>
              <a:rPr lang="en-US" sz="1000" b="0" dirty="0">
                <a:solidFill>
                  <a:schemeClr val="tx1">
                    <a:lumMod val="65000"/>
                    <a:lumOff val="35000"/>
                  </a:schemeClr>
                </a:solidFill>
                <a:effectLst/>
              </a:rPr>
              <a:t>: The mean value is around </a:t>
            </a:r>
            <a:r>
              <a:rPr lang="en-US" sz="1000" b="0" u="sng" dirty="0">
                <a:solidFill>
                  <a:schemeClr val="tx1">
                    <a:lumMod val="65000"/>
                    <a:lumOff val="35000"/>
                  </a:schemeClr>
                </a:solidFill>
                <a:effectLst/>
              </a:rPr>
              <a:t>3.8</a:t>
            </a:r>
            <a:r>
              <a:rPr lang="en-US" sz="1000" b="0" dirty="0">
                <a:solidFill>
                  <a:schemeClr val="tx1">
                    <a:lumMod val="65000"/>
                    <a:lumOff val="35000"/>
                  </a:schemeClr>
                </a:solidFill>
                <a:effectLst/>
              </a:rPr>
              <a:t>, indicating that on average, women in this dataset have been pregnant about </a:t>
            </a:r>
            <a:r>
              <a:rPr lang="en-US" sz="1000" b="0" u="sng" dirty="0">
                <a:solidFill>
                  <a:schemeClr val="tx1">
                    <a:lumMod val="65000"/>
                    <a:lumOff val="35000"/>
                  </a:schemeClr>
                </a:solidFill>
                <a:effectLst/>
              </a:rPr>
              <a:t>4 times</a:t>
            </a:r>
            <a:r>
              <a:rPr lang="en-US" sz="1000" b="0" dirty="0">
                <a:solidFill>
                  <a:schemeClr val="tx1">
                    <a:lumMod val="65000"/>
                    <a:lumOff val="35000"/>
                  </a:schemeClr>
                </a:solidFill>
                <a:effectLst/>
              </a:rPr>
              <a:t>. However, we see a minimum value of -13, which is not realistic and indicates an </a:t>
            </a:r>
            <a:r>
              <a:rPr lang="en-US" sz="1000" b="0" u="sng" dirty="0">
                <a:solidFill>
                  <a:schemeClr val="tx1">
                    <a:lumMod val="65000"/>
                    <a:lumOff val="35000"/>
                  </a:schemeClr>
                </a:solidFill>
                <a:effectLst/>
              </a:rPr>
              <a:t>error</a:t>
            </a:r>
            <a:r>
              <a:rPr lang="en-US" sz="1000" b="0" dirty="0">
                <a:solidFill>
                  <a:schemeClr val="tx1">
                    <a:lumMod val="65000"/>
                    <a:lumOff val="35000"/>
                  </a:schemeClr>
                </a:solidFill>
                <a:effectLst/>
              </a:rPr>
              <a:t> in the dataset.</a:t>
            </a:r>
          </a:p>
          <a:p>
            <a:pPr algn="just">
              <a:buAutoNum type="arabicPeriod"/>
            </a:pPr>
            <a:r>
              <a:rPr lang="en-US" sz="1000" b="1" dirty="0">
                <a:solidFill>
                  <a:schemeClr val="tx1">
                    <a:lumMod val="65000"/>
                    <a:lumOff val="35000"/>
                  </a:schemeClr>
                </a:solidFill>
                <a:effectLst/>
              </a:rPr>
              <a:t>Plasma Concentration</a:t>
            </a:r>
            <a:r>
              <a:rPr lang="en-US" sz="1000" b="0" dirty="0">
                <a:solidFill>
                  <a:schemeClr val="tx1">
                    <a:lumMod val="65000"/>
                    <a:lumOff val="35000"/>
                  </a:schemeClr>
                </a:solidFill>
                <a:effectLst/>
              </a:rPr>
              <a:t>: The average glucose concentration is around 122. However, the minimum value is 0, which indicates that the </a:t>
            </a:r>
            <a:r>
              <a:rPr lang="en-US" sz="1000" b="0" u="sng" dirty="0">
                <a:solidFill>
                  <a:schemeClr val="tx1">
                    <a:lumMod val="65000"/>
                    <a:lumOff val="35000"/>
                  </a:schemeClr>
                </a:solidFill>
                <a:effectLst/>
              </a:rPr>
              <a:t>substance being measured is not present or is below the detection limit in the plasma</a:t>
            </a:r>
            <a:r>
              <a:rPr lang="en-US" sz="1000" b="0" dirty="0">
                <a:solidFill>
                  <a:schemeClr val="tx1">
                    <a:lumMod val="65000"/>
                    <a:lumOff val="35000"/>
                  </a:schemeClr>
                </a:solidFill>
                <a:effectLst/>
              </a:rPr>
              <a:t>.</a:t>
            </a:r>
          </a:p>
          <a:p>
            <a:pPr algn="just">
              <a:buAutoNum type="arabicPeriod"/>
            </a:pPr>
            <a:r>
              <a:rPr lang="en-US" sz="1000" b="1" dirty="0">
                <a:solidFill>
                  <a:schemeClr val="tx1">
                    <a:lumMod val="65000"/>
                    <a:lumOff val="35000"/>
                  </a:schemeClr>
                </a:solidFill>
                <a:effectLst/>
              </a:rPr>
              <a:t>Diastolic BP</a:t>
            </a:r>
            <a:r>
              <a:rPr lang="en-US" sz="1000" b="0" dirty="0">
                <a:solidFill>
                  <a:schemeClr val="tx1">
                    <a:lumMod val="65000"/>
                    <a:lumOff val="35000"/>
                  </a:schemeClr>
                </a:solidFill>
                <a:effectLst/>
              </a:rPr>
              <a:t>: The average diastolic blood pressure is around 69. The minimum value is 0, </a:t>
            </a:r>
            <a:r>
              <a:rPr lang="en-US" sz="1000" b="0" u="sng" dirty="0">
                <a:solidFill>
                  <a:schemeClr val="tx1">
                    <a:lumMod val="65000"/>
                    <a:lumOff val="35000"/>
                  </a:schemeClr>
                </a:solidFill>
                <a:effectLst/>
              </a:rPr>
              <a:t>which is not possible and indicates incorrect data</a:t>
            </a:r>
            <a:r>
              <a:rPr lang="en-US" sz="1000" b="0" dirty="0">
                <a:solidFill>
                  <a:schemeClr val="tx1">
                    <a:lumMod val="65000"/>
                    <a:lumOff val="35000"/>
                  </a:schemeClr>
                </a:solidFill>
                <a:effectLst/>
              </a:rPr>
              <a:t>.</a:t>
            </a:r>
          </a:p>
          <a:p>
            <a:pPr algn="just">
              <a:buAutoNum type="arabicPeriod"/>
            </a:pPr>
            <a:r>
              <a:rPr lang="en-US" sz="1000" b="1" dirty="0">
                <a:solidFill>
                  <a:schemeClr val="tx1">
                    <a:lumMod val="65000"/>
                    <a:lumOff val="35000"/>
                  </a:schemeClr>
                </a:solidFill>
                <a:effectLst/>
              </a:rPr>
              <a:t>Triceps Skin fold thickness</a:t>
            </a:r>
            <a:r>
              <a:rPr lang="en-US" sz="1000" b="0" dirty="0">
                <a:solidFill>
                  <a:schemeClr val="tx1">
                    <a:lumMod val="65000"/>
                    <a:lumOff val="35000"/>
                  </a:schemeClr>
                </a:solidFill>
                <a:effectLst/>
              </a:rPr>
              <a:t>: The mean thickness is around 20.5. The minimum value is 0, which indicate that there is no subcutaneous fat present in the triceps area, or it is </a:t>
            </a:r>
            <a:r>
              <a:rPr lang="en-US" sz="1000" b="0" u="sng" dirty="0">
                <a:solidFill>
                  <a:schemeClr val="tx1">
                    <a:lumMod val="65000"/>
                    <a:lumOff val="35000"/>
                  </a:schemeClr>
                </a:solidFill>
                <a:effectLst/>
              </a:rPr>
              <a:t>below the detection limit </a:t>
            </a:r>
            <a:r>
              <a:rPr lang="en-US" sz="1000" b="0" dirty="0">
                <a:solidFill>
                  <a:schemeClr val="tx1">
                    <a:lumMod val="65000"/>
                    <a:lumOff val="35000"/>
                  </a:schemeClr>
                </a:solidFill>
                <a:effectLst/>
              </a:rPr>
              <a:t>of the assessment being used.</a:t>
            </a:r>
          </a:p>
          <a:p>
            <a:pPr algn="just">
              <a:buAutoNum type="arabicPeriod"/>
            </a:pPr>
            <a:r>
              <a:rPr lang="en-US" sz="1000" b="1" dirty="0">
                <a:solidFill>
                  <a:schemeClr val="tx1">
                    <a:lumMod val="65000"/>
                    <a:lumOff val="35000"/>
                  </a:schemeClr>
                </a:solidFill>
                <a:effectLst/>
              </a:rPr>
              <a:t>Insulin</a:t>
            </a:r>
            <a:r>
              <a:rPr lang="en-US" sz="1000" b="0" dirty="0">
                <a:solidFill>
                  <a:schemeClr val="tx1">
                    <a:lumMod val="65000"/>
                    <a:lumOff val="35000"/>
                  </a:schemeClr>
                </a:solidFill>
                <a:effectLst/>
              </a:rPr>
              <a:t>: The average insulin level is around 81. However, the minimum value is 0, which indicates that there is no detectable insulin present in the sample or that the insulin concentration is </a:t>
            </a:r>
            <a:r>
              <a:rPr lang="en-US" sz="1000" b="0" u="sng" dirty="0">
                <a:solidFill>
                  <a:schemeClr val="tx1">
                    <a:lumMod val="65000"/>
                    <a:lumOff val="35000"/>
                  </a:schemeClr>
                </a:solidFill>
                <a:effectLst/>
              </a:rPr>
              <a:t>below the detection limit</a:t>
            </a:r>
            <a:r>
              <a:rPr lang="en-US" sz="1000" b="0" dirty="0">
                <a:solidFill>
                  <a:schemeClr val="tx1">
                    <a:lumMod val="65000"/>
                    <a:lumOff val="35000"/>
                  </a:schemeClr>
                </a:solidFill>
                <a:effectLst/>
              </a:rPr>
              <a:t>.</a:t>
            </a:r>
          </a:p>
          <a:p>
            <a:pPr algn="just">
              <a:buAutoNum type="arabicPeriod"/>
            </a:pPr>
            <a:r>
              <a:rPr lang="en-US" sz="1000" b="1" dirty="0">
                <a:solidFill>
                  <a:schemeClr val="tx1">
                    <a:lumMod val="65000"/>
                    <a:lumOff val="35000"/>
                  </a:schemeClr>
                </a:solidFill>
                <a:effectLst/>
              </a:rPr>
              <a:t>BMI</a:t>
            </a:r>
            <a:r>
              <a:rPr lang="en-US" sz="1000" b="0" dirty="0">
                <a:solidFill>
                  <a:schemeClr val="tx1">
                    <a:lumMod val="65000"/>
                    <a:lumOff val="35000"/>
                  </a:schemeClr>
                </a:solidFill>
                <a:effectLst/>
              </a:rPr>
              <a:t>: The average BMI is around 32. The minimum value is 0, which is </a:t>
            </a:r>
            <a:r>
              <a:rPr lang="en-US" sz="1000" b="0" u="sng" dirty="0">
                <a:solidFill>
                  <a:schemeClr val="tx1">
                    <a:lumMod val="65000"/>
                    <a:lumOff val="35000"/>
                  </a:schemeClr>
                </a:solidFill>
                <a:effectLst/>
              </a:rPr>
              <a:t>not realistic and indicates incorrect data</a:t>
            </a:r>
            <a:r>
              <a:rPr lang="en-US" sz="1000" b="0" dirty="0">
                <a:solidFill>
                  <a:schemeClr val="tx1">
                    <a:lumMod val="65000"/>
                    <a:lumOff val="35000"/>
                  </a:schemeClr>
                </a:solidFill>
                <a:effectLst/>
              </a:rPr>
              <a:t>.</a:t>
            </a:r>
          </a:p>
          <a:p>
            <a:pPr algn="just">
              <a:buAutoNum type="arabicPeriod"/>
            </a:pPr>
            <a:r>
              <a:rPr lang="en-US" sz="1000" b="1" dirty="0">
                <a:solidFill>
                  <a:schemeClr val="tx1">
                    <a:lumMod val="65000"/>
                    <a:lumOff val="35000"/>
                  </a:schemeClr>
                </a:solidFill>
                <a:effectLst/>
              </a:rPr>
              <a:t>Age</a:t>
            </a:r>
            <a:r>
              <a:rPr lang="en-US" sz="1000" b="0" dirty="0">
                <a:solidFill>
                  <a:schemeClr val="tx1">
                    <a:lumMod val="65000"/>
                    <a:lumOff val="35000"/>
                  </a:schemeClr>
                </a:solidFill>
                <a:effectLst/>
              </a:rPr>
              <a:t>: The average age is around 33 years. The minimum value is -12, which is </a:t>
            </a:r>
            <a:r>
              <a:rPr lang="en-US" sz="1000" b="0" u="sng" dirty="0">
                <a:solidFill>
                  <a:schemeClr val="tx1">
                    <a:lumMod val="65000"/>
                    <a:lumOff val="35000"/>
                  </a:schemeClr>
                </a:solidFill>
                <a:effectLst/>
              </a:rPr>
              <a:t>not possible and indicates incorrect data</a:t>
            </a:r>
            <a:r>
              <a:rPr lang="en-US" sz="1000" b="0" dirty="0">
                <a:solidFill>
                  <a:schemeClr val="tx1">
                    <a:lumMod val="65000"/>
                    <a:lumOff val="35000"/>
                  </a:schemeClr>
                </a:solidFill>
                <a:effectLst/>
              </a:rPr>
              <a:t>.</a:t>
            </a:r>
          </a:p>
          <a:p>
            <a:pPr algn="just">
              <a:buAutoNum type="arabicPeriod"/>
            </a:pPr>
            <a:r>
              <a:rPr lang="en-US" sz="1000" b="1" dirty="0">
                <a:solidFill>
                  <a:schemeClr val="tx1">
                    <a:lumMod val="65000"/>
                    <a:lumOff val="35000"/>
                  </a:schemeClr>
                </a:solidFill>
                <a:effectLst/>
              </a:rPr>
              <a:t>Class</a:t>
            </a:r>
            <a:r>
              <a:rPr lang="en-US" sz="1000" b="0" dirty="0">
                <a:solidFill>
                  <a:schemeClr val="tx1">
                    <a:lumMod val="65000"/>
                    <a:lumOff val="35000"/>
                  </a:schemeClr>
                </a:solidFill>
                <a:effectLst/>
              </a:rPr>
              <a:t>: The mean is around 0.35, indicating that about 35% of the women in this dataset have diabetes, and 65% non-diabetic. T</a:t>
            </a:r>
            <a:r>
              <a:rPr lang="en-US" sz="1000" dirty="0">
                <a:solidFill>
                  <a:schemeClr val="tx1">
                    <a:lumMod val="65000"/>
                    <a:lumOff val="35000"/>
                  </a:schemeClr>
                </a:solidFill>
              </a:rPr>
              <a:t>his is an </a:t>
            </a:r>
            <a:r>
              <a:rPr lang="en-US" sz="1000" b="1" dirty="0">
                <a:solidFill>
                  <a:schemeClr val="tx1">
                    <a:lumMod val="65000"/>
                    <a:lumOff val="35000"/>
                  </a:schemeClr>
                </a:solidFill>
              </a:rPr>
              <a:t>Imbalance Dataset</a:t>
            </a:r>
            <a:r>
              <a:rPr lang="en-US" sz="1000" dirty="0">
                <a:solidFill>
                  <a:schemeClr val="tx1">
                    <a:lumMod val="65000"/>
                    <a:lumOff val="35000"/>
                  </a:schemeClr>
                </a:solidFill>
              </a:rPr>
              <a:t>, hence the ML approach taken SHOULD be fully compatible with imbalanced dataset.</a:t>
            </a:r>
          </a:p>
          <a:p>
            <a:pPr marL="0" indent="0" algn="just">
              <a:buNone/>
            </a:pPr>
            <a:r>
              <a:rPr lang="en-US" sz="1400" b="1" dirty="0">
                <a:solidFill>
                  <a:schemeClr val="accent6">
                    <a:lumMod val="50000"/>
                  </a:schemeClr>
                </a:solidFill>
              </a:rPr>
              <a:t>Missing Value Analysis </a:t>
            </a:r>
            <a:endParaRPr lang="en-US" sz="1050" b="1" dirty="0">
              <a:solidFill>
                <a:schemeClr val="tx1">
                  <a:lumMod val="65000"/>
                  <a:lumOff val="35000"/>
                </a:schemeClr>
              </a:solidFill>
            </a:endParaRPr>
          </a:p>
          <a:p>
            <a:pPr marL="0" indent="0" algn="just">
              <a:buNone/>
            </a:pPr>
            <a:r>
              <a:rPr lang="en-US" sz="1000" dirty="0">
                <a:solidFill>
                  <a:schemeClr val="tx1">
                    <a:lumMod val="65000"/>
                    <a:lumOff val="35000"/>
                  </a:schemeClr>
                </a:solidFill>
              </a:rPr>
              <a:t>Missing values are negligible in the dataset.</a:t>
            </a:r>
            <a:endParaRPr lang="en-US" sz="1000" b="1" dirty="0">
              <a:solidFill>
                <a:schemeClr val="tx1">
                  <a:lumMod val="65000"/>
                  <a:lumOff val="35000"/>
                </a:schemeClr>
              </a:solidFill>
            </a:endParaRPr>
          </a:p>
        </p:txBody>
      </p:sp>
      <p:pic>
        <p:nvPicPr>
          <p:cNvPr id="5" name="Picture 4">
            <a:extLst>
              <a:ext uri="{FF2B5EF4-FFF2-40B4-BE49-F238E27FC236}">
                <a16:creationId xmlns:a16="http://schemas.microsoft.com/office/drawing/2014/main" id="{66372E43-26C4-73A1-5866-AB18E99631C8}"/>
              </a:ext>
            </a:extLst>
          </p:cNvPr>
          <p:cNvPicPr>
            <a:picLocks noChangeAspect="1"/>
          </p:cNvPicPr>
          <p:nvPr/>
        </p:nvPicPr>
        <p:blipFill>
          <a:blip r:embed="rId2"/>
          <a:stretch>
            <a:fillRect/>
          </a:stretch>
        </p:blipFill>
        <p:spPr>
          <a:xfrm>
            <a:off x="0" y="1030764"/>
            <a:ext cx="3089429" cy="1975170"/>
          </a:xfrm>
          <a:prstGeom prst="rect">
            <a:avLst/>
          </a:prstGeom>
        </p:spPr>
      </p:pic>
      <p:pic>
        <p:nvPicPr>
          <p:cNvPr id="7" name="Picture 6">
            <a:extLst>
              <a:ext uri="{FF2B5EF4-FFF2-40B4-BE49-F238E27FC236}">
                <a16:creationId xmlns:a16="http://schemas.microsoft.com/office/drawing/2014/main" id="{32F4B90B-8025-AC98-B804-DC4F3B7472EB}"/>
              </a:ext>
            </a:extLst>
          </p:cNvPr>
          <p:cNvPicPr>
            <a:picLocks noChangeAspect="1"/>
          </p:cNvPicPr>
          <p:nvPr/>
        </p:nvPicPr>
        <p:blipFill>
          <a:blip r:embed="rId3"/>
          <a:stretch>
            <a:fillRect/>
          </a:stretch>
        </p:blipFill>
        <p:spPr>
          <a:xfrm>
            <a:off x="5704217" y="1017402"/>
            <a:ext cx="6487781" cy="1996752"/>
          </a:xfrm>
          <a:prstGeom prst="rect">
            <a:avLst/>
          </a:prstGeom>
        </p:spPr>
      </p:pic>
      <p:pic>
        <p:nvPicPr>
          <p:cNvPr id="13" name="Picture 12">
            <a:extLst>
              <a:ext uri="{FF2B5EF4-FFF2-40B4-BE49-F238E27FC236}">
                <a16:creationId xmlns:a16="http://schemas.microsoft.com/office/drawing/2014/main" id="{B142EACA-4CAB-DD1F-FB90-3617FA107566}"/>
              </a:ext>
            </a:extLst>
          </p:cNvPr>
          <p:cNvPicPr>
            <a:picLocks noChangeAspect="1"/>
          </p:cNvPicPr>
          <p:nvPr/>
        </p:nvPicPr>
        <p:blipFill>
          <a:blip r:embed="rId4"/>
          <a:stretch>
            <a:fillRect/>
          </a:stretch>
        </p:blipFill>
        <p:spPr>
          <a:xfrm>
            <a:off x="3231472" y="1023050"/>
            <a:ext cx="2420552" cy="1996752"/>
          </a:xfrm>
          <a:prstGeom prst="rect">
            <a:avLst/>
          </a:prstGeom>
        </p:spPr>
      </p:pic>
      <p:sp>
        <p:nvSpPr>
          <p:cNvPr id="4" name="TextBox 3">
            <a:extLst>
              <a:ext uri="{FF2B5EF4-FFF2-40B4-BE49-F238E27FC236}">
                <a16:creationId xmlns:a16="http://schemas.microsoft.com/office/drawing/2014/main" id="{315B7196-CC1F-AE78-8738-EC7D9F73A8A7}"/>
              </a:ext>
            </a:extLst>
          </p:cNvPr>
          <p:cNvSpPr txBox="1"/>
          <p:nvPr/>
        </p:nvSpPr>
        <p:spPr>
          <a:xfrm>
            <a:off x="3231472" y="713724"/>
            <a:ext cx="2420552" cy="307777"/>
          </a:xfrm>
          <a:prstGeom prst="rect">
            <a:avLst/>
          </a:prstGeom>
          <a:noFill/>
        </p:spPr>
        <p:txBody>
          <a:bodyPr wrap="square" rtlCol="0">
            <a:spAutoFit/>
          </a:bodyPr>
          <a:lstStyle/>
          <a:p>
            <a:pPr algn="ctr"/>
            <a:r>
              <a:rPr lang="en-US" sz="1400" b="1" dirty="0">
                <a:solidFill>
                  <a:schemeClr val="accent6">
                    <a:lumMod val="50000"/>
                  </a:schemeClr>
                </a:solidFill>
              </a:rPr>
              <a:t>Missing Values Analysis</a:t>
            </a:r>
          </a:p>
        </p:txBody>
      </p:sp>
      <p:sp>
        <p:nvSpPr>
          <p:cNvPr id="6" name="TextBox 5">
            <a:extLst>
              <a:ext uri="{FF2B5EF4-FFF2-40B4-BE49-F238E27FC236}">
                <a16:creationId xmlns:a16="http://schemas.microsoft.com/office/drawing/2014/main" id="{37AE530B-4E06-6AFC-6B8D-DD558436C4E0}"/>
              </a:ext>
            </a:extLst>
          </p:cNvPr>
          <p:cNvSpPr txBox="1"/>
          <p:nvPr/>
        </p:nvSpPr>
        <p:spPr>
          <a:xfrm>
            <a:off x="-1" y="709625"/>
            <a:ext cx="3089429" cy="307777"/>
          </a:xfrm>
          <a:prstGeom prst="rect">
            <a:avLst/>
          </a:prstGeom>
          <a:noFill/>
        </p:spPr>
        <p:txBody>
          <a:bodyPr wrap="square" rtlCol="0">
            <a:spAutoFit/>
          </a:bodyPr>
          <a:lstStyle/>
          <a:p>
            <a:pPr algn="ctr"/>
            <a:r>
              <a:rPr lang="en-US" sz="1400" b="1" dirty="0">
                <a:solidFill>
                  <a:schemeClr val="accent6">
                    <a:lumMod val="50000"/>
                  </a:schemeClr>
                </a:solidFill>
              </a:rPr>
              <a:t>Original Dataset</a:t>
            </a:r>
          </a:p>
        </p:txBody>
      </p:sp>
      <p:sp>
        <p:nvSpPr>
          <p:cNvPr id="10" name="TextBox 9">
            <a:extLst>
              <a:ext uri="{FF2B5EF4-FFF2-40B4-BE49-F238E27FC236}">
                <a16:creationId xmlns:a16="http://schemas.microsoft.com/office/drawing/2014/main" id="{B3B94003-9907-4628-07F5-B6AE3651BFA7}"/>
              </a:ext>
            </a:extLst>
          </p:cNvPr>
          <p:cNvSpPr txBox="1"/>
          <p:nvPr/>
        </p:nvSpPr>
        <p:spPr>
          <a:xfrm>
            <a:off x="5704214" y="736855"/>
            <a:ext cx="6487781" cy="307777"/>
          </a:xfrm>
          <a:prstGeom prst="rect">
            <a:avLst/>
          </a:prstGeom>
          <a:noFill/>
        </p:spPr>
        <p:txBody>
          <a:bodyPr wrap="square" rtlCol="0">
            <a:spAutoFit/>
          </a:bodyPr>
          <a:lstStyle/>
          <a:p>
            <a:pPr algn="ctr"/>
            <a:r>
              <a:rPr lang="en-US" sz="1400" b="1" dirty="0">
                <a:solidFill>
                  <a:schemeClr val="accent6">
                    <a:lumMod val="50000"/>
                  </a:schemeClr>
                </a:solidFill>
                <a:effectLst/>
              </a:rPr>
              <a:t>Descriptive Statistics</a:t>
            </a:r>
            <a:endParaRPr lang="en-US" sz="1400" b="1" dirty="0">
              <a:solidFill>
                <a:schemeClr val="accent6">
                  <a:lumMod val="50000"/>
                </a:schemeClr>
              </a:solidFill>
            </a:endParaRPr>
          </a:p>
        </p:txBody>
      </p:sp>
    </p:spTree>
    <p:extLst>
      <p:ext uri="{BB962C8B-B14F-4D97-AF65-F5344CB8AC3E}">
        <p14:creationId xmlns:p14="http://schemas.microsoft.com/office/powerpoint/2010/main" val="3544582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322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D026C-E4BB-EA1F-6E52-6DA5BAC9AEFD}"/>
              </a:ext>
            </a:extLst>
          </p:cNvPr>
          <p:cNvSpPr>
            <a:spLocks noGrp="1"/>
          </p:cNvSpPr>
          <p:nvPr>
            <p:ph type="ctrTitle"/>
          </p:nvPr>
        </p:nvSpPr>
        <p:spPr/>
        <p:txBody>
          <a:bodyPr>
            <a:normAutofit/>
          </a:bodyPr>
          <a:lstStyle/>
          <a:p>
            <a:r>
              <a:rPr lang="en-US" sz="4000" b="1" dirty="0">
                <a:solidFill>
                  <a:schemeClr val="bg1"/>
                </a:solidFill>
              </a:rPr>
              <a:t>Unexpected Insights &amp; Data Quality</a:t>
            </a:r>
          </a:p>
        </p:txBody>
      </p:sp>
      <p:sp>
        <p:nvSpPr>
          <p:cNvPr id="3" name="Subtitle 2">
            <a:extLst>
              <a:ext uri="{FF2B5EF4-FFF2-40B4-BE49-F238E27FC236}">
                <a16:creationId xmlns:a16="http://schemas.microsoft.com/office/drawing/2014/main" id="{BE0D5135-1A60-04FF-661F-957DC306C3D4}"/>
              </a:ext>
            </a:extLst>
          </p:cNvPr>
          <p:cNvSpPr>
            <a:spLocks noGrp="1"/>
          </p:cNvSpPr>
          <p:nvPr>
            <p:ph type="subTitle" idx="1"/>
          </p:nvPr>
        </p:nvSpPr>
        <p:spPr/>
        <p:txBody>
          <a:bodyPr>
            <a:normAutofit/>
          </a:bodyPr>
          <a:lstStyle/>
          <a:p>
            <a:endParaRPr lang="en-US" dirty="0">
              <a:solidFill>
                <a:schemeClr val="bg1"/>
              </a:solidFill>
            </a:endParaRPr>
          </a:p>
          <a:p>
            <a:endParaRPr lang="en-US" dirty="0">
              <a:solidFill>
                <a:schemeClr val="bg1"/>
              </a:solidFill>
            </a:endParaRPr>
          </a:p>
        </p:txBody>
      </p:sp>
      <p:sp>
        <p:nvSpPr>
          <p:cNvPr id="4" name="Footer Placeholder 3">
            <a:extLst>
              <a:ext uri="{FF2B5EF4-FFF2-40B4-BE49-F238E27FC236}">
                <a16:creationId xmlns:a16="http://schemas.microsoft.com/office/drawing/2014/main" id="{CBFB9DD5-A76D-F84B-8A79-266018E65244}"/>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699301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8CD5-A1C8-50FC-0B82-284789F1FEE6}"/>
              </a:ext>
            </a:extLst>
          </p:cNvPr>
          <p:cNvSpPr>
            <a:spLocks noGrp="1"/>
          </p:cNvSpPr>
          <p:nvPr>
            <p:ph type="title"/>
          </p:nvPr>
        </p:nvSpPr>
        <p:spPr>
          <a:xfrm>
            <a:off x="0" y="8"/>
            <a:ext cx="12192000" cy="471055"/>
          </a:xfrm>
        </p:spPr>
        <p:txBody>
          <a:bodyPr>
            <a:normAutofit fontScale="90000"/>
          </a:bodyPr>
          <a:lstStyle/>
          <a:p>
            <a:pPr algn="ctr"/>
            <a:r>
              <a:rPr lang="en-US" sz="3200" b="1" dirty="0">
                <a:solidFill>
                  <a:schemeClr val="tx1">
                    <a:lumMod val="65000"/>
                    <a:lumOff val="35000"/>
                  </a:schemeClr>
                </a:solidFill>
              </a:rPr>
              <a:t>Unexpected Insights &amp; Data Quality</a:t>
            </a:r>
            <a:endParaRPr lang="en-US" sz="3200" dirty="0"/>
          </a:p>
        </p:txBody>
      </p:sp>
      <p:sp>
        <p:nvSpPr>
          <p:cNvPr id="3" name="Content Placeholder 2">
            <a:extLst>
              <a:ext uri="{FF2B5EF4-FFF2-40B4-BE49-F238E27FC236}">
                <a16:creationId xmlns:a16="http://schemas.microsoft.com/office/drawing/2014/main" id="{7CF927AD-839D-BDC4-9778-7AFE19A6018D}"/>
              </a:ext>
            </a:extLst>
          </p:cNvPr>
          <p:cNvSpPr>
            <a:spLocks noGrp="1"/>
          </p:cNvSpPr>
          <p:nvPr>
            <p:ph idx="1"/>
          </p:nvPr>
        </p:nvSpPr>
        <p:spPr>
          <a:xfrm>
            <a:off x="5038532" y="578824"/>
            <a:ext cx="7035282" cy="5710009"/>
          </a:xfrm>
        </p:spPr>
        <p:txBody>
          <a:bodyPr>
            <a:normAutofit/>
          </a:bodyPr>
          <a:lstStyle/>
          <a:p>
            <a:pPr marL="0" indent="0" algn="just">
              <a:buNone/>
            </a:pPr>
            <a:r>
              <a:rPr lang="en-US" sz="1400" b="1" dirty="0">
                <a:solidFill>
                  <a:schemeClr val="accent6">
                    <a:lumMod val="50000"/>
                  </a:schemeClr>
                </a:solidFill>
              </a:rPr>
              <a:t>Unexpected Insight</a:t>
            </a:r>
          </a:p>
          <a:p>
            <a:pPr algn="just"/>
            <a:r>
              <a:rPr lang="en-US" sz="1000" dirty="0">
                <a:solidFill>
                  <a:schemeClr val="tx1">
                    <a:lumMod val="65000"/>
                    <a:lumOff val="35000"/>
                  </a:schemeClr>
                </a:solidFill>
              </a:rPr>
              <a:t>It was observed that a significant number of women had a </a:t>
            </a:r>
            <a:r>
              <a:rPr lang="en-US" sz="1000" b="1" dirty="0">
                <a:solidFill>
                  <a:schemeClr val="tx1">
                    <a:lumMod val="65000"/>
                    <a:lumOff val="35000"/>
                  </a:schemeClr>
                </a:solidFill>
              </a:rPr>
              <a:t>Triceps Skin fold thickness</a:t>
            </a:r>
            <a:r>
              <a:rPr lang="en-US" sz="1000" dirty="0">
                <a:solidFill>
                  <a:schemeClr val="tx1">
                    <a:lumMod val="65000"/>
                    <a:lumOff val="35000"/>
                  </a:schemeClr>
                </a:solidFill>
              </a:rPr>
              <a:t>, </a:t>
            </a:r>
            <a:r>
              <a:rPr lang="en-US" sz="1000" b="1" dirty="0">
                <a:solidFill>
                  <a:schemeClr val="tx1">
                    <a:lumMod val="65000"/>
                    <a:lumOff val="35000"/>
                  </a:schemeClr>
                </a:solidFill>
                <a:effectLst/>
              </a:rPr>
              <a:t>Diastolic BP, BMI, Plasma Concentration value equal to </a:t>
            </a:r>
            <a:r>
              <a:rPr lang="en-US" sz="1000" dirty="0">
                <a:solidFill>
                  <a:schemeClr val="tx1">
                    <a:lumMod val="65000"/>
                    <a:lumOff val="35000"/>
                  </a:schemeClr>
                </a:solidFill>
              </a:rPr>
              <a:t>0, which was initially treated as a missing value. This unexpected observation suggests that there may have been a </a:t>
            </a:r>
            <a:r>
              <a:rPr lang="en-US" sz="1000" u="sng" dirty="0">
                <a:solidFill>
                  <a:schemeClr val="tx1">
                    <a:lumMod val="65000"/>
                    <a:lumOff val="35000"/>
                  </a:schemeClr>
                </a:solidFill>
              </a:rPr>
              <a:t>systematic issue with data collection or recording</a:t>
            </a:r>
            <a:r>
              <a:rPr lang="en-US" sz="1000" dirty="0">
                <a:solidFill>
                  <a:schemeClr val="tx1">
                    <a:lumMod val="65000"/>
                    <a:lumOff val="35000"/>
                  </a:schemeClr>
                </a:solidFill>
              </a:rPr>
              <a:t>. Further investigation into the data collection process and potential sources of bias would be necessary to understand the underlying reasons for this observation.</a:t>
            </a:r>
          </a:p>
          <a:p>
            <a:pPr algn="just"/>
            <a:r>
              <a:rPr lang="en-US" sz="1000" dirty="0">
                <a:solidFill>
                  <a:schemeClr val="tx1">
                    <a:lumMod val="65000"/>
                    <a:lumOff val="35000"/>
                  </a:schemeClr>
                </a:solidFill>
              </a:rPr>
              <a:t>Addressing these unexpected observations is crucial to ensure the accuracy and reliability of the subsequent data analysis and modeling processes.</a:t>
            </a:r>
          </a:p>
          <a:p>
            <a:pPr marL="0" indent="0" algn="just">
              <a:buNone/>
            </a:pPr>
            <a:r>
              <a:rPr lang="en-US" sz="1400" b="1" dirty="0">
                <a:solidFill>
                  <a:schemeClr val="accent6">
                    <a:lumMod val="50000"/>
                  </a:schemeClr>
                </a:solidFill>
              </a:rPr>
              <a:t>Improving the Data Quality</a:t>
            </a:r>
          </a:p>
          <a:p>
            <a:pPr algn="just"/>
            <a:r>
              <a:rPr lang="en-US" sz="1000" dirty="0">
                <a:solidFill>
                  <a:schemeClr val="tx1">
                    <a:lumMod val="65000"/>
                    <a:lumOff val="35000"/>
                  </a:schemeClr>
                </a:solidFill>
              </a:rPr>
              <a:t>All the NEGATIVE and ZERO values across independent variables are converted to </a:t>
            </a:r>
            <a:r>
              <a:rPr lang="en-US" sz="1000" dirty="0" err="1">
                <a:solidFill>
                  <a:schemeClr val="tx1">
                    <a:lumMod val="65000"/>
                    <a:lumOff val="35000"/>
                  </a:schemeClr>
                </a:solidFill>
              </a:rPr>
              <a:t>NaN</a:t>
            </a:r>
            <a:r>
              <a:rPr lang="en-US" sz="1000" dirty="0">
                <a:solidFill>
                  <a:schemeClr val="tx1">
                    <a:lumMod val="65000"/>
                    <a:lumOff val="35000"/>
                  </a:schemeClr>
                </a:solidFill>
              </a:rPr>
              <a:t> (except 'Number of times Pregnant’ which can be ZERO)</a:t>
            </a:r>
          </a:p>
          <a:p>
            <a:pPr algn="just"/>
            <a:r>
              <a:rPr lang="en-US" sz="1000" dirty="0">
                <a:solidFill>
                  <a:schemeClr val="tx1">
                    <a:lumMod val="65000"/>
                    <a:lumOff val="35000"/>
                  </a:schemeClr>
                </a:solidFill>
              </a:rPr>
              <a:t>The number of missing values has increased, especially for </a:t>
            </a:r>
            <a:r>
              <a:rPr lang="en-US" sz="1000" b="1" dirty="0">
                <a:solidFill>
                  <a:schemeClr val="tx1">
                    <a:lumMod val="65000"/>
                    <a:lumOff val="35000"/>
                  </a:schemeClr>
                </a:solidFill>
              </a:rPr>
              <a:t>'Triceps Skin fold thickness</a:t>
            </a:r>
            <a:r>
              <a:rPr lang="en-US" sz="1000" dirty="0">
                <a:solidFill>
                  <a:schemeClr val="tx1">
                    <a:lumMod val="65000"/>
                    <a:lumOff val="35000"/>
                  </a:schemeClr>
                </a:solidFill>
              </a:rPr>
              <a:t>' and </a:t>
            </a:r>
            <a:r>
              <a:rPr lang="en-US" sz="1000" b="1" dirty="0">
                <a:solidFill>
                  <a:schemeClr val="tx1">
                    <a:lumMod val="65000"/>
                    <a:lumOff val="35000"/>
                  </a:schemeClr>
                </a:solidFill>
              </a:rPr>
              <a:t>'Insulin</a:t>
            </a:r>
            <a:r>
              <a:rPr lang="en-US" sz="1000" dirty="0">
                <a:solidFill>
                  <a:schemeClr val="tx1">
                    <a:lumMod val="65000"/>
                    <a:lumOff val="35000"/>
                  </a:schemeClr>
                </a:solidFill>
              </a:rPr>
              <a:t>', indicating that zero values might have been used to fill in for missing values.</a:t>
            </a:r>
          </a:p>
          <a:p>
            <a:pPr marL="0" indent="0" algn="just">
              <a:buNone/>
            </a:pPr>
            <a:r>
              <a:rPr lang="en-US" sz="1400" b="1" dirty="0">
                <a:solidFill>
                  <a:schemeClr val="accent6">
                    <a:lumMod val="50000"/>
                  </a:schemeClr>
                </a:solidFill>
              </a:rPr>
              <a:t>Missing Values Imputation Strategy</a:t>
            </a:r>
            <a:r>
              <a:rPr lang="en-US" sz="1050" b="1" dirty="0">
                <a:solidFill>
                  <a:schemeClr val="tx1">
                    <a:lumMod val="65000"/>
                    <a:lumOff val="35000"/>
                  </a:schemeClr>
                </a:solidFill>
              </a:rPr>
              <a:t> </a:t>
            </a:r>
          </a:p>
          <a:p>
            <a:pPr algn="just"/>
            <a:r>
              <a:rPr lang="en-US" sz="1000" dirty="0">
                <a:solidFill>
                  <a:schemeClr val="tx1">
                    <a:lumMod val="65000"/>
                    <a:lumOff val="35000"/>
                  </a:schemeClr>
                </a:solidFill>
              </a:rPr>
              <a:t>Due to lack of business knowledge, I opted a </a:t>
            </a:r>
            <a:r>
              <a:rPr lang="en-US" sz="1000" b="1" dirty="0">
                <a:solidFill>
                  <a:schemeClr val="tx1">
                    <a:lumMod val="65000"/>
                    <a:lumOff val="35000"/>
                  </a:schemeClr>
                </a:solidFill>
              </a:rPr>
              <a:t>median </a:t>
            </a:r>
            <a:r>
              <a:rPr lang="en-US" sz="1000" dirty="0">
                <a:solidFill>
                  <a:schemeClr val="tx1">
                    <a:lumMod val="65000"/>
                    <a:lumOff val="35000"/>
                  </a:schemeClr>
                </a:solidFill>
              </a:rPr>
              <a:t>strategy to fill the missing values of each column. </a:t>
            </a:r>
          </a:p>
          <a:p>
            <a:pPr marL="0" indent="0" algn="just">
              <a:buNone/>
            </a:pPr>
            <a:r>
              <a:rPr lang="en-US" sz="1400" b="1" dirty="0">
                <a:solidFill>
                  <a:schemeClr val="accent6">
                    <a:lumMod val="50000"/>
                  </a:schemeClr>
                </a:solidFill>
              </a:rPr>
              <a:t>Feature Relationships - Correlation Analysis</a:t>
            </a:r>
          </a:p>
          <a:p>
            <a:pPr marL="342900" indent="-342900" algn="just">
              <a:buFont typeface="+mj-lt"/>
              <a:buAutoNum type="arabicPeriod"/>
            </a:pPr>
            <a:r>
              <a:rPr lang="en-US" sz="1000" b="1" dirty="0">
                <a:solidFill>
                  <a:schemeClr val="tx1">
                    <a:lumMod val="65000"/>
                    <a:lumOff val="35000"/>
                  </a:schemeClr>
                </a:solidFill>
              </a:rPr>
              <a:t>Number of times Pregnant </a:t>
            </a:r>
            <a:r>
              <a:rPr lang="en-US" sz="1000" dirty="0">
                <a:solidFill>
                  <a:schemeClr val="tx1">
                    <a:lumMod val="65000"/>
                    <a:lumOff val="35000"/>
                  </a:schemeClr>
                </a:solidFill>
              </a:rPr>
              <a:t>and </a:t>
            </a:r>
            <a:r>
              <a:rPr lang="en-US" sz="1000" b="1" dirty="0">
                <a:solidFill>
                  <a:schemeClr val="tx1">
                    <a:lumMod val="65000"/>
                    <a:lumOff val="35000"/>
                  </a:schemeClr>
                </a:solidFill>
              </a:rPr>
              <a:t>Age</a:t>
            </a:r>
            <a:r>
              <a:rPr lang="en-US" sz="1000" dirty="0">
                <a:solidFill>
                  <a:schemeClr val="tx1">
                    <a:lumMod val="65000"/>
                    <a:lumOff val="35000"/>
                  </a:schemeClr>
                </a:solidFill>
              </a:rPr>
              <a:t> have a strong positive correlation of 0.54, which makes sense because </a:t>
            </a:r>
            <a:r>
              <a:rPr lang="en-US" sz="1000" u="sng" dirty="0">
                <a:solidFill>
                  <a:schemeClr val="tx1">
                    <a:lumMod val="65000"/>
                    <a:lumOff val="35000"/>
                  </a:schemeClr>
                </a:solidFill>
              </a:rPr>
              <a:t>older women have had more time to have pregnancies</a:t>
            </a:r>
            <a:r>
              <a:rPr lang="en-US" sz="1000" dirty="0">
                <a:solidFill>
                  <a:schemeClr val="tx1">
                    <a:lumMod val="65000"/>
                    <a:lumOff val="35000"/>
                  </a:schemeClr>
                </a:solidFill>
              </a:rPr>
              <a:t>.</a:t>
            </a:r>
          </a:p>
          <a:p>
            <a:pPr marL="342900" indent="-342900" algn="just">
              <a:buFont typeface="+mj-lt"/>
              <a:buAutoNum type="arabicPeriod"/>
            </a:pPr>
            <a:r>
              <a:rPr lang="en-US" sz="1000" b="1" dirty="0">
                <a:solidFill>
                  <a:schemeClr val="tx1">
                    <a:lumMod val="65000"/>
                    <a:lumOff val="35000"/>
                  </a:schemeClr>
                </a:solidFill>
              </a:rPr>
              <a:t>Triceps Skin fold thickness </a:t>
            </a:r>
            <a:r>
              <a:rPr lang="en-US" sz="1000" dirty="0">
                <a:solidFill>
                  <a:schemeClr val="tx1">
                    <a:lumMod val="65000"/>
                    <a:lumOff val="35000"/>
                  </a:schemeClr>
                </a:solidFill>
              </a:rPr>
              <a:t>and </a:t>
            </a:r>
            <a:r>
              <a:rPr lang="en-US" sz="1000" b="1" dirty="0">
                <a:solidFill>
                  <a:schemeClr val="tx1">
                    <a:lumMod val="65000"/>
                    <a:lumOff val="35000"/>
                  </a:schemeClr>
                </a:solidFill>
              </a:rPr>
              <a:t>BMI </a:t>
            </a:r>
            <a:r>
              <a:rPr lang="en-US" sz="1000" dirty="0">
                <a:solidFill>
                  <a:schemeClr val="tx1">
                    <a:lumMod val="65000"/>
                    <a:lumOff val="35000"/>
                  </a:schemeClr>
                </a:solidFill>
              </a:rPr>
              <a:t>have a strong positive correlation of 0.54, which implies a significant correlation.</a:t>
            </a:r>
          </a:p>
          <a:p>
            <a:pPr marL="342900" indent="-342900" algn="just">
              <a:buFont typeface="+mj-lt"/>
              <a:buAutoNum type="arabicPeriod"/>
            </a:pPr>
            <a:r>
              <a:rPr lang="en-US" sz="1000" b="1" dirty="0">
                <a:solidFill>
                  <a:schemeClr val="tx1">
                    <a:lumMod val="65000"/>
                    <a:lumOff val="35000"/>
                  </a:schemeClr>
                </a:solidFill>
              </a:rPr>
              <a:t>Class </a:t>
            </a:r>
            <a:r>
              <a:rPr lang="en-US" sz="1000" dirty="0">
                <a:solidFill>
                  <a:schemeClr val="tx1">
                    <a:lumMod val="65000"/>
                    <a:lumOff val="35000"/>
                  </a:schemeClr>
                </a:solidFill>
              </a:rPr>
              <a:t>has notable positive correlations with Plasma Concentration (0.38), BMI (0.31), and Age (0.25), Number of times Pregnant (0.23) . This indicates that these factors might be </a:t>
            </a:r>
            <a:r>
              <a:rPr lang="en-US" sz="1000" b="1" dirty="0">
                <a:solidFill>
                  <a:schemeClr val="tx1">
                    <a:lumMod val="65000"/>
                    <a:lumOff val="35000"/>
                  </a:schemeClr>
                </a:solidFill>
              </a:rPr>
              <a:t>good </a:t>
            </a:r>
            <a:r>
              <a:rPr lang="en-US" sz="1000" dirty="0">
                <a:solidFill>
                  <a:schemeClr val="tx1">
                    <a:lumMod val="65000"/>
                    <a:lumOff val="35000"/>
                  </a:schemeClr>
                </a:solidFill>
              </a:rPr>
              <a:t>predictors for diabetes.</a:t>
            </a:r>
          </a:p>
          <a:p>
            <a:pPr algn="just"/>
            <a:endParaRPr lang="en-US" sz="1400" dirty="0">
              <a:solidFill>
                <a:schemeClr val="tx1">
                  <a:lumMod val="65000"/>
                  <a:lumOff val="35000"/>
                </a:schemeClr>
              </a:solidFill>
            </a:endParaRPr>
          </a:p>
        </p:txBody>
      </p:sp>
      <p:pic>
        <p:nvPicPr>
          <p:cNvPr id="5" name="Picture 4">
            <a:extLst>
              <a:ext uri="{FF2B5EF4-FFF2-40B4-BE49-F238E27FC236}">
                <a16:creationId xmlns:a16="http://schemas.microsoft.com/office/drawing/2014/main" id="{11E7F8B2-8EE0-51D6-C68E-18F9390C62EE}"/>
              </a:ext>
            </a:extLst>
          </p:cNvPr>
          <p:cNvPicPr>
            <a:picLocks noChangeAspect="1"/>
          </p:cNvPicPr>
          <p:nvPr/>
        </p:nvPicPr>
        <p:blipFill>
          <a:blip r:embed="rId2"/>
          <a:stretch>
            <a:fillRect/>
          </a:stretch>
        </p:blipFill>
        <p:spPr>
          <a:xfrm>
            <a:off x="0" y="591914"/>
            <a:ext cx="2388637" cy="1990531"/>
          </a:xfrm>
          <a:prstGeom prst="rect">
            <a:avLst/>
          </a:prstGeom>
        </p:spPr>
      </p:pic>
      <p:sp>
        <p:nvSpPr>
          <p:cNvPr id="9" name="TextBox 8">
            <a:extLst>
              <a:ext uri="{FF2B5EF4-FFF2-40B4-BE49-F238E27FC236}">
                <a16:creationId xmlns:a16="http://schemas.microsoft.com/office/drawing/2014/main" id="{2535E0B7-2253-BA31-CF37-2A04AFFDDE4B}"/>
              </a:ext>
            </a:extLst>
          </p:cNvPr>
          <p:cNvSpPr txBox="1"/>
          <p:nvPr/>
        </p:nvSpPr>
        <p:spPr>
          <a:xfrm>
            <a:off x="-1" y="271047"/>
            <a:ext cx="3259585" cy="307777"/>
          </a:xfrm>
          <a:prstGeom prst="rect">
            <a:avLst/>
          </a:prstGeom>
          <a:noFill/>
        </p:spPr>
        <p:txBody>
          <a:bodyPr wrap="square" rtlCol="0">
            <a:spAutoFit/>
          </a:bodyPr>
          <a:lstStyle/>
          <a:p>
            <a:r>
              <a:rPr lang="en-US" sz="1400" b="1" dirty="0">
                <a:solidFill>
                  <a:schemeClr val="accent6">
                    <a:lumMod val="50000"/>
                  </a:schemeClr>
                </a:solidFill>
              </a:rPr>
              <a:t>Improved Missing Values Analysis</a:t>
            </a:r>
          </a:p>
        </p:txBody>
      </p:sp>
      <p:sp>
        <p:nvSpPr>
          <p:cNvPr id="11" name="TextBox 10">
            <a:extLst>
              <a:ext uri="{FF2B5EF4-FFF2-40B4-BE49-F238E27FC236}">
                <a16:creationId xmlns:a16="http://schemas.microsoft.com/office/drawing/2014/main" id="{61BFB657-C809-F37C-5C99-441D2FA82BB2}"/>
              </a:ext>
            </a:extLst>
          </p:cNvPr>
          <p:cNvSpPr txBox="1"/>
          <p:nvPr/>
        </p:nvSpPr>
        <p:spPr>
          <a:xfrm>
            <a:off x="0" y="2565249"/>
            <a:ext cx="3259585" cy="307777"/>
          </a:xfrm>
          <a:prstGeom prst="rect">
            <a:avLst/>
          </a:prstGeom>
          <a:noFill/>
        </p:spPr>
        <p:txBody>
          <a:bodyPr wrap="square" rtlCol="0">
            <a:spAutoFit/>
          </a:bodyPr>
          <a:lstStyle/>
          <a:p>
            <a:r>
              <a:rPr lang="en-US" sz="1400" b="1" dirty="0">
                <a:solidFill>
                  <a:schemeClr val="accent6">
                    <a:lumMod val="50000"/>
                  </a:schemeClr>
                </a:solidFill>
              </a:rPr>
              <a:t>Correlation Heatmap</a:t>
            </a:r>
            <a:endParaRPr lang="en-US" sz="1400" dirty="0"/>
          </a:p>
        </p:txBody>
      </p:sp>
      <p:pic>
        <p:nvPicPr>
          <p:cNvPr id="17" name="Picture 16" descr="A screenshot of a computer screen&#10;&#10;Description automatically generated">
            <a:extLst>
              <a:ext uri="{FF2B5EF4-FFF2-40B4-BE49-F238E27FC236}">
                <a16:creationId xmlns:a16="http://schemas.microsoft.com/office/drawing/2014/main" id="{15E127EC-7C69-A54E-7351-D7A9330BA8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49724"/>
            <a:ext cx="4580878" cy="4008268"/>
          </a:xfrm>
          <a:prstGeom prst="rect">
            <a:avLst/>
          </a:prstGeom>
        </p:spPr>
      </p:pic>
    </p:spTree>
    <p:extLst>
      <p:ext uri="{BB962C8B-B14F-4D97-AF65-F5344CB8AC3E}">
        <p14:creationId xmlns:p14="http://schemas.microsoft.com/office/powerpoint/2010/main" val="3136811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322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D026C-E4BB-EA1F-6E52-6DA5BAC9AEFD}"/>
              </a:ext>
            </a:extLst>
          </p:cNvPr>
          <p:cNvSpPr>
            <a:spLocks noGrp="1"/>
          </p:cNvSpPr>
          <p:nvPr>
            <p:ph type="ctrTitle"/>
          </p:nvPr>
        </p:nvSpPr>
        <p:spPr>
          <a:xfrm>
            <a:off x="1452978" y="-1"/>
            <a:ext cx="9144000" cy="5832629"/>
          </a:xfrm>
        </p:spPr>
        <p:txBody>
          <a:bodyPr>
            <a:normAutofit/>
          </a:bodyPr>
          <a:lstStyle/>
          <a:p>
            <a:br>
              <a:rPr lang="en-US" sz="4000" b="1" dirty="0">
                <a:solidFill>
                  <a:schemeClr val="bg1"/>
                </a:solidFill>
              </a:rPr>
            </a:br>
            <a:br>
              <a:rPr lang="en-US" sz="4000" b="1" dirty="0">
                <a:solidFill>
                  <a:schemeClr val="bg1"/>
                </a:solidFill>
              </a:rPr>
            </a:br>
            <a:br>
              <a:rPr lang="en-US" sz="4000" b="1" dirty="0">
                <a:solidFill>
                  <a:schemeClr val="bg1"/>
                </a:solidFill>
              </a:rPr>
            </a:br>
            <a:br>
              <a:rPr lang="en-US" sz="4000" b="1" dirty="0">
                <a:solidFill>
                  <a:schemeClr val="bg1"/>
                </a:solidFill>
              </a:rPr>
            </a:br>
            <a:br>
              <a:rPr lang="en-US" sz="4000" b="1" dirty="0">
                <a:solidFill>
                  <a:schemeClr val="bg1"/>
                </a:solidFill>
              </a:rPr>
            </a:br>
            <a:br>
              <a:rPr lang="en-US" sz="4000" b="1" dirty="0">
                <a:solidFill>
                  <a:schemeClr val="bg1"/>
                </a:solidFill>
              </a:rPr>
            </a:br>
            <a:br>
              <a:rPr lang="en-US" sz="4000" b="1" dirty="0">
                <a:solidFill>
                  <a:schemeClr val="bg1"/>
                </a:solidFill>
              </a:rPr>
            </a:br>
            <a:br>
              <a:rPr lang="en-US" sz="4000" b="1" dirty="0">
                <a:solidFill>
                  <a:schemeClr val="bg1"/>
                </a:solidFill>
              </a:rPr>
            </a:br>
            <a:br>
              <a:rPr lang="en-US" sz="4000" b="1" dirty="0">
                <a:solidFill>
                  <a:schemeClr val="bg1"/>
                </a:solidFill>
              </a:rPr>
            </a:br>
            <a:endParaRPr lang="en-US" sz="4000" b="1" dirty="0">
              <a:solidFill>
                <a:schemeClr val="bg1"/>
              </a:solidFill>
            </a:endParaRPr>
          </a:p>
        </p:txBody>
      </p:sp>
      <p:sp>
        <p:nvSpPr>
          <p:cNvPr id="3" name="Subtitle 2">
            <a:extLst>
              <a:ext uri="{FF2B5EF4-FFF2-40B4-BE49-F238E27FC236}">
                <a16:creationId xmlns:a16="http://schemas.microsoft.com/office/drawing/2014/main" id="{BE0D5135-1A60-04FF-661F-957DC306C3D4}"/>
              </a:ext>
            </a:extLst>
          </p:cNvPr>
          <p:cNvSpPr>
            <a:spLocks noGrp="1"/>
          </p:cNvSpPr>
          <p:nvPr>
            <p:ph type="subTitle" idx="1"/>
          </p:nvPr>
        </p:nvSpPr>
        <p:spPr/>
        <p:txBody>
          <a:bodyPr>
            <a:normAutofit/>
          </a:bodyPr>
          <a:lstStyle/>
          <a:p>
            <a:endParaRPr lang="en-US" dirty="0">
              <a:solidFill>
                <a:schemeClr val="bg1"/>
              </a:solidFill>
            </a:endParaRPr>
          </a:p>
          <a:p>
            <a:endParaRPr lang="en-US" dirty="0">
              <a:solidFill>
                <a:schemeClr val="bg1"/>
              </a:solidFill>
            </a:endParaRPr>
          </a:p>
        </p:txBody>
      </p:sp>
      <p:sp>
        <p:nvSpPr>
          <p:cNvPr id="4" name="Footer Placeholder 3">
            <a:extLst>
              <a:ext uri="{FF2B5EF4-FFF2-40B4-BE49-F238E27FC236}">
                <a16:creationId xmlns:a16="http://schemas.microsoft.com/office/drawing/2014/main" id="{CBFB9DD5-A76D-F84B-8A79-266018E65244}"/>
              </a:ext>
            </a:extLst>
          </p:cNvPr>
          <p:cNvSpPr>
            <a:spLocks noGrp="1"/>
          </p:cNvSpPr>
          <p:nvPr>
            <p:ph type="ftr" sz="quarter" idx="11"/>
          </p:nvPr>
        </p:nvSpPr>
        <p:spPr/>
        <p:txBody>
          <a:bodyPr/>
          <a:lstStyle/>
          <a:p>
            <a:endParaRPr lang="en-US"/>
          </a:p>
        </p:txBody>
      </p:sp>
      <p:graphicFrame>
        <p:nvGraphicFramePr>
          <p:cNvPr id="5" name="Diagram 4">
            <a:extLst>
              <a:ext uri="{FF2B5EF4-FFF2-40B4-BE49-F238E27FC236}">
                <a16:creationId xmlns:a16="http://schemas.microsoft.com/office/drawing/2014/main" id="{15BE6BA0-35B3-FDB7-2324-9FA619A8EEAE}"/>
              </a:ext>
            </a:extLst>
          </p:cNvPr>
          <p:cNvGraphicFramePr/>
          <p:nvPr>
            <p:extLst>
              <p:ext uri="{D42A27DB-BD31-4B8C-83A1-F6EECF244321}">
                <p14:modId xmlns:p14="http://schemas.microsoft.com/office/powerpoint/2010/main" val="1986277100"/>
              </p:ext>
            </p:extLst>
          </p:nvPr>
        </p:nvGraphicFramePr>
        <p:xfrm>
          <a:off x="0" y="0"/>
          <a:ext cx="12192000" cy="5832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traight Connector 5">
            <a:extLst>
              <a:ext uri="{FF2B5EF4-FFF2-40B4-BE49-F238E27FC236}">
                <a16:creationId xmlns:a16="http://schemas.microsoft.com/office/drawing/2014/main" id="{F5D95B8E-21C8-D4D1-6624-789695DE7330}"/>
              </a:ext>
            </a:extLst>
          </p:cNvPr>
          <p:cNvSpPr/>
          <p:nvPr/>
        </p:nvSpPr>
        <p:spPr>
          <a:xfrm>
            <a:off x="2438400" y="2441440"/>
            <a:ext cx="9753600"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Tree>
    <p:extLst>
      <p:ext uri="{BB962C8B-B14F-4D97-AF65-F5344CB8AC3E}">
        <p14:creationId xmlns:p14="http://schemas.microsoft.com/office/powerpoint/2010/main" val="2685137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8CD5-A1C8-50FC-0B82-284789F1FEE6}"/>
              </a:ext>
            </a:extLst>
          </p:cNvPr>
          <p:cNvSpPr>
            <a:spLocks noGrp="1"/>
          </p:cNvSpPr>
          <p:nvPr>
            <p:ph type="title"/>
          </p:nvPr>
        </p:nvSpPr>
        <p:spPr>
          <a:xfrm>
            <a:off x="0" y="8"/>
            <a:ext cx="12192000" cy="471055"/>
          </a:xfrm>
        </p:spPr>
        <p:txBody>
          <a:bodyPr>
            <a:normAutofit fontScale="90000"/>
          </a:bodyPr>
          <a:lstStyle/>
          <a:p>
            <a:pPr algn="ctr"/>
            <a:r>
              <a:rPr lang="en-US" sz="3200" b="1" dirty="0">
                <a:solidFill>
                  <a:schemeClr val="tx1">
                    <a:lumMod val="65000"/>
                    <a:lumOff val="35000"/>
                  </a:schemeClr>
                </a:solidFill>
              </a:rPr>
              <a:t>Univariate Analysis</a:t>
            </a:r>
            <a:endParaRPr lang="en-US" sz="3200" dirty="0"/>
          </a:p>
        </p:txBody>
      </p:sp>
      <p:sp>
        <p:nvSpPr>
          <p:cNvPr id="3" name="Content Placeholder 2">
            <a:extLst>
              <a:ext uri="{FF2B5EF4-FFF2-40B4-BE49-F238E27FC236}">
                <a16:creationId xmlns:a16="http://schemas.microsoft.com/office/drawing/2014/main" id="{7CF927AD-839D-BDC4-9778-7AFE19A6018D}"/>
              </a:ext>
            </a:extLst>
          </p:cNvPr>
          <p:cNvSpPr>
            <a:spLocks noGrp="1"/>
          </p:cNvSpPr>
          <p:nvPr>
            <p:ph idx="1"/>
          </p:nvPr>
        </p:nvSpPr>
        <p:spPr>
          <a:xfrm>
            <a:off x="8442664" y="1288094"/>
            <a:ext cx="3749336" cy="4281811"/>
          </a:xfrm>
        </p:spPr>
        <p:txBody>
          <a:bodyPr>
            <a:normAutofit/>
          </a:bodyPr>
          <a:lstStyle/>
          <a:p>
            <a:pPr marL="0" indent="0">
              <a:buNone/>
            </a:pPr>
            <a:r>
              <a:rPr lang="en-US" sz="1200" dirty="0">
                <a:solidFill>
                  <a:schemeClr val="tx1">
                    <a:lumMod val="65000"/>
                    <a:lumOff val="35000"/>
                  </a:schemeClr>
                </a:solidFill>
              </a:rPr>
              <a:t>From the histogram plots, we can observe the following:</a:t>
            </a:r>
          </a:p>
          <a:p>
            <a:r>
              <a:rPr lang="en-US" sz="1200" b="1" dirty="0">
                <a:solidFill>
                  <a:schemeClr val="tx1">
                    <a:lumMod val="65000"/>
                    <a:lumOff val="35000"/>
                  </a:schemeClr>
                </a:solidFill>
              </a:rPr>
              <a:t>Number of times Pregnant</a:t>
            </a:r>
            <a:r>
              <a:rPr lang="en-US" sz="1200" dirty="0">
                <a:solidFill>
                  <a:schemeClr val="tx1">
                    <a:lumMod val="65000"/>
                    <a:lumOff val="35000"/>
                  </a:schemeClr>
                </a:solidFill>
              </a:rPr>
              <a:t>: Most women have been pregnant less than </a:t>
            </a:r>
            <a:r>
              <a:rPr lang="en-US" sz="1200" b="1" dirty="0">
                <a:solidFill>
                  <a:schemeClr val="tx1">
                    <a:lumMod val="65000"/>
                    <a:lumOff val="35000"/>
                  </a:schemeClr>
                </a:solidFill>
              </a:rPr>
              <a:t>5 times</a:t>
            </a:r>
            <a:r>
              <a:rPr lang="en-US" sz="1200" dirty="0">
                <a:solidFill>
                  <a:schemeClr val="tx1">
                    <a:lumMod val="65000"/>
                    <a:lumOff val="35000"/>
                  </a:schemeClr>
                </a:solidFill>
              </a:rPr>
              <a:t>, with a significant number never having been pregnant.</a:t>
            </a:r>
          </a:p>
          <a:p>
            <a:r>
              <a:rPr lang="en-US" sz="1200" b="1" dirty="0">
                <a:solidFill>
                  <a:schemeClr val="tx1">
                    <a:lumMod val="65000"/>
                    <a:lumOff val="35000"/>
                  </a:schemeClr>
                </a:solidFill>
              </a:rPr>
              <a:t>Plasma Concentration</a:t>
            </a:r>
            <a:r>
              <a:rPr lang="en-US" sz="1200" dirty="0">
                <a:solidFill>
                  <a:schemeClr val="tx1">
                    <a:lumMod val="65000"/>
                    <a:lumOff val="35000"/>
                  </a:schemeClr>
                </a:solidFill>
              </a:rPr>
              <a:t>: The distribution looks roughly Gaussian (normal), but with a spike at around 120.</a:t>
            </a:r>
          </a:p>
          <a:p>
            <a:r>
              <a:rPr lang="en-US" sz="1200" b="1" dirty="0">
                <a:solidFill>
                  <a:schemeClr val="tx1">
                    <a:lumMod val="65000"/>
                    <a:lumOff val="35000"/>
                  </a:schemeClr>
                </a:solidFill>
              </a:rPr>
              <a:t>Diastolic BP</a:t>
            </a:r>
            <a:r>
              <a:rPr lang="en-US" sz="1200" dirty="0">
                <a:solidFill>
                  <a:schemeClr val="tx1">
                    <a:lumMod val="65000"/>
                    <a:lumOff val="35000"/>
                  </a:schemeClr>
                </a:solidFill>
              </a:rPr>
              <a:t>: The distribution is fairly normal, but with a noticeable spike around 70.</a:t>
            </a:r>
          </a:p>
          <a:p>
            <a:r>
              <a:rPr lang="en-US" sz="1200" b="1" dirty="0">
                <a:solidFill>
                  <a:schemeClr val="tx1">
                    <a:lumMod val="65000"/>
                    <a:lumOff val="35000"/>
                  </a:schemeClr>
                </a:solidFill>
              </a:rPr>
              <a:t>Triceps Skin fold thickness</a:t>
            </a:r>
            <a:r>
              <a:rPr lang="en-US" sz="1200" dirty="0">
                <a:solidFill>
                  <a:schemeClr val="tx1">
                    <a:lumMod val="65000"/>
                    <a:lumOff val="35000"/>
                  </a:schemeClr>
                </a:solidFill>
              </a:rPr>
              <a:t>: Many women have a thickness of around 30.</a:t>
            </a:r>
          </a:p>
          <a:p>
            <a:r>
              <a:rPr lang="en-US" sz="1200" b="1" dirty="0">
                <a:solidFill>
                  <a:schemeClr val="tx1">
                    <a:lumMod val="65000"/>
                    <a:lumOff val="35000"/>
                  </a:schemeClr>
                </a:solidFill>
              </a:rPr>
              <a:t>Insulin</a:t>
            </a:r>
            <a:r>
              <a:rPr lang="en-US" sz="1200" dirty="0">
                <a:solidFill>
                  <a:schemeClr val="tx1">
                    <a:lumMod val="65000"/>
                    <a:lumOff val="35000"/>
                  </a:schemeClr>
                </a:solidFill>
              </a:rPr>
              <a:t>: The majority of women have insulin levels around 30-40, but there's a long tail, indicating a few women with very high levels. </a:t>
            </a:r>
          </a:p>
          <a:p>
            <a:r>
              <a:rPr lang="en-US" sz="1200" b="1" dirty="0">
                <a:solidFill>
                  <a:schemeClr val="tx1">
                    <a:lumMod val="65000"/>
                    <a:lumOff val="35000"/>
                  </a:schemeClr>
                </a:solidFill>
              </a:rPr>
              <a:t>BMI</a:t>
            </a:r>
            <a:r>
              <a:rPr lang="en-US" sz="1200" dirty="0">
                <a:solidFill>
                  <a:schemeClr val="tx1">
                    <a:lumMod val="65000"/>
                    <a:lumOff val="35000"/>
                  </a:schemeClr>
                </a:solidFill>
              </a:rPr>
              <a:t>: The distribution is roughly normal, with a peak around 30-35.</a:t>
            </a:r>
          </a:p>
          <a:p>
            <a:r>
              <a:rPr lang="en-US" sz="1200" b="1" dirty="0">
                <a:solidFill>
                  <a:schemeClr val="tx1">
                    <a:lumMod val="65000"/>
                    <a:lumOff val="35000"/>
                  </a:schemeClr>
                </a:solidFill>
              </a:rPr>
              <a:t>Age</a:t>
            </a:r>
            <a:r>
              <a:rPr lang="en-US" sz="1200" dirty="0">
                <a:solidFill>
                  <a:schemeClr val="tx1">
                    <a:lumMod val="65000"/>
                    <a:lumOff val="35000"/>
                  </a:schemeClr>
                </a:solidFill>
              </a:rPr>
              <a:t>: Most women are less than 40 years old, with very few older women. </a:t>
            </a:r>
          </a:p>
          <a:p>
            <a:r>
              <a:rPr lang="en-US" sz="1200" b="1" dirty="0">
                <a:solidFill>
                  <a:schemeClr val="tx1">
                    <a:lumMod val="65000"/>
                    <a:lumOff val="35000"/>
                  </a:schemeClr>
                </a:solidFill>
              </a:rPr>
              <a:t>Class</a:t>
            </a:r>
            <a:r>
              <a:rPr lang="en-US" sz="1200" dirty="0">
                <a:solidFill>
                  <a:schemeClr val="tx1">
                    <a:lumMod val="65000"/>
                    <a:lumOff val="35000"/>
                  </a:schemeClr>
                </a:solidFill>
              </a:rPr>
              <a:t>: The dataset is imbalanced, with more women without diabetes (0) than with diabetes (1).</a:t>
            </a:r>
          </a:p>
        </p:txBody>
      </p:sp>
      <p:pic>
        <p:nvPicPr>
          <p:cNvPr id="5" name="Picture 4" descr="A group of green and white graphs&#10;&#10;Description automatically generated">
            <a:extLst>
              <a:ext uri="{FF2B5EF4-FFF2-40B4-BE49-F238E27FC236}">
                <a16:creationId xmlns:a16="http://schemas.microsoft.com/office/drawing/2014/main" id="{F3ADFC94-970C-CC13-9C9A-0DAE122F84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8764"/>
            <a:ext cx="8442664" cy="6319228"/>
          </a:xfrm>
          <a:prstGeom prst="rect">
            <a:avLst/>
          </a:prstGeom>
        </p:spPr>
      </p:pic>
    </p:spTree>
    <p:extLst>
      <p:ext uri="{BB962C8B-B14F-4D97-AF65-F5344CB8AC3E}">
        <p14:creationId xmlns:p14="http://schemas.microsoft.com/office/powerpoint/2010/main" val="2508380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8CD5-A1C8-50FC-0B82-284789F1FEE6}"/>
              </a:ext>
            </a:extLst>
          </p:cNvPr>
          <p:cNvSpPr>
            <a:spLocks noGrp="1"/>
          </p:cNvSpPr>
          <p:nvPr>
            <p:ph type="title"/>
          </p:nvPr>
        </p:nvSpPr>
        <p:spPr>
          <a:xfrm>
            <a:off x="0" y="8"/>
            <a:ext cx="12192000" cy="471055"/>
          </a:xfrm>
        </p:spPr>
        <p:txBody>
          <a:bodyPr>
            <a:normAutofit fontScale="90000"/>
          </a:bodyPr>
          <a:lstStyle/>
          <a:p>
            <a:pPr algn="ctr"/>
            <a:r>
              <a:rPr lang="en-US" sz="3200" b="1" dirty="0">
                <a:solidFill>
                  <a:schemeClr val="tx1">
                    <a:lumMod val="65000"/>
                    <a:lumOff val="35000"/>
                  </a:schemeClr>
                </a:solidFill>
              </a:rPr>
              <a:t>Outliers Analysis</a:t>
            </a:r>
            <a:endParaRPr lang="en-US" sz="3200" dirty="0"/>
          </a:p>
        </p:txBody>
      </p:sp>
      <p:sp>
        <p:nvSpPr>
          <p:cNvPr id="3" name="Content Placeholder 2">
            <a:extLst>
              <a:ext uri="{FF2B5EF4-FFF2-40B4-BE49-F238E27FC236}">
                <a16:creationId xmlns:a16="http://schemas.microsoft.com/office/drawing/2014/main" id="{7CF927AD-839D-BDC4-9778-7AFE19A6018D}"/>
              </a:ext>
            </a:extLst>
          </p:cNvPr>
          <p:cNvSpPr>
            <a:spLocks noGrp="1"/>
          </p:cNvSpPr>
          <p:nvPr>
            <p:ph idx="1"/>
          </p:nvPr>
        </p:nvSpPr>
        <p:spPr>
          <a:xfrm>
            <a:off x="8434873" y="1741653"/>
            <a:ext cx="3757127" cy="2884216"/>
          </a:xfrm>
        </p:spPr>
        <p:txBody>
          <a:bodyPr>
            <a:normAutofit/>
          </a:bodyPr>
          <a:lstStyle/>
          <a:p>
            <a:pPr marL="0" indent="0" algn="just">
              <a:buNone/>
            </a:pPr>
            <a:r>
              <a:rPr lang="en-US" sz="1200" dirty="0">
                <a:solidFill>
                  <a:schemeClr val="tx1">
                    <a:lumMod val="65000"/>
                    <a:lumOff val="35000"/>
                  </a:schemeClr>
                </a:solidFill>
              </a:rPr>
              <a:t>From the box plots, we can observe the following:</a:t>
            </a:r>
          </a:p>
          <a:p>
            <a:pPr algn="just"/>
            <a:r>
              <a:rPr lang="en-US" sz="1200" b="1" dirty="0">
                <a:solidFill>
                  <a:schemeClr val="tx1">
                    <a:lumMod val="65000"/>
                    <a:lumOff val="35000"/>
                  </a:schemeClr>
                </a:solidFill>
              </a:rPr>
              <a:t>Most of the variables </a:t>
            </a:r>
            <a:r>
              <a:rPr lang="en-US" sz="1200" dirty="0">
                <a:solidFill>
                  <a:schemeClr val="tx1">
                    <a:lumMod val="65000"/>
                    <a:lumOff val="35000"/>
                  </a:schemeClr>
                </a:solidFill>
              </a:rPr>
              <a:t>have a presence of outliers. </a:t>
            </a:r>
          </a:p>
          <a:p>
            <a:pPr algn="just"/>
            <a:r>
              <a:rPr lang="en-US" sz="1200" b="1" dirty="0">
                <a:solidFill>
                  <a:schemeClr val="tx1">
                    <a:lumMod val="65000"/>
                    <a:lumOff val="35000"/>
                  </a:schemeClr>
                </a:solidFill>
              </a:rPr>
              <a:t>Understand the nature of the outlier</a:t>
            </a:r>
            <a:r>
              <a:rPr lang="en-US" sz="1200" dirty="0">
                <a:solidFill>
                  <a:schemeClr val="tx1">
                    <a:lumMod val="65000"/>
                    <a:lumOff val="35000"/>
                  </a:schemeClr>
                </a:solidFill>
              </a:rPr>
              <a:t>: Before taking any action, it's essential to investigate the outlier and understand why it deviates significantly from the rest of the data. Is it due to measurement errors, data entry mistakes, or is it a legitimate extreme value? Understanding the cause will help determine the appropriate handling method.</a:t>
            </a:r>
          </a:p>
          <a:p>
            <a:pPr algn="just"/>
            <a:r>
              <a:rPr lang="en-US" sz="1200" dirty="0">
                <a:solidFill>
                  <a:schemeClr val="tx1">
                    <a:lumMod val="65000"/>
                    <a:lumOff val="35000"/>
                  </a:schemeClr>
                </a:solidFill>
              </a:rPr>
              <a:t>Since we don’t have the above information, we will use algorithms which are ROBUST to outliers.</a:t>
            </a:r>
          </a:p>
          <a:p>
            <a:pPr algn="just"/>
            <a:endParaRPr lang="en-US" sz="1200" dirty="0">
              <a:solidFill>
                <a:schemeClr val="tx1">
                  <a:lumMod val="65000"/>
                  <a:lumOff val="35000"/>
                </a:schemeClr>
              </a:solidFill>
            </a:endParaRPr>
          </a:p>
          <a:p>
            <a:pPr algn="just"/>
            <a:endParaRPr lang="en-US" sz="1200" dirty="0">
              <a:solidFill>
                <a:schemeClr val="tx1">
                  <a:lumMod val="65000"/>
                  <a:lumOff val="35000"/>
                </a:schemeClr>
              </a:solidFill>
            </a:endParaRPr>
          </a:p>
        </p:txBody>
      </p:sp>
      <p:pic>
        <p:nvPicPr>
          <p:cNvPr id="6" name="Picture 5">
            <a:extLst>
              <a:ext uri="{FF2B5EF4-FFF2-40B4-BE49-F238E27FC236}">
                <a16:creationId xmlns:a16="http://schemas.microsoft.com/office/drawing/2014/main" id="{3CF2D7AC-A112-424F-87AC-B422496E61F7}"/>
              </a:ext>
            </a:extLst>
          </p:cNvPr>
          <p:cNvPicPr>
            <a:picLocks noChangeAspect="1"/>
          </p:cNvPicPr>
          <p:nvPr/>
        </p:nvPicPr>
        <p:blipFill>
          <a:blip r:embed="rId2"/>
          <a:stretch>
            <a:fillRect/>
          </a:stretch>
        </p:blipFill>
        <p:spPr>
          <a:xfrm>
            <a:off x="0" y="420654"/>
            <a:ext cx="8434873" cy="2058157"/>
          </a:xfrm>
          <a:prstGeom prst="rect">
            <a:avLst/>
          </a:prstGeom>
        </p:spPr>
      </p:pic>
      <p:pic>
        <p:nvPicPr>
          <p:cNvPr id="8" name="Picture 7">
            <a:extLst>
              <a:ext uri="{FF2B5EF4-FFF2-40B4-BE49-F238E27FC236}">
                <a16:creationId xmlns:a16="http://schemas.microsoft.com/office/drawing/2014/main" id="{CE28DBF0-6E36-7295-8C8A-F135499BA8A2}"/>
              </a:ext>
            </a:extLst>
          </p:cNvPr>
          <p:cNvPicPr>
            <a:picLocks noChangeAspect="1"/>
          </p:cNvPicPr>
          <p:nvPr/>
        </p:nvPicPr>
        <p:blipFill>
          <a:blip r:embed="rId3"/>
          <a:stretch>
            <a:fillRect/>
          </a:stretch>
        </p:blipFill>
        <p:spPr>
          <a:xfrm>
            <a:off x="0" y="2527185"/>
            <a:ext cx="8434873" cy="2043561"/>
          </a:xfrm>
          <a:prstGeom prst="rect">
            <a:avLst/>
          </a:prstGeom>
        </p:spPr>
      </p:pic>
      <p:pic>
        <p:nvPicPr>
          <p:cNvPr id="10" name="Picture 9">
            <a:extLst>
              <a:ext uri="{FF2B5EF4-FFF2-40B4-BE49-F238E27FC236}">
                <a16:creationId xmlns:a16="http://schemas.microsoft.com/office/drawing/2014/main" id="{74ADCAC2-DBAC-9E11-C7BE-1920ABEF52FA}"/>
              </a:ext>
            </a:extLst>
          </p:cNvPr>
          <p:cNvPicPr>
            <a:picLocks noChangeAspect="1"/>
          </p:cNvPicPr>
          <p:nvPr/>
        </p:nvPicPr>
        <p:blipFill>
          <a:blip r:embed="rId4"/>
          <a:stretch>
            <a:fillRect/>
          </a:stretch>
        </p:blipFill>
        <p:spPr>
          <a:xfrm>
            <a:off x="0" y="4625869"/>
            <a:ext cx="8434873" cy="2055107"/>
          </a:xfrm>
          <a:prstGeom prst="rect">
            <a:avLst/>
          </a:prstGeom>
        </p:spPr>
      </p:pic>
    </p:spTree>
    <p:extLst>
      <p:ext uri="{BB962C8B-B14F-4D97-AF65-F5344CB8AC3E}">
        <p14:creationId xmlns:p14="http://schemas.microsoft.com/office/powerpoint/2010/main" val="2811044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1396</TotalTime>
  <Words>2039</Words>
  <Application>Microsoft Office PowerPoint</Application>
  <PresentationFormat>Widescreen</PresentationFormat>
  <Paragraphs>177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Case Study - Diabetes Data Analysis</vt:lpstr>
      <vt:lpstr> Executive Summary </vt:lpstr>
      <vt:lpstr>Data Overview</vt:lpstr>
      <vt:lpstr>Data Overview</vt:lpstr>
      <vt:lpstr>Unexpected Insights &amp; Data Quality</vt:lpstr>
      <vt:lpstr>Unexpected Insights &amp; Data Quality</vt:lpstr>
      <vt:lpstr>         </vt:lpstr>
      <vt:lpstr>Univariate Analysis</vt:lpstr>
      <vt:lpstr>Outliers Analysis</vt:lpstr>
      <vt:lpstr>Feature Engineering</vt:lpstr>
      <vt:lpstr>Bi-variate Analysis</vt:lpstr>
      <vt:lpstr>Bi-variate Analysis</vt:lpstr>
      <vt:lpstr>Bi-variate Analysis</vt:lpstr>
      <vt:lpstr>Model Development - Comparison Analysis</vt:lpstr>
      <vt:lpstr>Model Comparison across Imbalanced Techniques</vt:lpstr>
      <vt:lpstr>Feature Importance Graph</vt:lpstr>
      <vt:lpstr>Conclusion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 Diabetes Data Analysis</dc:title>
  <dc:creator>Akash Mathur</dc:creator>
  <cp:lastModifiedBy>Akash Mathur</cp:lastModifiedBy>
  <cp:revision>80</cp:revision>
  <dcterms:created xsi:type="dcterms:W3CDTF">2023-07-16T14:07:12Z</dcterms:created>
  <dcterms:modified xsi:type="dcterms:W3CDTF">2023-08-20T10:46:47Z</dcterms:modified>
</cp:coreProperties>
</file>