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9" r:id="rId4"/>
    <p:sldId id="257" r:id="rId5"/>
    <p:sldId id="261" r:id="rId6"/>
    <p:sldId id="262" r:id="rId7"/>
    <p:sldId id="263" r:id="rId8"/>
    <p:sldId id="264"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9EB773D-11FC-410E-83FB-0B46FEBAAF87}"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2294459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B773D-11FC-410E-83FB-0B46FEBAAF87}"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343256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B773D-11FC-410E-83FB-0B46FEBAAF87}"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32575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EB773D-11FC-410E-83FB-0B46FEBAAF87}"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213873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9EB773D-11FC-410E-83FB-0B46FEBAAF87}"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16720858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9EB773D-11FC-410E-83FB-0B46FEBAAF87}" type="datetimeFigureOut">
              <a:rPr lang="en-US" smtClean="0"/>
              <a:t>8/19/2023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275597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EB773D-11FC-410E-83FB-0B46FEBAAF87}"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87B5E-E4AB-4D79-A55D-02F987DBD61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0013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EB773D-11FC-410E-83FB-0B46FEBAAF87}" type="datetimeFigureOut">
              <a:rPr lang="en-US" smtClean="0"/>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109884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B773D-11FC-410E-83FB-0B46FEBAAF87}" type="datetimeFigureOut">
              <a:rPr lang="en-US" smtClean="0"/>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34026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9EB773D-11FC-410E-83FB-0B46FEBAAF87}" type="datetimeFigureOut">
              <a:rPr lang="en-US" smtClean="0"/>
              <a:t>8/19/2023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194847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EB773D-11FC-410E-83FB-0B46FEBAAF87}" type="datetimeFigureOut">
              <a:rPr lang="en-US" smtClean="0"/>
              <a:t>8/19/2023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D187B5E-E4AB-4D79-A55D-02F987DBD61A}" type="slidenum">
              <a:rPr lang="en-US" smtClean="0"/>
              <a:t>‹#›</a:t>
            </a:fld>
            <a:endParaRPr lang="en-US"/>
          </a:p>
        </p:txBody>
      </p:sp>
    </p:spTree>
    <p:extLst>
      <p:ext uri="{BB962C8B-B14F-4D97-AF65-F5344CB8AC3E}">
        <p14:creationId xmlns:p14="http://schemas.microsoft.com/office/powerpoint/2010/main" val="318585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EB773D-11FC-410E-83FB-0B46FEBAAF87}" type="datetimeFigureOut">
              <a:rPr lang="en-US" smtClean="0"/>
              <a:t>8/19/2023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187B5E-E4AB-4D79-A55D-02F987DBD61A}" type="slidenum">
              <a:rPr lang="en-US" smtClean="0"/>
              <a:t>‹#›</a:t>
            </a:fld>
            <a:endParaRPr lang="en-US"/>
          </a:p>
        </p:txBody>
      </p:sp>
    </p:spTree>
    <p:extLst>
      <p:ext uri="{BB962C8B-B14F-4D97-AF65-F5344CB8AC3E}">
        <p14:creationId xmlns:p14="http://schemas.microsoft.com/office/powerpoint/2010/main" val="24122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AE61-5508-F7EC-3987-D3893E5875FC}"/>
              </a:ext>
            </a:extLst>
          </p:cNvPr>
          <p:cNvSpPr>
            <a:spLocks noGrp="1"/>
          </p:cNvSpPr>
          <p:nvPr>
            <p:ph type="ctrTitle"/>
          </p:nvPr>
        </p:nvSpPr>
        <p:spPr/>
        <p:txBody>
          <a:bodyPr/>
          <a:lstStyle/>
          <a:p>
            <a:r>
              <a:rPr lang="en-US" sz="1800" b="0" i="0" u="none" strike="noStrike" baseline="0" dirty="0">
                <a:latin typeface="Calibri" panose="020F0502020204030204" pitchFamily="34" charset="0"/>
              </a:rPr>
              <a:t>Loan Default Prediction</a:t>
            </a:r>
            <a:endParaRPr lang="en-US" dirty="0"/>
          </a:p>
        </p:txBody>
      </p:sp>
      <p:sp>
        <p:nvSpPr>
          <p:cNvPr id="6" name="Subtitle 5">
            <a:extLst>
              <a:ext uri="{FF2B5EF4-FFF2-40B4-BE49-F238E27FC236}">
                <a16:creationId xmlns:a16="http://schemas.microsoft.com/office/drawing/2014/main" id="{DF14C800-2FEA-80BF-2C76-101EB6F72BB7}"/>
              </a:ext>
            </a:extLst>
          </p:cNvPr>
          <p:cNvSpPr>
            <a:spLocks noGrp="1"/>
          </p:cNvSpPr>
          <p:nvPr>
            <p:ph type="subTitle" idx="1"/>
          </p:nvPr>
        </p:nvSpPr>
        <p:spPr/>
        <p:txBody>
          <a:bodyPr/>
          <a:lstStyle/>
          <a:p>
            <a:r>
              <a:rPr lang="en-US" dirty="0"/>
              <a:t>AKASH MATHUR</a:t>
            </a:r>
          </a:p>
        </p:txBody>
      </p:sp>
    </p:spTree>
    <p:extLst>
      <p:ext uri="{BB962C8B-B14F-4D97-AF65-F5344CB8AC3E}">
        <p14:creationId xmlns:p14="http://schemas.microsoft.com/office/powerpoint/2010/main" val="65424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6FC9-002F-33C3-99BB-5C8E2C9C6EEC}"/>
              </a:ext>
            </a:extLst>
          </p:cNvPr>
          <p:cNvSpPr>
            <a:spLocks noGrp="1"/>
          </p:cNvSpPr>
          <p:nvPr>
            <p:ph type="ctrTitle"/>
          </p:nvPr>
        </p:nvSpPr>
        <p:spPr/>
        <p:txBody>
          <a:bodyPr/>
          <a:lstStyle/>
          <a:p>
            <a:r>
              <a:rPr lang="en-US" dirty="0"/>
              <a:t>END</a:t>
            </a:r>
          </a:p>
        </p:txBody>
      </p:sp>
    </p:spTree>
    <p:extLst>
      <p:ext uri="{BB962C8B-B14F-4D97-AF65-F5344CB8AC3E}">
        <p14:creationId xmlns:p14="http://schemas.microsoft.com/office/powerpoint/2010/main" val="201810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Summary of Modeling approach</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Below are the key findings and insights gained from this exercise: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Problem</a:t>
            </a:r>
            <a:r>
              <a:rPr lang="en-US" sz="1400" dirty="0">
                <a:effectLst/>
                <a:latin typeface="Calibri" panose="020F0502020204030204" pitchFamily="34" charset="0"/>
                <a:ea typeface="Calibri" panose="020F0502020204030204" pitchFamily="34" charset="0"/>
                <a:cs typeface="Calibri" panose="020F0502020204030204" pitchFamily="34" charset="0"/>
              </a:rPr>
              <a:t>: We have to predict the likelihood of a borrower defaulting on a loan using a machine learning model based on variety of factors given. This is an imbalanced dataset, hence the ML approach taken here is to build a robust model which is fully compatible with imbalanced dataset.</a:t>
            </a:r>
          </a:p>
          <a:p>
            <a:pPr marL="0" marR="0" lvl="0" indent="0">
              <a:spcBef>
                <a:spcPts val="0"/>
              </a:spcBef>
              <a:spcAft>
                <a:spcPts val="0"/>
              </a:spcAft>
              <a:buNone/>
              <a:tabLst>
                <a:tab pos="457200" algn="l"/>
              </a:tabLst>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mj-lt"/>
              <a:buAutoNum type="arabicPeriod" startAt="2"/>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Approach</a:t>
            </a:r>
            <a:r>
              <a:rPr lang="en-US" sz="1400" dirty="0">
                <a:effectLst/>
                <a:latin typeface="Calibri" panose="020F0502020204030204" pitchFamily="34" charset="0"/>
                <a:ea typeface="Calibri" panose="020F0502020204030204" pitchFamily="34" charset="0"/>
                <a:cs typeface="Calibri" panose="020F0502020204030204" pitchFamily="34" charset="0"/>
              </a:rPr>
              <a:t>: When dealing with imbalanced data, such as our loan default classification task with a majority of "not default" instances, I have used ensemble methods like gradient boosting algorithms - </a:t>
            </a:r>
            <a:r>
              <a:rPr lang="en-US" sz="1400" dirty="0" err="1">
                <a:effectLst/>
                <a:latin typeface="Calibri" panose="020F0502020204030204" pitchFamily="34" charset="0"/>
                <a:ea typeface="Calibri" panose="020F0502020204030204" pitchFamily="34" charset="0"/>
                <a:cs typeface="Calibri" panose="020F0502020204030204" pitchFamily="34" charset="0"/>
              </a:rPr>
              <a:t>LightGBM</a:t>
            </a:r>
            <a:r>
              <a:rPr lang="en-US" sz="1400" dirty="0">
                <a:effectLst/>
                <a:latin typeface="Calibri" panose="020F0502020204030204" pitchFamily="34" charset="0"/>
                <a:ea typeface="Calibri" panose="020F0502020204030204" pitchFamily="34" charset="0"/>
                <a:cs typeface="Calibri" panose="020F0502020204030204" pitchFamily="34" charset="0"/>
              </a:rPr>
              <a:t> and </a:t>
            </a:r>
            <a:r>
              <a:rPr lang="en-US" sz="1400" dirty="0" err="1">
                <a:effectLst/>
                <a:latin typeface="Calibri" panose="020F0502020204030204" pitchFamily="34" charset="0"/>
                <a:ea typeface="Calibri" panose="020F0502020204030204" pitchFamily="34" charset="0"/>
                <a:cs typeface="Calibri" panose="020F0502020204030204" pitchFamily="34" charset="0"/>
              </a:rPr>
              <a:t>XGBoost</a:t>
            </a:r>
            <a:r>
              <a:rPr lang="en-US" sz="1400" dirty="0">
                <a:effectLst/>
                <a:latin typeface="Calibri" panose="020F0502020204030204" pitchFamily="34" charset="0"/>
                <a:ea typeface="Calibri" panose="020F0502020204030204" pitchFamily="34" charset="0"/>
                <a:cs typeface="Calibri" panose="020F0502020204030204" pitchFamily="34" charset="0"/>
              </a:rPr>
              <a:t> which are robust to imbalance datasets. We have used another technique like Synthetic Minority Over-sampling Technique (SMOTE) to generate synthetic examples of the minority class and compared the results at the end.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0"/>
              </a:spcBef>
              <a:spcAft>
                <a:spcPts val="0"/>
              </a:spcAft>
              <a:buFont typeface="+mj-lt"/>
              <a:buAutoNum type="arabicPeriod" startAt="3"/>
              <a:tabLst>
                <a:tab pos="4572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startAt="3"/>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Evaluation Metric</a:t>
            </a:r>
            <a:r>
              <a:rPr lang="en-US" sz="1400" dirty="0">
                <a:effectLst/>
                <a:latin typeface="Calibri" panose="020F0502020204030204" pitchFamily="34" charset="0"/>
                <a:ea typeface="Calibri" panose="020F0502020204030204" pitchFamily="34" charset="0"/>
                <a:cs typeface="Calibri" panose="020F0502020204030204" pitchFamily="34" charset="0"/>
              </a:rPr>
              <a:t>: Accuracy is not an appropriate metric for imbalanced data. Instead, we </a:t>
            </a:r>
            <a:r>
              <a:rPr lang="en-US" sz="1400" dirty="0">
                <a:latin typeface="Calibri" panose="020F0502020204030204" pitchFamily="34" charset="0"/>
                <a:ea typeface="Calibri" panose="020F0502020204030204" pitchFamily="34" charset="0"/>
                <a:cs typeface="Calibri" panose="020F0502020204030204" pitchFamily="34" charset="0"/>
              </a:rPr>
              <a:t>have </a:t>
            </a:r>
            <a:r>
              <a:rPr lang="en-US" sz="1400" dirty="0">
                <a:effectLst/>
                <a:latin typeface="Calibri" panose="020F0502020204030204" pitchFamily="34" charset="0"/>
                <a:ea typeface="Calibri" panose="020F0502020204030204" pitchFamily="34" charset="0"/>
                <a:cs typeface="Calibri" panose="020F0502020204030204" pitchFamily="34" charset="0"/>
              </a:rPr>
              <a:t>consider metrics as F1-score, and area under the ROC curve (AUC-ROC) that provide a more comprehensive evaluation of model performance on both classes. </a:t>
            </a:r>
          </a:p>
          <a:p>
            <a:pPr marL="342900" marR="0" lvl="0" indent="-342900">
              <a:spcBef>
                <a:spcPts val="0"/>
              </a:spcBef>
              <a:spcAft>
                <a:spcPts val="0"/>
              </a:spcAft>
              <a:buFont typeface="+mj-lt"/>
              <a:buAutoNum type="arabicPeriod" startAt="3"/>
              <a:tabLst>
                <a:tab pos="457200" algn="l"/>
              </a:tabLst>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startAt="3"/>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Limitations and future directions</a:t>
            </a:r>
            <a:r>
              <a:rPr lang="en-US" sz="1400" dirty="0">
                <a:effectLst/>
                <a:latin typeface="Calibri" panose="020F0502020204030204" pitchFamily="34" charset="0"/>
                <a:ea typeface="Calibri" panose="020F0502020204030204" pitchFamily="34" charset="0"/>
                <a:cs typeface="Calibri" panose="020F0502020204030204" pitchFamily="34" charset="0"/>
              </a:rPr>
              <a:t>: Due to time constraint on weekdays, the algorithms were not fine tuned to an extent they can be. I have tried to explore 3 algorithms and compared the results. As a potential future enhancements, these models can be fine-tuned further by employing further feature engineering and hyper parameter optimization techniques. They can also be trained for longer EVALS and more Stratified Cross validation splits. Also, incorporating additional public/private data sources, exploring alternative algorithms, or refining the existing models will be a good idea.</a:t>
            </a:r>
          </a:p>
          <a:p>
            <a:pPr marL="342900" marR="0" lvl="0" indent="-342900">
              <a:spcBef>
                <a:spcPts val="0"/>
              </a:spcBef>
              <a:spcAft>
                <a:spcPts val="0"/>
              </a:spcAft>
              <a:buFont typeface="+mj-lt"/>
              <a:buAutoNum type="arabicPeriod" startAt="3"/>
              <a:tabLst>
                <a:tab pos="457200" algn="l"/>
              </a:tabLst>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0"/>
              </a:spcAft>
              <a:buFont typeface="+mj-lt"/>
              <a:buAutoNum type="arabicPeriod" startAt="3"/>
              <a:tabLst>
                <a:tab pos="4572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Conclusion</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LightGBM</a:t>
            </a:r>
            <a:r>
              <a:rPr lang="en-US" sz="1400" dirty="0">
                <a:effectLst/>
                <a:latin typeface="Calibri" panose="020F0502020204030204" pitchFamily="34" charset="0"/>
                <a:ea typeface="Calibri" panose="020F0502020204030204" pitchFamily="34" charset="0"/>
                <a:cs typeface="Calibri" panose="020F0502020204030204" pitchFamily="34" charset="0"/>
              </a:rPr>
              <a:t> model worked well as compared to </a:t>
            </a:r>
            <a:r>
              <a:rPr lang="en-US" sz="1400" dirty="0" err="1">
                <a:effectLst/>
                <a:latin typeface="Calibri" panose="020F0502020204030204" pitchFamily="34" charset="0"/>
                <a:ea typeface="Calibri" panose="020F0502020204030204" pitchFamily="34" charset="0"/>
                <a:cs typeface="Calibri" panose="020F0502020204030204" pitchFamily="34" charset="0"/>
              </a:rPr>
              <a:t>XGBoost</a:t>
            </a:r>
            <a:r>
              <a:rPr lang="en-US" sz="1400" dirty="0">
                <a:effectLst/>
                <a:latin typeface="Calibri" panose="020F0502020204030204" pitchFamily="34" charset="0"/>
                <a:ea typeface="Calibri" panose="020F0502020204030204" pitchFamily="34" charset="0"/>
                <a:cs typeface="Calibri" panose="020F0502020204030204" pitchFamily="34" charset="0"/>
              </a:rPr>
              <a:t> and SMOTE in terms of training time and AUC-ROC score.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68887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 line&#10;&#10;Description automatically generated">
            <a:extLst>
              <a:ext uri="{FF2B5EF4-FFF2-40B4-BE49-F238E27FC236}">
                <a16:creationId xmlns:a16="http://schemas.microsoft.com/office/drawing/2014/main" id="{7D65EE1F-1493-CDBC-815A-061C152D3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7054"/>
            <a:ext cx="12137707" cy="6068854"/>
          </a:xfrm>
        </p:spPr>
      </p:pic>
      <p:sp>
        <p:nvSpPr>
          <p:cNvPr id="6" name="Title 1">
            <a:extLst>
              <a:ext uri="{FF2B5EF4-FFF2-40B4-BE49-F238E27FC236}">
                <a16:creationId xmlns:a16="http://schemas.microsoft.com/office/drawing/2014/main" id="{2DA8A548-C95D-854B-0FA2-1F31A573324B}"/>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Light </a:t>
            </a:r>
            <a:r>
              <a:rPr lang="en-US" sz="1800" b="0" i="0" u="none" strike="noStrike" baseline="0" dirty="0" err="1">
                <a:latin typeface="Calibri" panose="020F0502020204030204" pitchFamily="34" charset="0"/>
              </a:rPr>
              <a:t>gbm</a:t>
            </a:r>
            <a:r>
              <a:rPr lang="en-US" sz="1800" b="0" i="0" u="none" strike="noStrike" baseline="0" dirty="0">
                <a:latin typeface="Calibri" panose="020F0502020204030204" pitchFamily="34" charset="0"/>
              </a:rPr>
              <a:t> feature importance graph</a:t>
            </a:r>
            <a:endParaRPr lang="en-US" dirty="0">
              <a:solidFill>
                <a:srgbClr val="404040"/>
              </a:solidFill>
            </a:endParaRPr>
          </a:p>
        </p:txBody>
      </p:sp>
    </p:spTree>
    <p:extLst>
      <p:ext uri="{BB962C8B-B14F-4D97-AF65-F5344CB8AC3E}">
        <p14:creationId xmlns:p14="http://schemas.microsoft.com/office/powerpoint/2010/main" val="408034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Autofit/>
          </a:bodyPr>
          <a:lstStyle/>
          <a:p>
            <a:r>
              <a:rPr lang="en-US" sz="1600" b="0" i="0" u="none" strike="noStrike" baseline="0" dirty="0">
                <a:latin typeface="Calibri" panose="020F0502020204030204" pitchFamily="34" charset="0"/>
              </a:rPr>
              <a:t>Design system architecture to deploy ML Model in production</a:t>
            </a:r>
            <a:endParaRPr lang="en-US" sz="1600"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539496"/>
            <a:ext cx="11951208" cy="6172200"/>
          </a:xfrm>
        </p:spPr>
        <p:txBody>
          <a:bodyPr>
            <a:normAutofit/>
          </a:bodyPr>
          <a:lstStyle/>
          <a:p>
            <a:pPr marL="0" indent="0" algn="l">
              <a:buNone/>
            </a:pPr>
            <a:r>
              <a:rPr lang="en-US" sz="1400" dirty="0">
                <a:latin typeface="Calibri" panose="020F0502020204030204" pitchFamily="34" charset="0"/>
              </a:rPr>
              <a:t>Below are the steps to deploy this model into production - </a:t>
            </a:r>
          </a:p>
          <a:p>
            <a:pPr marL="342900" indent="-342900" algn="l">
              <a:buFont typeface="+mj-lt"/>
              <a:buAutoNum type="arabicPeriod"/>
            </a:pPr>
            <a:r>
              <a:rPr lang="en-US" sz="1400" b="1" dirty="0">
                <a:latin typeface="Calibri" panose="020F0502020204030204" pitchFamily="34" charset="0"/>
              </a:rPr>
              <a:t>Data Acquisition</a:t>
            </a:r>
          </a:p>
          <a:p>
            <a:pPr marL="342900" indent="-342900" algn="l">
              <a:buFont typeface="+mj-lt"/>
              <a:buAutoNum type="arabicPeriod"/>
            </a:pPr>
            <a:r>
              <a:rPr lang="en-US" sz="1400" b="1" dirty="0">
                <a:latin typeface="Calibri" panose="020F0502020204030204" pitchFamily="34" charset="0"/>
                <a:sym typeface="Wingdings" panose="05000000000000000000" pitchFamily="2" charset="2"/>
              </a:rPr>
              <a:t>Data Validation(Sanity check for all data sources) </a:t>
            </a:r>
          </a:p>
          <a:p>
            <a:pPr marL="342900" indent="-342900" algn="l">
              <a:buFont typeface="+mj-lt"/>
              <a:buAutoNum type="arabicPeriod"/>
            </a:pPr>
            <a:r>
              <a:rPr lang="en-US" sz="1400" b="1" dirty="0">
                <a:latin typeface="Calibri" panose="020F0502020204030204" pitchFamily="34" charset="0"/>
                <a:sym typeface="Wingdings" panose="05000000000000000000" pitchFamily="2" charset="2"/>
              </a:rPr>
              <a:t>Data Cleaning and Transformation </a:t>
            </a:r>
          </a:p>
          <a:p>
            <a:pPr marL="342900" indent="-342900" algn="l">
              <a:buFont typeface="+mj-lt"/>
              <a:buAutoNum type="arabicPeriod"/>
            </a:pPr>
            <a:r>
              <a:rPr lang="en-US" sz="1400" b="1" dirty="0">
                <a:latin typeface="Calibri" panose="020F0502020204030204" pitchFamily="34" charset="0"/>
                <a:sym typeface="Wingdings" panose="05000000000000000000" pitchFamily="2" charset="2"/>
              </a:rPr>
              <a:t>Feature Engineering</a:t>
            </a:r>
          </a:p>
          <a:p>
            <a:pPr marL="342900" indent="-342900" algn="l">
              <a:buFont typeface="+mj-lt"/>
              <a:buAutoNum type="arabicPeriod"/>
            </a:pPr>
            <a:r>
              <a:rPr lang="en-US" sz="1400" b="1" dirty="0">
                <a:latin typeface="Calibri" panose="020F0502020204030204" pitchFamily="34" charset="0"/>
                <a:sym typeface="Wingdings" panose="05000000000000000000" pitchFamily="2" charset="2"/>
              </a:rPr>
              <a:t>Model Training : </a:t>
            </a:r>
            <a:r>
              <a:rPr lang="en-US" sz="1400" dirty="0">
                <a:latin typeface="Calibri" panose="020F0502020204030204" pitchFamily="34" charset="0"/>
                <a:sym typeface="Wingdings" panose="05000000000000000000" pitchFamily="2" charset="2"/>
              </a:rPr>
              <a:t> Try multiple algorithms, and compare results based on results accuracy, model development time and prediction speed. Leverage automated Hyper-Parameter </a:t>
            </a:r>
            <a:r>
              <a:rPr lang="en-US" sz="1400" dirty="0" err="1">
                <a:latin typeface="Calibri" panose="020F0502020204030204" pitchFamily="34" charset="0"/>
                <a:sym typeface="Wingdings" panose="05000000000000000000" pitchFamily="2" charset="2"/>
              </a:rPr>
              <a:t>Optimisation</a:t>
            </a:r>
            <a:r>
              <a:rPr lang="en-US" sz="1400" dirty="0">
                <a:latin typeface="Calibri" panose="020F0502020204030204" pitchFamily="34" charset="0"/>
                <a:sym typeface="Wingdings" panose="05000000000000000000" pitchFamily="2" charset="2"/>
              </a:rPr>
              <a:t> using </a:t>
            </a:r>
            <a:r>
              <a:rPr lang="en-US" sz="1400" dirty="0" err="1">
                <a:latin typeface="Calibri" panose="020F0502020204030204" pitchFamily="34" charset="0"/>
                <a:sym typeface="Wingdings" panose="05000000000000000000" pitchFamily="2" charset="2"/>
              </a:rPr>
              <a:t>HyperOpt</a:t>
            </a:r>
            <a:r>
              <a:rPr lang="en-US" sz="1400" dirty="0">
                <a:latin typeface="Calibri" panose="020F0502020204030204" pitchFamily="34" charset="0"/>
                <a:sym typeface="Wingdings" panose="05000000000000000000" pitchFamily="2" charset="2"/>
              </a:rPr>
              <a:t> Bayesian Optimization which is faster and gives better results than traditional search methods.</a:t>
            </a:r>
          </a:p>
          <a:p>
            <a:pPr marL="342900" indent="-342900" algn="l">
              <a:buFont typeface="+mj-lt"/>
              <a:buAutoNum type="arabicPeriod"/>
            </a:pPr>
            <a:r>
              <a:rPr lang="en-US" sz="1400" b="1" dirty="0">
                <a:latin typeface="Calibri" panose="020F0502020204030204" pitchFamily="34" charset="0"/>
              </a:rPr>
              <a:t>Model Validation/Evaluation : </a:t>
            </a:r>
            <a:r>
              <a:rPr lang="en-US" sz="1400" dirty="0">
                <a:latin typeface="Calibri" panose="020F0502020204030204" pitchFamily="34" charset="0"/>
                <a:sym typeface="Wingdings" panose="05000000000000000000" pitchFamily="2" charset="2"/>
              </a:rPr>
              <a:t>Feature Selection using the Feature importance , Use </a:t>
            </a:r>
            <a:r>
              <a:rPr lang="en-US" sz="1400" dirty="0" err="1">
                <a:latin typeface="Calibri" panose="020F0502020204030204" pitchFamily="34" charset="0"/>
                <a:sym typeface="Wingdings" panose="05000000000000000000" pitchFamily="2" charset="2"/>
              </a:rPr>
              <a:t>Shap</a:t>
            </a:r>
            <a:r>
              <a:rPr lang="en-US" sz="1400" dirty="0">
                <a:latin typeface="Calibri" panose="020F0502020204030204" pitchFamily="34" charset="0"/>
                <a:sym typeface="Wingdings" panose="05000000000000000000" pitchFamily="2" charset="2"/>
              </a:rPr>
              <a:t> to draw Summary plot, Partial Dependence plot and Permutation Importance graph.</a:t>
            </a:r>
          </a:p>
          <a:p>
            <a:pPr marL="0" indent="0" algn="l">
              <a:buNone/>
            </a:pPr>
            <a:r>
              <a:rPr lang="en-US" b="1" u="sng" dirty="0">
                <a:latin typeface="Calibri" panose="020F0502020204030204" pitchFamily="34" charset="0"/>
                <a:sym typeface="Wingdings" panose="05000000000000000000" pitchFamily="2" charset="2"/>
              </a:rPr>
              <a:t>AWS Infrastructure</a:t>
            </a:r>
          </a:p>
          <a:p>
            <a:pPr marL="342900" indent="-342900" algn="l">
              <a:buFont typeface="+mj-lt"/>
              <a:buAutoNum type="arabicPeriod"/>
            </a:pPr>
            <a:r>
              <a:rPr lang="en-US" sz="1400" dirty="0">
                <a:latin typeface="Calibri" panose="020F0502020204030204" pitchFamily="34" charset="0"/>
                <a:sym typeface="Wingdings" panose="05000000000000000000" pitchFamily="2" charset="2"/>
              </a:rPr>
              <a:t>Build a serverless workflow on AWS which will read data from S3, pre-process the data, trained the model and will do prediction, and write back the results to ATHENA using below services.</a:t>
            </a:r>
          </a:p>
          <a:p>
            <a:r>
              <a:rPr lang="en-US" sz="1400" b="1" dirty="0">
                <a:latin typeface="Calibri" panose="020F0502020204030204" pitchFamily="34" charset="0"/>
                <a:sym typeface="Wingdings" panose="05000000000000000000" pitchFamily="2" charset="2"/>
              </a:rPr>
              <a:t>AWS Lambda Function</a:t>
            </a:r>
            <a:r>
              <a:rPr lang="en-US" sz="1400" dirty="0">
                <a:latin typeface="Calibri" panose="020F0502020204030204" pitchFamily="34" charset="0"/>
                <a:sym typeface="Wingdings" panose="05000000000000000000" pitchFamily="2" charset="2"/>
              </a:rPr>
              <a:t>– It will be triggered by a S3 PUT event, as soon as all the input files are uploaded on the S3 folder, it will trigger the Step Function</a:t>
            </a:r>
          </a:p>
          <a:p>
            <a:pPr algn="l"/>
            <a:r>
              <a:rPr lang="en-US" sz="1400" dirty="0">
                <a:latin typeface="Calibri" panose="020F0502020204030204" pitchFamily="34" charset="0"/>
                <a:sym typeface="Wingdings" panose="05000000000000000000" pitchFamily="2" charset="2"/>
              </a:rPr>
              <a:t>The Step function has 3 AWS ECS tasks, each task would be a Python application packaged as Docker Image and pushed to ECR</a:t>
            </a:r>
          </a:p>
          <a:p>
            <a:pPr algn="l"/>
            <a:r>
              <a:rPr lang="en-US" sz="1400" dirty="0">
                <a:latin typeface="Calibri" panose="020F0502020204030204" pitchFamily="34" charset="0"/>
                <a:sym typeface="Wingdings" panose="05000000000000000000" pitchFamily="2" charset="2"/>
              </a:rPr>
              <a:t>--- AWS ECS Task (AWS ECS </a:t>
            </a:r>
            <a:r>
              <a:rPr lang="en-US" sz="1400" dirty="0" err="1">
                <a:latin typeface="Calibri" panose="020F0502020204030204" pitchFamily="34" charset="0"/>
                <a:sym typeface="Wingdings" panose="05000000000000000000" pitchFamily="2" charset="2"/>
              </a:rPr>
              <a:t>Fargate</a:t>
            </a:r>
            <a:r>
              <a:rPr lang="en-US" sz="1400" dirty="0">
                <a:latin typeface="Calibri" panose="020F0502020204030204" pitchFamily="34" charset="0"/>
                <a:sym typeface="Wingdings" panose="05000000000000000000" pitchFamily="2" charset="2"/>
              </a:rPr>
              <a:t>) – Reading Data, Pre-processing &amp; Transformation, Feature engineering</a:t>
            </a:r>
          </a:p>
          <a:p>
            <a:pPr algn="l"/>
            <a:r>
              <a:rPr lang="en-US" sz="1400" dirty="0">
                <a:latin typeface="Calibri" panose="020F0502020204030204" pitchFamily="34" charset="0"/>
                <a:sym typeface="Wingdings" panose="05000000000000000000" pitchFamily="2" charset="2"/>
              </a:rPr>
              <a:t>--- AWS ECS Task –Model Training (If we are not training our model frequently, then it’s recommended to store the model on S3, and load directly in the next prediction step.</a:t>
            </a:r>
          </a:p>
          <a:p>
            <a:pPr algn="l"/>
            <a:r>
              <a:rPr lang="en-US" sz="1400" dirty="0">
                <a:latin typeface="Calibri" panose="020F0502020204030204" pitchFamily="34" charset="0"/>
                <a:sym typeface="Wingdings" panose="05000000000000000000" pitchFamily="2" charset="2"/>
              </a:rPr>
              <a:t>--- AWS ECS Task –Model Prediction and Save output as Athena Table.</a:t>
            </a:r>
          </a:p>
          <a:p>
            <a:pPr algn="l"/>
            <a:endParaRPr lang="en-US" sz="1400" dirty="0">
              <a:latin typeface="Calibri" panose="020F0502020204030204" pitchFamily="34" charset="0"/>
            </a:endParaRPr>
          </a:p>
          <a:p>
            <a:pPr marL="0" indent="0" algn="l">
              <a:buNone/>
            </a:pPr>
            <a:endParaRPr lang="en-US" sz="1400" dirty="0"/>
          </a:p>
        </p:txBody>
      </p:sp>
    </p:spTree>
    <p:extLst>
      <p:ext uri="{BB962C8B-B14F-4D97-AF65-F5344CB8AC3E}">
        <p14:creationId xmlns:p14="http://schemas.microsoft.com/office/powerpoint/2010/main" val="39742015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Design framework for continuous delivery and automation of machine learning tasks</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Below is the framework for continuous integration and delivery of machine learning (ML) models: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Version Control</a:t>
            </a:r>
            <a:r>
              <a:rPr lang="en-US" sz="1400" dirty="0">
                <a:effectLst/>
                <a:latin typeface="Calibri" panose="020F0502020204030204" pitchFamily="34" charset="0"/>
                <a:ea typeface="Calibri" panose="020F0502020204030204" pitchFamily="34" charset="0"/>
                <a:cs typeface="Calibri" panose="020F0502020204030204" pitchFamily="34" charset="0"/>
              </a:rPr>
              <a:t>: Use a version control system (e.g., Git) to manage ML code, models, and configurations. Maintain separate branches for development, testing, and production code.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Continuous Integration (CI)</a:t>
            </a:r>
            <a:r>
              <a:rPr lang="en-US" sz="1400" dirty="0">
                <a:effectLst/>
                <a:latin typeface="Calibri" panose="020F0502020204030204" pitchFamily="34" charset="0"/>
                <a:ea typeface="Calibri" panose="020F0502020204030204" pitchFamily="34" charset="0"/>
                <a:cs typeface="Calibri" panose="020F0502020204030204" pitchFamily="34" charset="0"/>
              </a:rPr>
              <a:t>: Set up a CI server (e.g. GitLab CI) to automate the build and testing process. Trigger automated builds and tests whenever changes are pushed to the version control system.</a:t>
            </a: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Automated Testing</a:t>
            </a:r>
            <a:r>
              <a:rPr lang="en-US" sz="1400" dirty="0">
                <a:effectLst/>
                <a:latin typeface="Calibri" panose="020F0502020204030204" pitchFamily="34" charset="0"/>
                <a:ea typeface="Calibri" panose="020F0502020204030204" pitchFamily="34" charset="0"/>
                <a:cs typeface="Calibri" panose="020F0502020204030204" pitchFamily="34" charset="0"/>
              </a:rPr>
              <a:t>: Automated testing to validate ML models and associated components. Include unit tests, and integration tests. Integrate testing frameworks (e.g., </a:t>
            </a:r>
            <a:r>
              <a:rPr lang="en-US" sz="1400" dirty="0" err="1">
                <a:effectLst/>
                <a:latin typeface="Calibri" panose="020F0502020204030204" pitchFamily="34" charset="0"/>
                <a:ea typeface="Calibri" panose="020F0502020204030204" pitchFamily="34" charset="0"/>
                <a:cs typeface="Calibri" panose="020F0502020204030204" pitchFamily="34" charset="0"/>
              </a:rPr>
              <a:t>pytest</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Sonarqube</a:t>
            </a:r>
            <a:r>
              <a:rPr lang="en-US" sz="1400" dirty="0">
                <a:effectLst/>
                <a:latin typeface="Calibri" panose="020F0502020204030204" pitchFamily="34" charset="0"/>
                <a:ea typeface="Calibri" panose="020F0502020204030204" pitchFamily="34" charset="0"/>
                <a:cs typeface="Calibri" panose="020F0502020204030204" pitchFamily="34" charset="0"/>
              </a:rPr>
              <a:t>) into the CI pipeline.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Training and Evaluation</a:t>
            </a:r>
            <a:r>
              <a:rPr lang="en-US" sz="1400" dirty="0">
                <a:effectLst/>
                <a:latin typeface="Calibri" panose="020F0502020204030204" pitchFamily="34" charset="0"/>
                <a:ea typeface="Calibri" panose="020F0502020204030204" pitchFamily="34" charset="0"/>
                <a:cs typeface="Calibri" panose="020F0502020204030204" pitchFamily="34" charset="0"/>
              </a:rPr>
              <a:t>: Define a pipeline for automated model training and evaluation. And automatically track and log model performance metrics.</a:t>
            </a:r>
          </a:p>
          <a:p>
            <a:pPr marL="114300" marR="0" indent="-342900">
              <a:spcBef>
                <a:spcPts val="0"/>
              </a:spcBef>
              <a:spcAft>
                <a:spcPts val="0"/>
              </a:spcAft>
              <a:buFont typeface="+mj-lt"/>
              <a:buAutoNum type="arabicPeriod"/>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Deployment</a:t>
            </a:r>
            <a:r>
              <a:rPr lang="en-US" sz="1400" dirty="0">
                <a:effectLst/>
                <a:latin typeface="Calibri" panose="020F0502020204030204" pitchFamily="34" charset="0"/>
                <a:ea typeface="Calibri" panose="020F0502020204030204" pitchFamily="34" charset="0"/>
                <a:cs typeface="Calibri" panose="020F0502020204030204" pitchFamily="34" charset="0"/>
              </a:rPr>
              <a:t>: Utilize Docker containerization to package ML models and dependencies to ensure consistency and reproducibility.</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Continuous Deployment (CD)</a:t>
            </a:r>
            <a:r>
              <a:rPr lang="en-US" sz="1400" dirty="0">
                <a:effectLst/>
                <a:latin typeface="Calibri" panose="020F0502020204030204" pitchFamily="34" charset="0"/>
                <a:ea typeface="Calibri" panose="020F0502020204030204" pitchFamily="34" charset="0"/>
                <a:cs typeface="Calibri" panose="020F0502020204030204" pitchFamily="34" charset="0"/>
              </a:rPr>
              <a:t>: Build a CD pipeline to automate the deployment of ML models to production. Implement continuous deployment triggers based on successful testing and evaluation. Deploy ML models as services or APIs for inference.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Continuous Monitoring and Optimization</a:t>
            </a:r>
            <a:r>
              <a:rPr lang="en-US" sz="1400" dirty="0">
                <a:effectLst/>
                <a:latin typeface="Calibri" panose="020F0502020204030204" pitchFamily="34" charset="0"/>
                <a:ea typeface="Calibri" panose="020F0502020204030204" pitchFamily="34" charset="0"/>
                <a:cs typeface="Calibri" panose="020F0502020204030204" pitchFamily="34" charset="0"/>
              </a:rPr>
              <a:t>: Implement monitoring systems to track model performance, data/concept drift, and system health. Set up alerts and notifications for anomalies or degradation in model performance. Gather stakeholders feedback to iterate and improve models over time.</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Infrastructure as Code (</a:t>
            </a:r>
            <a:r>
              <a:rPr lang="en-US" sz="1400" b="1" dirty="0" err="1">
                <a:effectLst/>
                <a:latin typeface="Calibri" panose="020F0502020204030204" pitchFamily="34" charset="0"/>
                <a:ea typeface="Calibri" panose="020F0502020204030204" pitchFamily="34" charset="0"/>
                <a:cs typeface="Calibri" panose="020F0502020204030204" pitchFamily="34" charset="0"/>
              </a:rPr>
              <a:t>IaC</a:t>
            </a:r>
            <a:r>
              <a:rPr lang="en-US" sz="1400" b="1" dirty="0">
                <a:effectLst/>
                <a:latin typeface="Calibri" panose="020F0502020204030204" pitchFamily="34" charset="0"/>
                <a:ea typeface="Calibri" panose="020F0502020204030204" pitchFamily="34" charset="0"/>
                <a:cs typeface="Calibri" panose="020F050202020403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Utilize infrastructure provisioning tools (e.g., Terraform) to automate infrastructure setup.</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42425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How do you perform canary build?</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Below is the framework to perform canary build: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Identify Canary Group</a:t>
            </a:r>
            <a:r>
              <a:rPr lang="en-US" sz="1400" dirty="0">
                <a:effectLst/>
                <a:latin typeface="Calibri" panose="020F0502020204030204" pitchFamily="34" charset="0"/>
                <a:ea typeface="Calibri" panose="020F0502020204030204" pitchFamily="34" charset="0"/>
                <a:cs typeface="Calibri" panose="020F0502020204030204" pitchFamily="34" charset="0"/>
              </a:rPr>
              <a:t>: Select a subset of users, often referred to as a canary group, who will be exposed to the new version of the application. This group should be representative of the broader user base.</a:t>
            </a:r>
          </a:p>
          <a:p>
            <a:pPr marL="114300" marR="0" indent="-342900">
              <a:spcBef>
                <a:spcPts val="0"/>
              </a:spcBef>
              <a:spcAft>
                <a:spcPts val="0"/>
              </a:spcAft>
              <a:buFont typeface="+mj-lt"/>
              <a:buAutoNum type="arabicPeriod"/>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Deploy the New Version</a:t>
            </a:r>
            <a:r>
              <a:rPr lang="en-US" sz="1400" dirty="0">
                <a:effectLst/>
                <a:latin typeface="Calibri" panose="020F0502020204030204" pitchFamily="34" charset="0"/>
                <a:ea typeface="Calibri" panose="020F0502020204030204" pitchFamily="34" charset="0"/>
                <a:cs typeface="Calibri" panose="020F0502020204030204" pitchFamily="34" charset="0"/>
              </a:rPr>
              <a:t>: Deploy the updated version of the application or service to the canary group only.</a:t>
            </a: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Monitor and Collect Metrics</a:t>
            </a:r>
            <a:r>
              <a:rPr lang="en-US" sz="1400" dirty="0">
                <a:effectLst/>
                <a:latin typeface="Calibri" panose="020F0502020204030204" pitchFamily="34" charset="0"/>
                <a:ea typeface="Calibri" panose="020F0502020204030204" pitchFamily="34" charset="0"/>
                <a:cs typeface="Calibri" panose="020F0502020204030204" pitchFamily="34" charset="0"/>
              </a:rPr>
              <a:t>: Monitor the performance, behavior, and metrics of the canary deployment. This includes monitoring system metrics, application logs, user feedback, and any defined KPI. Compare these metrics against a baseline or the existing stable version.</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Testing and Validation</a:t>
            </a:r>
            <a:r>
              <a:rPr lang="en-US" sz="1400" dirty="0">
                <a:effectLst/>
                <a:latin typeface="Calibri" panose="020F0502020204030204" pitchFamily="34" charset="0"/>
                <a:ea typeface="Calibri" panose="020F0502020204030204" pitchFamily="34" charset="0"/>
                <a:cs typeface="Calibri" panose="020F0502020204030204" pitchFamily="34" charset="0"/>
              </a:rPr>
              <a:t>: Conduct thorough testing of the canary deployment. This includes functional testing, performance testing, and any specific tests relevant to the changes introduced. Validate that the new version meets the desired criteria and doesn't introduce any critical issues.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Partial Rollout</a:t>
            </a:r>
            <a:r>
              <a:rPr lang="en-US" sz="1400" dirty="0">
                <a:effectLst/>
                <a:latin typeface="Calibri" panose="020F0502020204030204" pitchFamily="34" charset="0"/>
                <a:ea typeface="Calibri" panose="020F0502020204030204" pitchFamily="34" charset="0"/>
                <a:cs typeface="Calibri" panose="020F0502020204030204" pitchFamily="34" charset="0"/>
              </a:rPr>
              <a:t>: Based on the monitoring and validation results, partially increase the exposure of the new version to a larger audience. This can involve gradually expanding the canary group or routing a percentage of traffic to the new version while monitoring for any anomalies or issues.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Rollback or Full Deployment</a:t>
            </a:r>
            <a:r>
              <a:rPr lang="en-US" sz="1400" dirty="0">
                <a:effectLst/>
                <a:latin typeface="Calibri" panose="020F0502020204030204" pitchFamily="34" charset="0"/>
                <a:ea typeface="Calibri" panose="020F0502020204030204" pitchFamily="34" charset="0"/>
                <a:cs typeface="Calibri" panose="020F0502020204030204" pitchFamily="34" charset="0"/>
              </a:rPr>
              <a:t>: Based on the feedback, metrics, and stability of the canary deployment, make a decision to either roll back the changes if significant issues are encountered or proceed with a full deployment to the entire user base or infrastructure.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Communication and Feedback</a:t>
            </a:r>
            <a:r>
              <a:rPr lang="en-US" sz="1400" dirty="0">
                <a:effectLst/>
                <a:latin typeface="Calibri" panose="020F0502020204030204" pitchFamily="34" charset="0"/>
                <a:ea typeface="Calibri" panose="020F0502020204030204" pitchFamily="34" charset="0"/>
                <a:cs typeface="Calibri" panose="020F0502020204030204" pitchFamily="34" charset="0"/>
              </a:rPr>
              <a:t>: Communicate the canary deployment process to stakeholders and gather feedback from the canary group and users. Incorporate feedback and make necessary adjustments before proceeding with a wider rollout.</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16875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What should be the strategy for ML Model Monitoring?</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Here are some key strategies for ML model monitoring: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Define Monitoring Objectives</a:t>
            </a:r>
            <a:r>
              <a:rPr lang="en-US" sz="1400" dirty="0">
                <a:effectLst/>
                <a:latin typeface="Calibri" panose="020F0502020204030204" pitchFamily="34" charset="0"/>
                <a:ea typeface="Calibri" panose="020F0502020204030204" pitchFamily="34" charset="0"/>
                <a:cs typeface="Calibri" panose="020F0502020204030204" pitchFamily="34" charset="0"/>
              </a:rPr>
              <a:t>: Define the monitoring objectives based on the requirements of the ML model. This could include tracking precision, recall, ROC-AUC or other relevant metrics. Establish thresholds or benchmarks to determine acceptable performance levels.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Data Quality Monitoring</a:t>
            </a:r>
            <a:r>
              <a:rPr lang="en-US" sz="1400" dirty="0">
                <a:effectLst/>
                <a:latin typeface="Calibri" panose="020F0502020204030204" pitchFamily="34" charset="0"/>
                <a:ea typeface="Calibri" panose="020F0502020204030204" pitchFamily="34" charset="0"/>
                <a:cs typeface="Calibri" panose="020F0502020204030204" pitchFamily="34" charset="0"/>
              </a:rPr>
              <a:t>: Monitor the quality of input data to identify anomalies, missing values, or data drift. Track statistical measures, such as data distribution, feature correlation, and missing data patterns. Implement data validation and alert mechanisms when data quality issues are detected.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Performance Monitoring</a:t>
            </a:r>
            <a:r>
              <a:rPr lang="en-US" sz="1400" dirty="0">
                <a:effectLst/>
                <a:latin typeface="Calibri" panose="020F0502020204030204" pitchFamily="34" charset="0"/>
                <a:ea typeface="Calibri" panose="020F0502020204030204" pitchFamily="34" charset="0"/>
                <a:cs typeface="Calibri" panose="020F0502020204030204" pitchFamily="34" charset="0"/>
              </a:rPr>
              <a:t>: Continuously monitor the performance of your ML model on real-world data based on key metrics. Compare model performance against baseline or expected performance. Set up alerts for significant drops or deviations from expected performance.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Drift Detection</a:t>
            </a:r>
            <a:r>
              <a:rPr lang="en-US" sz="1400" dirty="0">
                <a:effectLst/>
                <a:latin typeface="Calibri" panose="020F0502020204030204" pitchFamily="34" charset="0"/>
                <a:ea typeface="Calibri" panose="020F0502020204030204" pitchFamily="34" charset="0"/>
                <a:cs typeface="Calibri" panose="020F0502020204030204" pitchFamily="34" charset="0"/>
              </a:rPr>
              <a:t>: Monitor data drift and concept drift to ensure that the model's performance remains consistent over time. Detect shifts in input data distribution or changes in the relationships between features and target variables. Set up automated mechanisms to alert when drift is detected.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Error Analysis</a:t>
            </a:r>
            <a:r>
              <a:rPr lang="en-US" sz="1400" dirty="0">
                <a:effectLst/>
                <a:latin typeface="Calibri" panose="020F0502020204030204" pitchFamily="34" charset="0"/>
                <a:ea typeface="Calibri" panose="020F0502020204030204" pitchFamily="34" charset="0"/>
                <a:cs typeface="Calibri" panose="020F0502020204030204" pitchFamily="34" charset="0"/>
              </a:rPr>
              <a:t>: Analyze misclassified instances, false positives, false negatives, or other relevant errors.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a:t>
            </a:r>
            <a:r>
              <a:rPr lang="en-US" sz="1400" b="1" dirty="0" err="1">
                <a:effectLst/>
                <a:latin typeface="Calibri" panose="020F0502020204030204" pitchFamily="34" charset="0"/>
                <a:ea typeface="Calibri" panose="020F0502020204030204" pitchFamily="34" charset="0"/>
                <a:cs typeface="Calibri" panose="020F0502020204030204" pitchFamily="34" charset="0"/>
              </a:rPr>
              <a:t>Explainability</a:t>
            </a:r>
            <a:r>
              <a:rPr lang="en-US" sz="1400" b="1" dirty="0">
                <a:effectLst/>
                <a:latin typeface="Calibri" panose="020F0502020204030204" pitchFamily="34" charset="0"/>
                <a:ea typeface="Calibri" panose="020F0502020204030204" pitchFamily="34" charset="0"/>
                <a:cs typeface="Calibri" panose="020F0502020204030204" pitchFamily="34" charset="0"/>
              </a:rPr>
              <a:t> and Interpretability</a:t>
            </a:r>
            <a:r>
              <a:rPr lang="en-US" sz="1400" dirty="0">
                <a:effectLst/>
                <a:latin typeface="Calibri" panose="020F0502020204030204" pitchFamily="34" charset="0"/>
                <a:ea typeface="Calibri" panose="020F0502020204030204" pitchFamily="34" charset="0"/>
                <a:cs typeface="Calibri" panose="020F0502020204030204" pitchFamily="34" charset="0"/>
              </a:rPr>
              <a:t>: Implement techniques for model </a:t>
            </a:r>
            <a:r>
              <a:rPr lang="en-US" sz="1400" dirty="0" err="1">
                <a:effectLst/>
                <a:latin typeface="Calibri" panose="020F0502020204030204" pitchFamily="34" charset="0"/>
                <a:ea typeface="Calibri" panose="020F0502020204030204" pitchFamily="34" charset="0"/>
                <a:cs typeface="Calibri" panose="020F0502020204030204" pitchFamily="34" charset="0"/>
              </a:rPr>
              <a:t>explainability</a:t>
            </a:r>
            <a:r>
              <a:rPr lang="en-US" sz="1400" dirty="0">
                <a:effectLst/>
                <a:latin typeface="Calibri" panose="020F0502020204030204" pitchFamily="34" charset="0"/>
                <a:ea typeface="Calibri" panose="020F0502020204030204" pitchFamily="34" charset="0"/>
                <a:cs typeface="Calibri" panose="020F0502020204030204" pitchFamily="34" charset="0"/>
              </a:rPr>
              <a:t> to understand how and why the model makes predictions. We can use feature importance analysis, and SHAP values.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Continuous Feedback Loop</a:t>
            </a:r>
            <a:r>
              <a:rPr lang="en-US" sz="1400" dirty="0">
                <a:effectLst/>
                <a:latin typeface="Calibri" panose="020F0502020204030204" pitchFamily="34" charset="0"/>
                <a:ea typeface="Calibri" panose="020F0502020204030204" pitchFamily="34" charset="0"/>
                <a:cs typeface="Calibri" panose="020F0502020204030204" pitchFamily="34" charset="0"/>
              </a:rPr>
              <a:t>: Establish a feedback loop with stakeholders, domain experts, and end-users to gather insights and feedback on model performance and usability. </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Documentation</a:t>
            </a:r>
            <a:r>
              <a:rPr lang="en-US" sz="1400" dirty="0">
                <a:effectLst/>
                <a:latin typeface="Calibri" panose="020F0502020204030204" pitchFamily="34" charset="0"/>
                <a:ea typeface="Calibri" panose="020F0502020204030204" pitchFamily="34" charset="0"/>
                <a:cs typeface="Calibri" panose="020F0502020204030204" pitchFamily="34" charset="0"/>
              </a:rPr>
              <a:t>: Maintain comprehensive documentation of the monitoring process, findings, and actions taken. Generate regular reports summarizing the performance, issues, and improvements made to the ML model.</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90190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How do you perform load and stress </a:t>
            </a:r>
            <a:r>
              <a:rPr lang="en-US" sz="1800" b="0" i="0" u="none" strike="noStrike" baseline="0" dirty="0" err="1">
                <a:latin typeface="Calibri" panose="020F0502020204030204" pitchFamily="34" charset="0"/>
              </a:rPr>
              <a:t>tesTIng</a:t>
            </a:r>
            <a:r>
              <a:rPr lang="en-US" sz="1800" b="0" i="0" u="none" strike="noStrike" baseline="0" dirty="0">
                <a:latin typeface="Calibri" panose="020F0502020204030204" pitchFamily="34" charset="0"/>
              </a:rPr>
              <a:t>?</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rm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Here's an overview of how to perform load and stress testing: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a:spcBef>
                <a:spcPts val="0"/>
              </a:spcBef>
              <a:spcAft>
                <a:spcPts val="0"/>
              </a:spcAft>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Define Test Scenarios</a:t>
            </a:r>
            <a:r>
              <a:rPr lang="en-US" sz="1400" dirty="0">
                <a:effectLst/>
                <a:latin typeface="Calibri" panose="020F0502020204030204" pitchFamily="34" charset="0"/>
                <a:ea typeface="Calibri" panose="020F0502020204030204" pitchFamily="34" charset="0"/>
                <a:cs typeface="Calibri" panose="020F0502020204030204" pitchFamily="34" charset="0"/>
              </a:rPr>
              <a:t>: Identify the different scenarios that our system may encounter in real-world situations. Determine the types of requests, user interactions, or operations that need to be simulated during the testing.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Set Performance Goals</a:t>
            </a:r>
            <a:r>
              <a:rPr lang="en-US" sz="1400" dirty="0">
                <a:effectLst/>
                <a:latin typeface="Calibri" panose="020F0502020204030204" pitchFamily="34" charset="0"/>
                <a:ea typeface="Calibri" panose="020F0502020204030204" pitchFamily="34" charset="0"/>
                <a:cs typeface="Calibri" panose="020F0502020204030204" pitchFamily="34" charset="0"/>
              </a:rPr>
              <a:t>: Establish specific performance goals and metrics to measure during the testing. This could include response time, throughput, concurrent users, resource utilization, or any other relevant metrics based on our system requirements.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Design Test Cases</a:t>
            </a:r>
            <a:r>
              <a:rPr lang="en-US" sz="1400" dirty="0">
                <a:effectLst/>
                <a:latin typeface="Calibri" panose="020F0502020204030204" pitchFamily="34" charset="0"/>
                <a:ea typeface="Calibri" panose="020F0502020204030204" pitchFamily="34" charset="0"/>
                <a:cs typeface="Calibri" panose="020F0502020204030204" pitchFamily="34" charset="0"/>
              </a:rPr>
              <a:t>: Create a set of test cases that represent realistic usage scenarios. Define the workload, user behavior, and data inputs for each test case.</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Select Load Testing Tools</a:t>
            </a:r>
            <a:r>
              <a:rPr lang="en-US" sz="1400" dirty="0">
                <a:effectLst/>
                <a:latin typeface="Calibri" panose="020F0502020204030204" pitchFamily="34" charset="0"/>
                <a:ea typeface="Calibri" panose="020F0502020204030204" pitchFamily="34" charset="0"/>
                <a:cs typeface="Calibri" panose="020F0502020204030204" pitchFamily="34" charset="0"/>
              </a:rPr>
              <a:t>: Choose a suitable load testing tool or framework that fits your requirements.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Configure Test Environment</a:t>
            </a:r>
            <a:r>
              <a:rPr lang="en-US" sz="1400" dirty="0">
                <a:effectLst/>
                <a:latin typeface="Calibri" panose="020F0502020204030204" pitchFamily="34" charset="0"/>
                <a:ea typeface="Calibri" panose="020F0502020204030204" pitchFamily="34" charset="0"/>
                <a:cs typeface="Calibri" panose="020F0502020204030204" pitchFamily="34" charset="0"/>
              </a:rPr>
              <a:t>: Set up a test environment that closely resembles your production environment.</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Execute Load Tests</a:t>
            </a:r>
            <a:r>
              <a:rPr lang="en-US" sz="1400" dirty="0">
                <a:effectLst/>
                <a:latin typeface="Calibri" panose="020F0502020204030204" pitchFamily="34" charset="0"/>
                <a:ea typeface="Calibri" panose="020F0502020204030204" pitchFamily="34" charset="0"/>
                <a:cs typeface="Calibri" panose="020F0502020204030204" pitchFamily="34" charset="0"/>
              </a:rPr>
              <a:t>: Run the load tests by simulating multiple users or concurrent requests based on the defined test cases. Gradually increase the load to reach the desired stress levels. Monitor and measure the system's performance metrics during the tests.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Analyze Results</a:t>
            </a:r>
            <a:r>
              <a:rPr lang="en-US" sz="1400" dirty="0">
                <a:effectLst/>
                <a:latin typeface="Calibri" panose="020F0502020204030204" pitchFamily="34" charset="0"/>
                <a:ea typeface="Calibri" panose="020F0502020204030204" pitchFamily="34" charset="0"/>
                <a:cs typeface="Calibri" panose="020F0502020204030204" pitchFamily="34" charset="0"/>
              </a:rPr>
              <a:t>: Collect and analyze the performance metrics captured during the load tests. Assess the system's response times, throughput, error rates, resource utilization, and other relevant data. Identify any bottlenecks, performance degradation, or areas of improvement.</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Performance Optimization</a:t>
            </a:r>
            <a:r>
              <a:rPr lang="en-US" sz="1400" dirty="0">
                <a:effectLst/>
                <a:latin typeface="Calibri" panose="020F0502020204030204" pitchFamily="34" charset="0"/>
                <a:ea typeface="Calibri" panose="020F0502020204030204" pitchFamily="34" charset="0"/>
                <a:cs typeface="Calibri" panose="020F0502020204030204" pitchFamily="34" charset="0"/>
              </a:rPr>
              <a:t>: Based on the analysis, identify areas for performance optimization. This may involve tuning server configurations, optimizing database queries, improving caching mechanisms, or revising application code. Iteratively retest and validate the optimizations to ensure improvements.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Stress Testing:</a:t>
            </a:r>
            <a:r>
              <a:rPr lang="en-US" sz="1400" dirty="0">
                <a:effectLst/>
                <a:latin typeface="Calibri" panose="020F0502020204030204" pitchFamily="34" charset="0"/>
                <a:ea typeface="Calibri" panose="020F0502020204030204" pitchFamily="34" charset="0"/>
                <a:cs typeface="Calibri" panose="020F0502020204030204" pitchFamily="34" charset="0"/>
              </a:rPr>
              <a:t> Once load testing is completed, perform stress testing to determine the system's breaking point and its behavior under extreme load conditions. Gradually increase the load until the system reaches its limit. Observe how the system handles the stress, recovers, and assess any critical failures.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Reporting and Documentation</a:t>
            </a:r>
            <a:r>
              <a:rPr lang="en-US" sz="1400" dirty="0">
                <a:effectLst/>
                <a:latin typeface="Calibri" panose="020F0502020204030204" pitchFamily="34" charset="0"/>
                <a:ea typeface="Calibri" panose="020F0502020204030204" pitchFamily="34" charset="0"/>
                <a:cs typeface="Calibri" panose="020F0502020204030204" pitchFamily="34" charset="0"/>
              </a:rPr>
              <a:t>: Document the load and stress testing process, test results, observations, and any recommendations for improvement. Generate comprehensive reports that summarize the performance metrics, issues encountered, and the actions taken or planned.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799237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2AB4-FE2A-37E9-169A-0F0B814B9B07}"/>
              </a:ext>
            </a:extLst>
          </p:cNvPr>
          <p:cNvSpPr>
            <a:spLocks noGrp="1"/>
          </p:cNvSpPr>
          <p:nvPr>
            <p:ph type="title"/>
          </p:nvPr>
        </p:nvSpPr>
        <p:spPr>
          <a:xfrm>
            <a:off x="0" y="0"/>
            <a:ext cx="12192000" cy="429768"/>
          </a:xfrm>
          <a:solidFill>
            <a:srgbClr val="FFFFFF"/>
          </a:solidFill>
          <a:ln>
            <a:solidFill>
              <a:srgbClr val="404040"/>
            </a:solidFill>
          </a:ln>
        </p:spPr>
        <p:txBody>
          <a:bodyPr>
            <a:normAutofit fontScale="90000"/>
          </a:bodyPr>
          <a:lstStyle/>
          <a:p>
            <a:r>
              <a:rPr lang="en-US" sz="1800" b="0" i="0" u="none" strike="noStrike" baseline="0" dirty="0">
                <a:latin typeface="Calibri" panose="020F0502020204030204" pitchFamily="34" charset="0"/>
              </a:rPr>
              <a:t>How do you track, monitor and audit ML training?</a:t>
            </a:r>
            <a:endParaRPr lang="en-US" dirty="0">
              <a:solidFill>
                <a:srgbClr val="404040"/>
              </a:solidFill>
            </a:endParaRPr>
          </a:p>
        </p:txBody>
      </p:sp>
      <p:sp>
        <p:nvSpPr>
          <p:cNvPr id="3" name="Content Placeholder 2">
            <a:extLst>
              <a:ext uri="{FF2B5EF4-FFF2-40B4-BE49-F238E27FC236}">
                <a16:creationId xmlns:a16="http://schemas.microsoft.com/office/drawing/2014/main" id="{34CFF78E-1CB1-7DE6-263A-4C01C5AC645E}"/>
              </a:ext>
            </a:extLst>
          </p:cNvPr>
          <p:cNvSpPr>
            <a:spLocks noGrp="1"/>
          </p:cNvSpPr>
          <p:nvPr>
            <p:ph idx="1"/>
          </p:nvPr>
        </p:nvSpPr>
        <p:spPr>
          <a:xfrm>
            <a:off x="82296" y="493776"/>
            <a:ext cx="11951208" cy="6172200"/>
          </a:xfrm>
        </p:spPr>
        <p:txBody>
          <a:bodyPr>
            <a:noAutofit/>
          </a:bodyPr>
          <a:lstStyle/>
          <a:p>
            <a:pPr marL="0" marR="0" indent="0">
              <a:spcBef>
                <a:spcPts val="0"/>
              </a:spcBef>
              <a:spcAft>
                <a:spcPts val="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Here's how we can effectively track, monitor, and audit ML training: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Version Control</a:t>
            </a:r>
            <a:r>
              <a:rPr lang="en-US" sz="1400" dirty="0">
                <a:effectLst/>
                <a:latin typeface="Calibri" panose="020F0502020204030204" pitchFamily="34" charset="0"/>
                <a:ea typeface="Calibri" panose="020F0502020204030204" pitchFamily="34" charset="0"/>
                <a:cs typeface="Calibri" panose="020F0502020204030204" pitchFamily="34" charset="0"/>
              </a:rPr>
              <a:t>: Utilize a version control system (e.g., Git) to track changes in ML code, scripts, and configurations. Maintain separate branches for different experiments and iterations.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Experiment Tracking</a:t>
            </a:r>
            <a:r>
              <a:rPr lang="en-US" sz="1400" dirty="0">
                <a:effectLst/>
                <a:latin typeface="Calibri" panose="020F0502020204030204" pitchFamily="34" charset="0"/>
                <a:ea typeface="Calibri" panose="020F0502020204030204" pitchFamily="34" charset="0"/>
                <a:cs typeface="Calibri" panose="020F0502020204030204" pitchFamily="34" charset="0"/>
              </a:rPr>
              <a:t>: Use ML experiment tracking tools (e.g., </a:t>
            </a:r>
            <a:r>
              <a:rPr lang="en-US" sz="1400" dirty="0" err="1">
                <a:effectLst/>
                <a:latin typeface="Calibri" panose="020F0502020204030204" pitchFamily="34" charset="0"/>
                <a:ea typeface="Calibri" panose="020F0502020204030204" pitchFamily="34" charset="0"/>
                <a:cs typeface="Calibri" panose="020F0502020204030204" pitchFamily="34" charset="0"/>
              </a:rPr>
              <a:t>MLflow</a:t>
            </a:r>
            <a:r>
              <a:rPr lang="en-US" sz="1400" dirty="0">
                <a:effectLst/>
                <a:latin typeface="Calibri" panose="020F0502020204030204" pitchFamily="34" charset="0"/>
                <a:ea typeface="Calibri" panose="020F0502020204030204" pitchFamily="34" charset="0"/>
                <a:cs typeface="Calibri" panose="020F0502020204030204" pitchFamily="34" charset="0"/>
              </a:rPr>
              <a:t>) to record and log experiment details. Track hyperparameters, datasets used, model architectures, and other relevant information for each experiment. Capture metrics, losses, and evaluation results.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Data Logging</a:t>
            </a:r>
            <a:r>
              <a:rPr lang="en-US" sz="1400" dirty="0">
                <a:effectLst/>
                <a:latin typeface="Calibri" panose="020F0502020204030204" pitchFamily="34" charset="0"/>
                <a:ea typeface="Calibri" panose="020F0502020204030204" pitchFamily="34" charset="0"/>
                <a:cs typeface="Calibri" panose="020F0502020204030204" pitchFamily="34" charset="0"/>
              </a:rPr>
              <a:t>: Log data preprocessing steps, transformations, and feature engineering techniques applied to input data.</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Architecture and Configuration</a:t>
            </a:r>
            <a:r>
              <a:rPr lang="en-US" sz="1400" dirty="0">
                <a:effectLst/>
                <a:latin typeface="Calibri" panose="020F0502020204030204" pitchFamily="34" charset="0"/>
                <a:ea typeface="Calibri" panose="020F0502020204030204" pitchFamily="34" charset="0"/>
                <a:cs typeface="Calibri" panose="020F0502020204030204" pitchFamily="34" charset="0"/>
              </a:rPr>
              <a:t>: Maintain a record of the model architecture, network structure, layers, and parameters. Document the optimizer, learning rate, regularization techniques, and any other configuration details used during training.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Parameters</a:t>
            </a:r>
            <a:r>
              <a:rPr lang="en-US" sz="1400" dirty="0">
                <a:effectLst/>
                <a:latin typeface="Calibri" panose="020F0502020204030204" pitchFamily="34" charset="0"/>
                <a:ea typeface="Calibri" panose="020F0502020204030204" pitchFamily="34" charset="0"/>
                <a:cs typeface="Calibri" panose="020F0502020204030204" pitchFamily="34" charset="0"/>
              </a:rPr>
              <a:t>: Record the training parameters such as batch size, number of epochs, and early stopping criteria. Monitor the training progress by logging intermediate metrics, loss values, and validation scores at regular intervals.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Checkpoints</a:t>
            </a:r>
            <a:r>
              <a:rPr lang="en-US" sz="1400" dirty="0">
                <a:effectLst/>
                <a:latin typeface="Calibri" panose="020F0502020204030204" pitchFamily="34" charset="0"/>
                <a:ea typeface="Calibri" panose="020F0502020204030204" pitchFamily="34" charset="0"/>
                <a:cs typeface="Calibri" panose="020F0502020204030204" pitchFamily="34" charset="0"/>
              </a:rPr>
              <a:t>: Save checkpoints or snapshots of the model at different stages of training. This allows you to track the model's progress and compare performance between different checkpoints.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Logging and Monitoring</a:t>
            </a:r>
            <a:r>
              <a:rPr lang="en-US" sz="1400" dirty="0">
                <a:effectLst/>
                <a:latin typeface="Calibri" panose="020F0502020204030204" pitchFamily="34" charset="0"/>
                <a:ea typeface="Calibri" panose="020F0502020204030204" pitchFamily="34" charset="0"/>
                <a:cs typeface="Calibri" panose="020F0502020204030204" pitchFamily="34" charset="0"/>
              </a:rPr>
              <a:t>: Implement logging mechanisms to capture system-level logs, error messages, warnings, and debugging information during training.</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Model Evaluation and Validation</a:t>
            </a:r>
            <a:r>
              <a:rPr lang="en-US" sz="1400" dirty="0">
                <a:effectLst/>
                <a:latin typeface="Calibri" panose="020F0502020204030204" pitchFamily="34" charset="0"/>
                <a:ea typeface="Calibri" panose="020F0502020204030204" pitchFamily="34" charset="0"/>
                <a:cs typeface="Calibri" panose="020F0502020204030204" pitchFamily="34" charset="0"/>
              </a:rPr>
              <a:t>: Document the evaluation metrics used to assess the model's performance, such as ROC-AUC, precision, recall, and F1 score. Monitor and track validation scores across different iterations and experiments.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Reproducibility</a:t>
            </a:r>
            <a:r>
              <a:rPr lang="en-US" sz="1400" dirty="0">
                <a:effectLst/>
                <a:latin typeface="Calibri" panose="020F0502020204030204" pitchFamily="34" charset="0"/>
                <a:ea typeface="Calibri" panose="020F0502020204030204" pitchFamily="34" charset="0"/>
                <a:cs typeface="Calibri" panose="020F0502020204030204" pitchFamily="34" charset="0"/>
              </a:rPr>
              <a:t>: Maintain a record of the software dependencies, libraries, and versions used during training. Use package managers (e.g., pip, </a:t>
            </a:r>
            <a:r>
              <a:rPr lang="en-US" sz="1400" dirty="0" err="1">
                <a:effectLst/>
                <a:latin typeface="Calibri" panose="020F0502020204030204" pitchFamily="34" charset="0"/>
                <a:ea typeface="Calibri" panose="020F0502020204030204" pitchFamily="34" charset="0"/>
                <a:cs typeface="Calibri" panose="020F0502020204030204" pitchFamily="34" charset="0"/>
              </a:rPr>
              <a:t>conda</a:t>
            </a:r>
            <a:r>
              <a:rPr lang="en-US" sz="1400" dirty="0">
                <a:effectLst/>
                <a:latin typeface="Calibri" panose="020F0502020204030204" pitchFamily="34" charset="0"/>
                <a:ea typeface="Calibri" panose="020F0502020204030204" pitchFamily="34" charset="0"/>
                <a:cs typeface="Calibri" panose="020F0502020204030204" pitchFamily="34" charset="0"/>
              </a:rPr>
              <a:t>) or containerization (e.g., Docker) to ensure consistent environments for training and reproduction of results.</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spcBef>
                <a:spcPts val="0"/>
              </a:spcBef>
              <a:spcAft>
                <a:spcPts val="0"/>
              </a:spcAft>
              <a:buFont typeface="+mj-lt"/>
              <a:buAutoNum type="arabicPeriod"/>
            </a:pPr>
            <a:r>
              <a:rPr lang="en-US" sz="1400" b="1" dirty="0">
                <a:effectLst/>
                <a:latin typeface="Calibri" panose="020F0502020204030204" pitchFamily="34" charset="0"/>
                <a:ea typeface="Calibri" panose="020F0502020204030204" pitchFamily="34" charset="0"/>
                <a:cs typeface="Calibri" panose="020F0502020204030204" pitchFamily="34" charset="0"/>
              </a:rPr>
              <a:t>Documentation</a:t>
            </a:r>
            <a:r>
              <a:rPr lang="en-US" sz="1400" dirty="0">
                <a:effectLst/>
                <a:latin typeface="Calibri" panose="020F0502020204030204" pitchFamily="34" charset="0"/>
                <a:ea typeface="Calibri" panose="020F0502020204030204" pitchFamily="34" charset="0"/>
                <a:cs typeface="Calibri" panose="020F0502020204030204" pitchFamily="34" charset="0"/>
              </a:rPr>
              <a:t>: Maintain comprehensive documentation of the ML training process, including experimental setups, data sources, pre-processing steps, model configurations, and evaluation results. </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algn="l"/>
            <a:endParaRPr lang="en-US" sz="1400" dirty="0">
              <a:latin typeface="Calibri" panose="020F0502020204030204" pitchFamily="34" charset="0"/>
              <a:cs typeface="Calibri" panose="020F0502020204030204" pitchFamily="34" charset="0"/>
            </a:endParaRPr>
          </a:p>
          <a:p>
            <a:pPr marL="0" indent="0" algn="l">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67236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1276</TotalTime>
  <Words>2268</Words>
  <Application>Microsoft Office PowerPoint</Application>
  <PresentationFormat>Widescreen</PresentationFormat>
  <Paragraphs>131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Parcel</vt:lpstr>
      <vt:lpstr>Loan Default Prediction</vt:lpstr>
      <vt:lpstr>Summary of Modeling approach</vt:lpstr>
      <vt:lpstr>Light gbm feature importance graph</vt:lpstr>
      <vt:lpstr>Design system architecture to deploy ML Model in production</vt:lpstr>
      <vt:lpstr>Design framework for continuous delivery and automation of machine learning tasks</vt:lpstr>
      <vt:lpstr>How do you perform canary build?</vt:lpstr>
      <vt:lpstr>What should be the strategy for ML Model Monitoring?</vt:lpstr>
      <vt:lpstr>How do you perform load and stress tesTIng?</vt:lpstr>
      <vt:lpstr>How do you track, monitor and audit ML training?</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Mathur</dc:creator>
  <cp:lastModifiedBy>Akash Mathur</cp:lastModifiedBy>
  <cp:revision>24</cp:revision>
  <dcterms:created xsi:type="dcterms:W3CDTF">2023-06-04T11:56:26Z</dcterms:created>
  <dcterms:modified xsi:type="dcterms:W3CDTF">2023-08-19T10:58:08Z</dcterms:modified>
</cp:coreProperties>
</file>