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6" r:id="rId10"/>
    <p:sldId id="268" r:id="rId11"/>
    <p:sldId id="267" r:id="rId12"/>
    <p:sldId id="269" r:id="rId13"/>
    <p:sldId id="270" r:id="rId14"/>
    <p:sldId id="274" r:id="rId15"/>
    <p:sldId id="271" r:id="rId16"/>
    <p:sldId id="275" r:id="rId17"/>
    <p:sldId id="276" r:id="rId18"/>
    <p:sldId id="277" r:id="rId19"/>
    <p:sldId id="272" r:id="rId20"/>
    <p:sldId id="26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haa Deepak Sood" initials="EDS" lastIdx="10" clrIdx="0">
    <p:extLst>
      <p:ext uri="{19B8F6BF-5375-455C-9EA6-DF929625EA0E}">
        <p15:presenceInfo xmlns:p15="http://schemas.microsoft.com/office/powerpoint/2012/main" userId="Eshaa Deepak So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70535-542D-4632-BE01-177D6B294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2261A-C0AF-40DC-A138-0CB581815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2E541-AC5A-46C2-B74F-E0067248B9A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8266C-4B06-4D59-AFB2-CD8EB7E18F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00343-FC0B-45FE-9EFF-52FF697CB8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BAE1-3914-4EDD-8EAF-BAFB4574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2740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DA06-34CD-4DBE-9B09-DF5549465597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59E-A35B-48A9-819B-272AA9FC1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6840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A34-0C65-4D6F-A1A6-D8177DD0CFCA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134-F724-4B40-97B4-86981BB22167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2963-938E-46AD-9D46-514BD5CE65A1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0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4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936-E94A-42DD-8902-0AA15EF3F4DE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A19B-5591-42C1-BB14-B9040E2AAFA6}" type="datetime1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EA3-2AAE-4259-B942-BE71FB940E91}" type="datetime1">
              <a:rPr lang="en-IN" smtClean="0"/>
              <a:t>04-12-2019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C9-DDFF-4BDF-8F2A-E3C5C33BF795}" type="datetime1">
              <a:rPr lang="en-IN" smtClean="0"/>
              <a:t>04-12-2019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2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117-C467-40D7-8501-64048AEB03A4}" type="datetime1">
              <a:rPr lang="en-IN" smtClean="0"/>
              <a:t>04-12-2019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830-CB0A-4B2A-8864-510DBA4A6285}" type="datetime1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3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DC89-8A2C-4B8D-82E0-8318AA3EB8B0}" type="datetime1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3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E0A2-4258-4EA5-A0FF-F27B3BF271AB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5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5FE22-ED01-4336-8419-2A7BD8B80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69" y="1913126"/>
            <a:ext cx="4805996" cy="1836754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Predicting World GDP Based On Countries Social, Economic and Cultural Data</a:t>
            </a:r>
            <a:endParaRPr lang="en-IN" sz="2800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D27F3-5700-40A4-91B9-E8FE3E7FD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974" y="607729"/>
            <a:ext cx="4805691" cy="684175"/>
          </a:xfrm>
        </p:spPr>
        <p:txBody>
          <a:bodyPr anchor="b">
            <a:norm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Agency FB" panose="020B0503020202020204" pitchFamily="34" charset="0"/>
              </a:rPr>
              <a:t>CPSC-6300 Applied Data Science- Project</a:t>
            </a:r>
          </a:p>
          <a:p>
            <a:r>
              <a:rPr lang="en-IN" sz="1100" dirty="0">
                <a:solidFill>
                  <a:srgbClr val="000000"/>
                </a:solidFill>
                <a:latin typeface="Agency FB" panose="020B0503020202020204" pitchFamily="34" charset="0"/>
              </a:rPr>
              <a:t>Demonstrating the concepts learned in the class</a:t>
            </a: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C5CEBE4E-7984-43AC-9D4C-6A17F315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3288831"/>
            <a:ext cx="4141760" cy="1194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35208-41B4-4D11-8465-8D1481A05AF0}"/>
              </a:ext>
            </a:extLst>
          </p:cNvPr>
          <p:cNvSpPr txBox="1"/>
          <p:nvPr/>
        </p:nvSpPr>
        <p:spPr>
          <a:xfrm>
            <a:off x="963669" y="4483569"/>
            <a:ext cx="33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Presented By:</a:t>
            </a:r>
          </a:p>
          <a:p>
            <a:pPr marL="342900" indent="-342900">
              <a:buAutoNum type="arabicPeriod"/>
            </a:pPr>
            <a:r>
              <a:rPr lang="en-IN" dirty="0">
                <a:latin typeface="Agency FB" panose="020B0503020202020204" pitchFamily="34" charset="0"/>
              </a:rPr>
              <a:t>Eshaa Deepak Sood, CU ID-C16170243</a:t>
            </a:r>
          </a:p>
          <a:p>
            <a:pPr marL="342900" indent="-342900">
              <a:buAutoNum type="arabicPeriod"/>
            </a:pPr>
            <a:r>
              <a:rPr lang="en-IN" dirty="0">
                <a:latin typeface="Agency FB" panose="020B0503020202020204" pitchFamily="34" charset="0"/>
              </a:rPr>
              <a:t>Vikas Garg, CU ID-C13373961</a:t>
            </a:r>
          </a:p>
          <a:p>
            <a:pPr marL="342900" indent="-342900">
              <a:buAutoNum type="arabicPeriod"/>
            </a:pPr>
            <a:endParaRPr lang="en-IN" dirty="0">
              <a:latin typeface="Agency FB" panose="020B0503020202020204" pitchFamily="34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Agency FB" panose="020B0503020202020204" pitchFamily="34" charset="0"/>
              </a:rPr>
              <a:t>Group No. - 7</a:t>
            </a:r>
          </a:p>
        </p:txBody>
      </p:sp>
    </p:spTree>
    <p:extLst>
      <p:ext uri="{BB962C8B-B14F-4D97-AF65-F5344CB8AC3E}">
        <p14:creationId xmlns:p14="http://schemas.microsoft.com/office/powerpoint/2010/main" val="344198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Feature Combining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We have combined few features to check the correlation.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marL="0" indent="0">
              <a:buNone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23C92-3A8B-470F-AF26-09D0D485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30" y="1700010"/>
            <a:ext cx="9602540" cy="35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Features Correlation Matrix &amp; Combining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F513F2-DCA1-4FFD-985A-40ACA416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346" y="917696"/>
            <a:ext cx="3682129" cy="2839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AD632-94CB-4BB0-AD2B-05B72804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6" y="365126"/>
            <a:ext cx="5670113" cy="3392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600575"/>
            <a:ext cx="6106742" cy="137466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Fig-1 represents the actual correlation of the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Fig-2 represents the correlation matrix with some new features added.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There is no significant change between correlation of features with value (</a:t>
            </a:r>
            <a:r>
              <a:rPr lang="en-IN" sz="18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GDP_value</a:t>
            </a:r>
            <a:r>
              <a:rPr lang="en-IN" sz="18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8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560" y="6356350"/>
            <a:ext cx="25298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849-4B1E-4A5A-94DC-55AE0261F0B9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04-12-2019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C110E-7A87-4AAF-BDC3-CE42929AD9D3}"/>
              </a:ext>
            </a:extLst>
          </p:cNvPr>
          <p:cNvSpPr txBox="1"/>
          <p:nvPr/>
        </p:nvSpPr>
        <p:spPr>
          <a:xfrm>
            <a:off x="10658475" y="37576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Fig-1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B1F3B-633D-4DF4-B790-A4AEFE6949EB}"/>
              </a:ext>
            </a:extLst>
          </p:cNvPr>
          <p:cNvSpPr txBox="1"/>
          <p:nvPr/>
        </p:nvSpPr>
        <p:spPr>
          <a:xfrm>
            <a:off x="618424" y="36644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Fig-2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88EE2-D48D-45E8-98B2-515860BCC6F7}"/>
              </a:ext>
            </a:extLst>
          </p:cNvPr>
          <p:cNvSpPr txBox="1"/>
          <p:nvPr/>
        </p:nvSpPr>
        <p:spPr>
          <a:xfrm>
            <a:off x="11356848" y="6269923"/>
            <a:ext cx="66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104851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Data Modelling &amp; Validation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Used various models to evaluate the performances: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Multiple Linear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Polynomial Regression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degree =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Decision Tree Regression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max_depth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of the tree = 30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Random Forest Regression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max_features</a:t>
            </a:r>
            <a:r>
              <a:rPr lang="en-US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used = 10, </a:t>
            </a:r>
            <a:r>
              <a:rPr lang="en-US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n_estimators</a:t>
            </a:r>
            <a:r>
              <a:rPr lang="en-US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used = 30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Ridge Regression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alpha = 0.0000001, normalize =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Lasso Regression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alpha = 0.0000001, normalize =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Elastic Net Regression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alpha = 0.001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PCA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Explained_variances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= 95%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Ordinary Least Square Method (OLS)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0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765"/>
            <a:ext cx="10515600" cy="45401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Root Mean Squared Error: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Measures the difference between values (sample or population values) predicted by a model and the values observed.</a:t>
            </a: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Test &amp; Train Split: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The data is divided into test &amp; train with parameters: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Test_size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= 0.20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Random_state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= 40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Cross validation: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k-Fold cross validation method: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Number of splits of data = 10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Random state = None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Shuffle =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 - Squared: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Statistical measure that represents the proportion of the variance for a dependent variable that’s explained by an independent variable or variables in a regression model,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It is also known a coefficient of determination</a:t>
            </a:r>
          </a:p>
          <a:p>
            <a:pPr marL="0" indent="0">
              <a:buNone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A4CDE5-0756-454E-8A4F-AF183D67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23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Model Validation Methods</a:t>
            </a:r>
          </a:p>
        </p:txBody>
      </p:sp>
    </p:spTree>
    <p:extLst>
      <p:ext uri="{BB962C8B-B14F-4D97-AF65-F5344CB8AC3E}">
        <p14:creationId xmlns:p14="http://schemas.microsoft.com/office/powerpoint/2010/main" val="291365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97C7-42FB-4244-96BD-5A247F5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248"/>
            <a:ext cx="10515600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Agency FB" panose="020B0503020202020204" pitchFamily="34" charset="0"/>
              </a:rPr>
              <a:t>OLS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C0543-5434-4F34-A618-28894FFF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112" y="869086"/>
            <a:ext cx="5157787" cy="46976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IN" b="0" dirty="0">
                <a:solidFill>
                  <a:srgbClr val="FF0000"/>
                </a:solidFill>
                <a:latin typeface="Agency FB" panose="020B0503020202020204" pitchFamily="34" charset="0"/>
                <a:ea typeface="+mj-ea"/>
                <a:cs typeface="+mj-cs"/>
              </a:rPr>
              <a:t>Without combined Features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D957B-BACF-4955-B83A-CDDB50E08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112" y="1557338"/>
            <a:ext cx="5478463" cy="432924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D99FA-2F3D-4890-8F40-1D0E3607C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3221" y="840426"/>
            <a:ext cx="5183188" cy="469762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IN" b="0" dirty="0">
                <a:solidFill>
                  <a:srgbClr val="FF0000"/>
                </a:solidFill>
                <a:latin typeface="Agency FB" panose="020B0503020202020204" pitchFamily="34" charset="0"/>
                <a:ea typeface="+mj-ea"/>
                <a:cs typeface="+mj-cs"/>
              </a:rPr>
              <a:t>With combined Features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A275A1-4542-45FA-9355-06D34B28D3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1423340"/>
            <a:ext cx="5500688" cy="458574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95681-52DD-4A32-97A9-56D08D1B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EA3-2AAE-4259-B942-BE71FB940E91}" type="datetime1">
              <a:rPr lang="en-IN" smtClean="0"/>
              <a:t>04-12-2019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E4EFA-30B3-42DF-B99A-816A2515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</p:spTree>
    <p:extLst>
      <p:ext uri="{BB962C8B-B14F-4D97-AF65-F5344CB8AC3E}">
        <p14:creationId xmlns:p14="http://schemas.microsoft.com/office/powerpoint/2010/main" val="406006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>
            <a:normAutofit/>
          </a:bodyPr>
          <a:lstStyle/>
          <a:p>
            <a:r>
              <a:rPr lang="en-IN" sz="3200">
                <a:latin typeface="Agency FB" panose="020B0503020202020204" pitchFamily="34" charset="0"/>
              </a:rPr>
              <a:t>Model Evaluations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4349162"/>
            <a:ext cx="6007608" cy="164592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The least RMSE is for Decision Tree Regression and Random Forest Regression model and R-squared value is also the highest for these models.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849-4B1E-4A5A-94DC-55AE0261F0B9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04-12-2019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C729B-8A21-42E9-804E-576E83A8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718803"/>
            <a:ext cx="9067800" cy="31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3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0B0118-793A-4633-A696-8911D72A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48" y="972503"/>
            <a:ext cx="5409062" cy="230727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9291-9815-4054-A887-32AF086A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0561117-C467-40D7-8501-64048AEB03A4}" type="datetime1">
              <a:rPr lang="en-IN"/>
              <a:pPr>
                <a:spcAft>
                  <a:spcPts val="600"/>
                </a:spcAft>
              </a:pPr>
              <a:t>04-12-2019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1804E-8F2C-4BDE-8B7B-7D097645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Presenter: Eshaa Sood, Vikas Garg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E0D00-DD68-4643-B234-3A6070F8A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67" y="3868264"/>
            <a:ext cx="5350789" cy="2535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B9CEC-63DF-4BDB-A945-FF4BC1D47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2" y="972503"/>
            <a:ext cx="5021736" cy="245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AD6C3-CF88-4DA3-A482-C2181EC21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2" y="3868265"/>
            <a:ext cx="5021736" cy="2458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545368-42BF-4B1B-8D17-5A31EF5BF1B6}"/>
              </a:ext>
            </a:extLst>
          </p:cNvPr>
          <p:cNvSpPr txBox="1"/>
          <p:nvPr/>
        </p:nvSpPr>
        <p:spPr>
          <a:xfrm>
            <a:off x="701223" y="352953"/>
            <a:ext cx="423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</a:t>
            </a:r>
            <a:r>
              <a:rPr lang="en-IN" sz="2400" dirty="0">
                <a:latin typeface="Agency FB" panose="020B0503020202020204" pitchFamily="34" charset="0"/>
              </a:rPr>
              <a:t>Multiple 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EA53E-4883-43F3-8997-B8087D798950}"/>
              </a:ext>
            </a:extLst>
          </p:cNvPr>
          <p:cNvSpPr txBox="1"/>
          <p:nvPr/>
        </p:nvSpPr>
        <p:spPr>
          <a:xfrm>
            <a:off x="7501717" y="352953"/>
            <a:ext cx="423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r>
              <a:rPr lang="en-IN" sz="2400" dirty="0">
                <a:latin typeface="Agency FB" panose="020B0503020202020204" pitchFamily="34" charset="0"/>
              </a:rPr>
              <a:t>Random Forest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13E15-8651-41A2-B43E-E0F796129FD0}"/>
              </a:ext>
            </a:extLst>
          </p:cNvPr>
          <p:cNvSpPr txBox="1"/>
          <p:nvPr/>
        </p:nvSpPr>
        <p:spPr>
          <a:xfrm>
            <a:off x="5529079" y="4951452"/>
            <a:ext cx="68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361C8-789A-4795-8716-AB83327F6399}"/>
              </a:ext>
            </a:extLst>
          </p:cNvPr>
          <p:cNvSpPr txBox="1"/>
          <p:nvPr/>
        </p:nvSpPr>
        <p:spPr>
          <a:xfrm>
            <a:off x="5529078" y="1832368"/>
            <a:ext cx="68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58071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108CB-52D8-4520-9B99-A96AF18A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117-C467-40D7-8501-64048AEB03A4}" type="datetime1">
              <a:rPr lang="en-IN" smtClean="0"/>
              <a:t>04-12-2019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CD0A5-B865-4035-9A60-63BCF13E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Presenter: Eshaa Sood, Vikas Garg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7E5AD-2CBC-47BD-9165-BD8A1A49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3200"/>
            <a:ext cx="11887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0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426DB-0641-4351-8CC7-8BA8F1E3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117-C467-40D7-8501-64048AEB03A4}" type="datetime1">
              <a:rPr lang="en-IN" smtClean="0"/>
              <a:t>04-12-2019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72610-EAEE-41EC-A5B0-BA9FE942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</p:spPr>
        <p:txBody>
          <a:bodyPr/>
          <a:lstStyle/>
          <a:p>
            <a:r>
              <a:rPr lang="en-IN" dirty="0"/>
              <a:t>Presenter: Eshaa Sood, Vikas Garg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7097A-7B5D-4610-B59F-534AB36D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1925300" cy="2818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24A54-D8B4-46C8-BF9D-9D63A4B5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818357"/>
            <a:ext cx="11868150" cy="353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45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We performed all the essential Data Science steps required to make an efficient and high performing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We explored all the Supervised Learning models and compared the performance to get the best fitted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We also found out efficient and faster ways like OLS to decide features to be added to the model to improve it’s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We evaluated our model using various validation techniques and tested the accuracy of our model by picking random samples from the data set and predicting it’s GDP values.</a:t>
            </a:r>
          </a:p>
          <a:p>
            <a:pPr marL="0" indent="0">
              <a:buNone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04-12-2019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Demonstrate the concepts learnt in the course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Data Gathering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Data Cleaning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Data Visualization &amp; Exploration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Data Modelling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Evaluation &amp; Validation of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Supervised learning methods used.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Compare performance of different supervised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Programming platform used-Python &amp; libraries, </a:t>
            </a: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Jupyter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, </a:t>
            </a: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Github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Presenter: Eshaa Sood, Vikas Garg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282B06-421E-4BBD-B57A-9079E014F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5" y="1524000"/>
            <a:ext cx="4292600" cy="2686050"/>
          </a:xfrm>
          <a:prstGeom prst="rect">
            <a:avLst/>
          </a:prstGeom>
        </p:spPr>
      </p:pic>
      <p:pic>
        <p:nvPicPr>
          <p:cNvPr id="11" name="Picture 10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7AC6746-42E0-4362-B1C8-F83F0B1A5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9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pPr marL="914400" lvl="1" indent="-457200">
              <a:buFont typeface="+mj-lt"/>
              <a:buAutoNum type="arabicParenR"/>
            </a:pPr>
            <a:r>
              <a:rPr lang="en-US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Roberto </a:t>
            </a:r>
            <a:r>
              <a:rPr lang="en-US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Golinelli</a:t>
            </a:r>
            <a:r>
              <a:rPr lang="en-US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and Giuseppe Parigi. Tracking world trade and GDP in real time. </a:t>
            </a:r>
            <a:r>
              <a:rPr lang="en-US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Temi</a:t>
            </a:r>
            <a:r>
              <a:rPr lang="en-US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di </a:t>
            </a:r>
            <a:r>
              <a:rPr lang="en-US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discussione</a:t>
            </a:r>
            <a:r>
              <a:rPr lang="en-US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(Economic working papers) 920, Bank of Italy, Economic Research and International Relations Area, July 2013.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A. George Assaf, Gang Li, Haiyan Song, and Mike G. 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Tsionas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. 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Modeling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and forecasting regional tourism demand using the 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bayesian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global vector autoregressive (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bgvar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) model. Journal of Travel Research, 58(3):383–397, 2019.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Marek (Tax Automation at Dell). 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kaggle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datasets. 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  <a:hlinkClick r:id="rId2"/>
              </a:rPr>
              <a:t>https://www.kaggle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. com/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stieranka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/predicting-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gdp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-world-countries. last accessed-November 6,2019.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Vladislav 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Marjanovi´c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, 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Miloˇs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Milovanˇcevi´c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, and Igor Mladenovic. Prediction of </a:t>
            </a:r>
            <a:r>
              <a:rPr lang="en-IN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gdp</a:t>
            </a:r>
            <a:r>
              <a:rPr lang="en-IN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growth rate based on carbon dioxide (co2) emissions.  Journal of CO2 Utilization, 16:212–217, 12 2016.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The world bank data. https://data.worldbank.org/. last accessed-October 31st, 2019.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kaggle</a:t>
            </a:r>
            <a:r>
              <a:rPr lang="en-US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datasets. https://www.kaggle.com/datasets. last accessed-October 31st, 2019.</a:t>
            </a:r>
          </a:p>
          <a:p>
            <a:pPr marL="914400" lvl="1" indent="-457200">
              <a:buFont typeface="+mj-lt"/>
              <a:buAutoNum type="arabicParenR"/>
            </a:pPr>
            <a:endParaRPr lang="en-IN" sz="16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1386961-D0B4-4C3B-A924-A5B0BACB1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6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B42B94-B0DC-4688-983D-D470923E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20" y="643466"/>
            <a:ext cx="3704759" cy="55710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D9FA-C30C-445C-B139-AF3B2473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BBA9849-4B1E-4A5A-94DC-55AE0261F0B9}" type="datetime1">
              <a:rPr lang="en-US" smtClean="0"/>
              <a:pPr defTabSz="914400">
                <a:spcAft>
                  <a:spcPts val="600"/>
                </a:spcAft>
              </a:pPr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9B128-0D6B-46C5-B0DE-976F4C19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Presenter: Eshaa Sood, Vikas Garg</a:t>
            </a:r>
          </a:p>
        </p:txBody>
      </p:sp>
    </p:spTree>
    <p:extLst>
      <p:ext uri="{BB962C8B-B14F-4D97-AF65-F5344CB8AC3E}">
        <p14:creationId xmlns:p14="http://schemas.microsoft.com/office/powerpoint/2010/main" val="355567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gency FB" panose="020B0503020202020204" pitchFamily="34" charset="0"/>
              </a:rPr>
              <a:t>Problem Description and Motivation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7298FA3-BAEE-4B9F-9361-3C8D3464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77" y="1581205"/>
            <a:ext cx="5469134" cy="4517136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Gross Domestic Product (GDP) is the value of services produced by a country.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GDP depends on many parameters: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Geographical- Land, Weather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Demographic- Population, skilled vs non-skilled labour, Literacy rates, employment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Cultural &amp; social- Family values, spending power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7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7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7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849-4B1E-4A5A-94DC-55AE0261F0B9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04-12-2019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C4AD7092-E14C-41E7-B5BC-1BE1F0D90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Literature Review &amp;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7B85D-81E6-4ABF-8506-F4D242340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2514"/>
                <a:ext cx="10515600" cy="5044449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Various models have been proposed for GDP prediction: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Time series mathematical models</a:t>
                </a:r>
                <a:r>
                  <a:rPr lang="en-IN" sz="2400" baseline="240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:</a:t>
                </a:r>
              </a:p>
              <a:p>
                <a:pPr lvl="3"/>
                <a:r>
                  <a:rPr lang="en-IN" sz="2000" baseline="700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[1] </a:t>
                </a:r>
                <a:r>
                  <a:rPr lang="en-IN" sz="20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Used univariate model &amp; predicted GDP based on Trade &amp; Economic parameters</a:t>
                </a:r>
              </a:p>
              <a:p>
                <a:pPr lvl="3"/>
                <a:r>
                  <a:rPr lang="en-IN" sz="2000" baseline="700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[2] </a:t>
                </a:r>
                <a:r>
                  <a:rPr lang="en-IN" sz="20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Used the ARIMA model to predict regional GDP of Sweden.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Data science related models:</a:t>
                </a:r>
              </a:p>
              <a:p>
                <a:pPr lvl="3"/>
                <a:r>
                  <a:rPr lang="en-IN" sz="2000" baseline="700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[3] </a:t>
                </a:r>
                <a:r>
                  <a:rPr lang="en-IN" sz="20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Used only Linear regression model, no model evaluation.</a:t>
                </a:r>
              </a:p>
              <a:p>
                <a:pPr lvl="3"/>
                <a:r>
                  <a:rPr lang="en-IN" baseline="700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[4] </a:t>
                </a:r>
                <a:r>
                  <a:rPr lang="en-IN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Used Extreme Learning Machine (ELM) model to predict GDP using single parameter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Aparajita" panose="020B0502040204020203" pitchFamily="18" charset="0"/>
                      </a:rPr>
                      <m:t>𝐶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Aparajita" panose="020B0502040204020203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Aparajita" panose="020B0502040204020203" pitchFamily="18" charset="0"/>
                          </a:rPr>
                          <m:t>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Aparajita" panose="020B0502040204020203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 emissions.</a:t>
                </a:r>
              </a:p>
              <a:p>
                <a:pPr lvl="4">
                  <a:buFont typeface="Wingdings" panose="05000000000000000000" pitchFamily="2" charset="2"/>
                  <a:buChar char="ü"/>
                </a:pPr>
                <a:r>
                  <a:rPr lang="en-IN" sz="1600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Evaluated the prediction values using ELM &amp; ANN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In our model, we accounted the limitations: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Considered wide range of factors: Social, Cultural, Economic, Demographic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Statistical analysis based on OLS(time series) and other regression models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Different Model evaluations:</a:t>
                </a:r>
              </a:p>
              <a:p>
                <a:pPr lvl="2"/>
                <a:r>
                  <a:rPr lang="en-IN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Linear, Polynomial, Ridge, Lasso regression models</a:t>
                </a:r>
              </a:p>
              <a:p>
                <a:pPr lvl="2"/>
                <a:r>
                  <a:rPr lang="en-IN" dirty="0">
                    <a:latin typeface="Bahnschrift Light Condensed" panose="020B0502040204020203" pitchFamily="34" charset="0"/>
                    <a:cs typeface="Aparajita" panose="020B0502040204020203" pitchFamily="18" charset="0"/>
                  </a:rPr>
                  <a:t>Decision Tree, Random Forest, PCA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Bahnschrift Light Condensed" panose="020B0502040204020203" pitchFamily="34" charset="0"/>
                  <a:cs typeface="Aparajita" panose="020B0502040204020203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Bahnschrift Light Condensed" panose="020B0502040204020203" pitchFamily="34" charset="0"/>
                  <a:cs typeface="Aparajita" panose="020B05020402040202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7B85D-81E6-4ABF-8506-F4D242340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2514"/>
                <a:ext cx="10515600" cy="5044449"/>
              </a:xfrm>
              <a:blipFill>
                <a:blip r:embed="rId2"/>
                <a:stretch>
                  <a:fillRect l="-1043" t="-30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6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>
                <a:latin typeface="Agency FB" panose="020B0503020202020204" pitchFamily="34" charset="0"/>
              </a:rPr>
              <a:t>Data Gathering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Data is collected from authenticated sources: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World Bank Data</a:t>
            </a:r>
            <a:r>
              <a:rPr lang="en-IN" sz="1700" baseline="700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[5]</a:t>
            </a: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, Kaggle datasets</a:t>
            </a:r>
            <a:r>
              <a:rPr lang="en-IN" sz="1700" baseline="600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[6]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58 year’s data is collected, 1960-2017.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Key features </a:t>
            </a:r>
            <a:r>
              <a:rPr lang="en-IN" sz="17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Country_Name</a:t>
            </a: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,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Target value: </a:t>
            </a:r>
            <a:r>
              <a:rPr lang="en-IN" sz="17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GDP_value</a:t>
            </a: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We have all numerical features.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7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7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7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AA407E-4827-4F63-9745-8CE0AA92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967518"/>
            <a:ext cx="6656832" cy="48223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849-4B1E-4A5A-94DC-55AE0261F0B9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04-12-2019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C4AD7092-E14C-41E7-B5BC-1BE1F0D90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3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>
                <a:latin typeface="Agency FB" panose="020B0503020202020204" pitchFamily="34" charset="0"/>
              </a:rPr>
              <a:t>Data Categorization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Our models consists of both numerical and non-numerical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We are not using “object” type of features- represents country names and codes,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We have 10 numerical features and 1 numerical target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All of the 11 features contain null or </a:t>
            </a:r>
            <a:r>
              <a:rPr lang="en-IN" sz="17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NaN</a:t>
            </a: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08668-94E3-4913-9770-B27ED951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220112"/>
            <a:ext cx="6656832" cy="43171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849-4B1E-4A5A-94DC-55AE0261F0B9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04-12-2019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6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Some of the common features were merged together using “inner join”.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We replaced the “</a:t>
            </a: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NaN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” or missing values, by the mean of respective columns: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D7A3E-5C6E-4D5E-BCB0-375B4A30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02" y="1671605"/>
            <a:ext cx="8507012" cy="466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98EB5-E2E5-4613-95B7-CF28DC495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098" y="2800350"/>
            <a:ext cx="9335803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gency FB" panose="020B0503020202020204" pitchFamily="34" charset="0"/>
              </a:rPr>
              <a:t>Data Visualization &amp; Exploration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Statistical analysis of the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Coefficient of variation  (CV) for value (</a:t>
            </a:r>
            <a:r>
              <a:rPr lang="en-IN" sz="1400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GDP_Value</a:t>
            </a:r>
            <a:r>
              <a:rPr lang="en-IN" sz="14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) is approx. 200%.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Minimum GDP is 34.74 and Maximum is 192989. Extreme outliers are there in the target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Range of GDP value is approx. 192,000.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BDB935-E385-459D-8D74-C7521F56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71300"/>
            <a:ext cx="6656832" cy="46418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849-4B1E-4A5A-94DC-55AE0261F0B9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04-12-2019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Presenter: Eshaa Sood, Vikas Garg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1543DDC-44B4-4042-9376-54BF8A813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14" y="365126"/>
            <a:ext cx="1915576" cy="5525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222A51-B5E5-40AB-90DF-0BD82FD54FFC}"/>
              </a:ext>
            </a:extLst>
          </p:cNvPr>
          <p:cNvSpPr txBox="1"/>
          <p:nvPr/>
        </p:nvSpPr>
        <p:spPr>
          <a:xfrm>
            <a:off x="11350752" y="6231135"/>
            <a:ext cx="66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54171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D20D-9538-4B34-8E62-01B6C85E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>
                <a:latin typeface="Agency FB" panose="020B0503020202020204" pitchFamily="34" charset="0"/>
              </a:rPr>
              <a:t>Pairplot</a:t>
            </a:r>
            <a:r>
              <a:rPr lang="en-IN" dirty="0">
                <a:latin typeface="Agency FB" panose="020B0503020202020204" pitchFamily="34" charset="0"/>
              </a:rPr>
              <a:t> Correlation of the Features</a:t>
            </a:r>
            <a:endParaRPr lang="en-IN" dirty="0"/>
          </a:p>
        </p:txBody>
      </p:sp>
      <p:pic>
        <p:nvPicPr>
          <p:cNvPr id="10" name="Content Placeholder 9" descr="A picture containing keyboard&#10;&#10;Description automatically generated">
            <a:extLst>
              <a:ext uri="{FF2B5EF4-FFF2-40B4-BE49-F238E27FC236}">
                <a16:creationId xmlns:a16="http://schemas.microsoft.com/office/drawing/2014/main" id="{1B461AFC-56C6-4175-B545-F97A14D183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1047750"/>
            <a:ext cx="5676900" cy="5141913"/>
          </a:xfrm>
        </p:spPr>
      </p:pic>
      <p:pic>
        <p:nvPicPr>
          <p:cNvPr id="12" name="Content Placeholder 11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221A0B1-13D1-4FA8-ACD7-C5A4CA44FC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047750"/>
            <a:ext cx="5676900" cy="5141913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2A481-A7B6-455A-9003-900E7569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EA3-2AAE-4259-B942-BE71FB940E91}" type="datetime1">
              <a:rPr lang="en-IN" smtClean="0"/>
              <a:t>04-12-2019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3E034-685E-47C5-87C6-59727634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3B0DE-46DD-437B-8E3E-A2E29B49F0E5}"/>
              </a:ext>
            </a:extLst>
          </p:cNvPr>
          <p:cNvSpPr txBox="1"/>
          <p:nvPr/>
        </p:nvSpPr>
        <p:spPr>
          <a:xfrm>
            <a:off x="11326813" y="6338986"/>
            <a:ext cx="66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104597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1228</Words>
  <Application>Microsoft Office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Agency FB</vt:lpstr>
      <vt:lpstr>Arial</vt:lpstr>
      <vt:lpstr>Bahnschrift Light Condensed</vt:lpstr>
      <vt:lpstr>Calibri</vt:lpstr>
      <vt:lpstr>Calibri Light</vt:lpstr>
      <vt:lpstr>Cambria Math</vt:lpstr>
      <vt:lpstr>Courier New</vt:lpstr>
      <vt:lpstr>Wingdings</vt:lpstr>
      <vt:lpstr>Office Theme</vt:lpstr>
      <vt:lpstr>Predicting World GDP Based On Countries Social, Economic and Cultural Data</vt:lpstr>
      <vt:lpstr>Introduction</vt:lpstr>
      <vt:lpstr>Problem Description and Motivation</vt:lpstr>
      <vt:lpstr>Literature Review &amp; Motivation</vt:lpstr>
      <vt:lpstr>Data Gathering</vt:lpstr>
      <vt:lpstr>Data Categorization</vt:lpstr>
      <vt:lpstr>Data Cleaning</vt:lpstr>
      <vt:lpstr>Data Visualization &amp; Exploration</vt:lpstr>
      <vt:lpstr>Pairplot Correlation of the Features</vt:lpstr>
      <vt:lpstr>Feature Combining</vt:lpstr>
      <vt:lpstr>Features Correlation Matrix &amp; Combining Features</vt:lpstr>
      <vt:lpstr>Data Modelling &amp; Validation Methods</vt:lpstr>
      <vt:lpstr>Model Validation Methods</vt:lpstr>
      <vt:lpstr>OLS Statistics</vt:lpstr>
      <vt:lpstr>Model Evaluations</vt:lpstr>
      <vt:lpstr>PowerPoint Presentation</vt:lpstr>
      <vt:lpstr>PowerPoint Presentation</vt:lpstr>
      <vt:lpstr>PowerPoint Presentation</vt:lpstr>
      <vt:lpstr>Conclusions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World GDP Based On Countries Social, Economic and Cultural Data</dc:title>
  <dc:creator>Eshaa Deepak Sood</dc:creator>
  <cp:lastModifiedBy>Vikas Garg</cp:lastModifiedBy>
  <cp:revision>21</cp:revision>
  <dcterms:created xsi:type="dcterms:W3CDTF">2019-12-02T01:32:20Z</dcterms:created>
  <dcterms:modified xsi:type="dcterms:W3CDTF">2019-12-04T18:40:12Z</dcterms:modified>
</cp:coreProperties>
</file>