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M" userId="48d8736ec901bd2f" providerId="LiveId" clId="{42256FFD-8BFC-4847-AE47-F2E57A986B6F}"/>
    <pc:docChg chg="undo custSel addSld delSld modSld">
      <pc:chgData name="Akash M" userId="48d8736ec901bd2f" providerId="LiveId" clId="{42256FFD-8BFC-4847-AE47-F2E57A986B6F}" dt="2022-03-27T10:30:41.706" v="114" actId="20577"/>
      <pc:docMkLst>
        <pc:docMk/>
      </pc:docMkLst>
      <pc:sldChg chg="modSp mod">
        <pc:chgData name="Akash M" userId="48d8736ec901bd2f" providerId="LiveId" clId="{42256FFD-8BFC-4847-AE47-F2E57A986B6F}" dt="2022-03-27T10:23:57.629" v="85" actId="20577"/>
        <pc:sldMkLst>
          <pc:docMk/>
          <pc:sldMk cId="3117995323" sldId="257"/>
        </pc:sldMkLst>
        <pc:spChg chg="mod">
          <ac:chgData name="Akash M" userId="48d8736ec901bd2f" providerId="LiveId" clId="{42256FFD-8BFC-4847-AE47-F2E57A986B6F}" dt="2022-03-27T10:23:57.629" v="85" actId="20577"/>
          <ac:spMkLst>
            <pc:docMk/>
            <pc:sldMk cId="3117995323" sldId="257"/>
            <ac:spMk id="6" creationId="{E249CA8F-DA8E-4C08-80C6-7676D6BB0E38}"/>
          </ac:spMkLst>
        </pc:spChg>
      </pc:sldChg>
      <pc:sldChg chg="addSp delSp modSp add mod">
        <pc:chgData name="Akash M" userId="48d8736ec901bd2f" providerId="LiveId" clId="{42256FFD-8BFC-4847-AE47-F2E57A986B6F}" dt="2022-03-27T10:30:41.706" v="114" actId="20577"/>
        <pc:sldMkLst>
          <pc:docMk/>
          <pc:sldMk cId="637478081" sldId="262"/>
        </pc:sldMkLst>
        <pc:spChg chg="add mod">
          <ac:chgData name="Akash M" userId="48d8736ec901bd2f" providerId="LiveId" clId="{42256FFD-8BFC-4847-AE47-F2E57A986B6F}" dt="2022-03-27T10:29:09.006" v="98" actId="1076"/>
          <ac:spMkLst>
            <pc:docMk/>
            <pc:sldMk cId="637478081" sldId="262"/>
            <ac:spMk id="3" creationId="{5C10F981-428B-457C-BCF1-0B652E0B2035}"/>
          </ac:spMkLst>
        </pc:spChg>
        <pc:spChg chg="del">
          <ac:chgData name="Akash M" userId="48d8736ec901bd2f" providerId="LiveId" clId="{42256FFD-8BFC-4847-AE47-F2E57A986B6F}" dt="2022-03-27T10:16:10.342" v="3" actId="478"/>
          <ac:spMkLst>
            <pc:docMk/>
            <pc:sldMk cId="637478081" sldId="262"/>
            <ac:spMk id="4" creationId="{B9016E84-C062-419E-97FA-3B648A794DF8}"/>
          </ac:spMkLst>
        </pc:spChg>
        <pc:spChg chg="add mod">
          <ac:chgData name="Akash M" userId="48d8736ec901bd2f" providerId="LiveId" clId="{42256FFD-8BFC-4847-AE47-F2E57A986B6F}" dt="2022-03-27T10:30:41.706" v="114" actId="20577"/>
          <ac:spMkLst>
            <pc:docMk/>
            <pc:sldMk cId="637478081" sldId="262"/>
            <ac:spMk id="7" creationId="{6ABB1C2C-7987-4728-81E6-62C000CCB29D}"/>
          </ac:spMkLst>
        </pc:spChg>
        <pc:picChg chg="add del mod">
          <ac:chgData name="Akash M" userId="48d8736ec901bd2f" providerId="LiveId" clId="{42256FFD-8BFC-4847-AE47-F2E57A986B6F}" dt="2022-03-27T10:18:29.987" v="36" actId="478"/>
          <ac:picMkLst>
            <pc:docMk/>
            <pc:sldMk cId="637478081" sldId="262"/>
            <ac:picMk id="5" creationId="{81941993-6F78-445D-8C97-A02041E750BB}"/>
          </ac:picMkLst>
        </pc:picChg>
        <pc:picChg chg="add mod">
          <ac:chgData name="Akash M" userId="48d8736ec901bd2f" providerId="LiveId" clId="{42256FFD-8BFC-4847-AE47-F2E57A986B6F}" dt="2022-03-27T10:18:34.085" v="37" actId="1076"/>
          <ac:picMkLst>
            <pc:docMk/>
            <pc:sldMk cId="637478081" sldId="262"/>
            <ac:picMk id="8" creationId="{2AD5E9A4-C7B6-4187-ABF4-4FD0EA7D1AC5}"/>
          </ac:picMkLst>
        </pc:picChg>
        <pc:picChg chg="mod">
          <ac:chgData name="Akash M" userId="48d8736ec901bd2f" providerId="LiveId" clId="{42256FFD-8BFC-4847-AE47-F2E57A986B6F}" dt="2022-03-27T10:16:35.183" v="10" actId="1076"/>
          <ac:picMkLst>
            <pc:docMk/>
            <pc:sldMk cId="637478081" sldId="262"/>
            <ac:picMk id="2050" creationId="{89C68D0E-9BD8-4973-83D2-5C0E5ADAFADE}"/>
          </ac:picMkLst>
        </pc:picChg>
      </pc:sldChg>
      <pc:sldChg chg="new del">
        <pc:chgData name="Akash M" userId="48d8736ec901bd2f" providerId="LiveId" clId="{42256FFD-8BFC-4847-AE47-F2E57A986B6F}" dt="2022-03-27T10:16:00.200" v="1" actId="47"/>
        <pc:sldMkLst>
          <pc:docMk/>
          <pc:sldMk cId="3430667605" sldId="262"/>
        </pc:sldMkLst>
      </pc:sldChg>
      <pc:sldChg chg="addSp delSp modSp new mod">
        <pc:chgData name="Akash M" userId="48d8736ec901bd2f" providerId="LiveId" clId="{42256FFD-8BFC-4847-AE47-F2E57A986B6F}" dt="2022-03-27T10:20:29.757" v="81" actId="113"/>
        <pc:sldMkLst>
          <pc:docMk/>
          <pc:sldMk cId="2814850784" sldId="263"/>
        </pc:sldMkLst>
        <pc:spChg chg="del">
          <ac:chgData name="Akash M" userId="48d8736ec901bd2f" providerId="LiveId" clId="{42256FFD-8BFC-4847-AE47-F2E57A986B6F}" dt="2022-03-27T10:19:50.440" v="44" actId="478"/>
          <ac:spMkLst>
            <pc:docMk/>
            <pc:sldMk cId="2814850784" sldId="263"/>
            <ac:spMk id="2" creationId="{E2769937-61F1-4FBE-8A8C-454EF6FEBC55}"/>
          </ac:spMkLst>
        </pc:spChg>
        <pc:spChg chg="del mod">
          <ac:chgData name="Akash M" userId="48d8736ec901bd2f" providerId="LiveId" clId="{42256FFD-8BFC-4847-AE47-F2E57A986B6F}" dt="2022-03-27T10:19:33.422" v="43" actId="478"/>
          <ac:spMkLst>
            <pc:docMk/>
            <pc:sldMk cId="2814850784" sldId="263"/>
            <ac:spMk id="3" creationId="{79AA8C87-E20B-4016-BBA9-84408D06F924}"/>
          </ac:spMkLst>
        </pc:spChg>
        <pc:spChg chg="add mod">
          <ac:chgData name="Akash M" userId="48d8736ec901bd2f" providerId="LiveId" clId="{42256FFD-8BFC-4847-AE47-F2E57A986B6F}" dt="2022-03-27T10:20:29.757" v="81" actId="113"/>
          <ac:spMkLst>
            <pc:docMk/>
            <pc:sldMk cId="2814850784" sldId="263"/>
            <ac:spMk id="4" creationId="{EE235239-6B8B-44D0-81DC-6F415EF1934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01AD1-5961-4BE4-946D-6D3A4E3DD51D}"/>
              </a:ext>
            </a:extLst>
          </p:cNvPr>
          <p:cNvSpPr txBox="1"/>
          <p:nvPr/>
        </p:nvSpPr>
        <p:spPr>
          <a:xfrm>
            <a:off x="4368800" y="917971"/>
            <a:ext cx="3454400" cy="646331"/>
          </a:xfrm>
          <a:prstGeom prst="rect">
            <a:avLst/>
          </a:prstGeom>
          <a:noFill/>
        </p:spPr>
        <p:txBody>
          <a:bodyPr wrap="square" rtlCol="0">
            <a:spAutoFit/>
          </a:bodyPr>
          <a:lstStyle/>
          <a:p>
            <a:pPr algn="ctr"/>
            <a:r>
              <a:rPr lang="en-US" b="1" dirty="0">
                <a:solidFill>
                  <a:schemeClr val="bg1"/>
                </a:solidFill>
                <a:latin typeface="Bahnschrift Light" panose="020B0502040204020203" pitchFamily="34" charset="0"/>
              </a:rPr>
              <a:t>Presentation </a:t>
            </a:r>
          </a:p>
          <a:p>
            <a:pPr algn="ctr"/>
            <a:r>
              <a:rPr lang="en-US" b="1" dirty="0">
                <a:solidFill>
                  <a:schemeClr val="bg1"/>
                </a:solidFill>
                <a:latin typeface="Bahnschrift Light" panose="020B0502040204020203" pitchFamily="34" charset="0"/>
              </a:rPr>
              <a:t>on</a:t>
            </a:r>
          </a:p>
        </p:txBody>
      </p:sp>
      <p:sp>
        <p:nvSpPr>
          <p:cNvPr id="6" name="TextBox 5">
            <a:extLst>
              <a:ext uri="{FF2B5EF4-FFF2-40B4-BE49-F238E27FC236}">
                <a16:creationId xmlns:a16="http://schemas.microsoft.com/office/drawing/2014/main" id="{DACEB939-6AD6-408D-A68D-62F2CFA76564}"/>
              </a:ext>
            </a:extLst>
          </p:cNvPr>
          <p:cNvSpPr txBox="1"/>
          <p:nvPr/>
        </p:nvSpPr>
        <p:spPr>
          <a:xfrm>
            <a:off x="3285067" y="1654568"/>
            <a:ext cx="5740400" cy="584775"/>
          </a:xfrm>
          <a:prstGeom prst="rect">
            <a:avLst/>
          </a:prstGeom>
          <a:noFill/>
        </p:spPr>
        <p:txBody>
          <a:bodyPr wrap="square" rtlCol="0">
            <a:spAutoFit/>
          </a:bodyPr>
          <a:lstStyle/>
          <a:p>
            <a:pPr algn="ctr"/>
            <a:r>
              <a:rPr lang="en-US" sz="3200" b="1" i="0" dirty="0">
                <a:solidFill>
                  <a:schemeClr val="accent4">
                    <a:lumMod val="60000"/>
                    <a:lumOff val="40000"/>
                  </a:schemeClr>
                </a:solidFill>
                <a:effectLst/>
                <a:latin typeface="Berlin Sans FB Demi" panose="020E0802020502020306" pitchFamily="34" charset="0"/>
              </a:rPr>
              <a:t>Shaheed </a:t>
            </a:r>
            <a:r>
              <a:rPr lang="en-US" sz="3200" b="1" i="0" dirty="0" err="1">
                <a:solidFill>
                  <a:schemeClr val="accent4">
                    <a:lumMod val="60000"/>
                    <a:lumOff val="40000"/>
                  </a:schemeClr>
                </a:solidFill>
                <a:effectLst/>
                <a:latin typeface="Berlin Sans FB Demi" panose="020E0802020502020306" pitchFamily="34" charset="0"/>
              </a:rPr>
              <a:t>Minar</a:t>
            </a:r>
            <a:endParaRPr lang="en-US" sz="3200" b="1" dirty="0">
              <a:solidFill>
                <a:schemeClr val="accent4">
                  <a:lumMod val="60000"/>
                  <a:lumOff val="40000"/>
                </a:schemeClr>
              </a:solidFill>
              <a:latin typeface="Berlin Sans FB Demi" panose="020E0802020502020306" pitchFamily="34" charset="0"/>
            </a:endParaRPr>
          </a:p>
        </p:txBody>
      </p:sp>
      <p:sp>
        <p:nvSpPr>
          <p:cNvPr id="7" name="Rectangle 6">
            <a:extLst>
              <a:ext uri="{FF2B5EF4-FFF2-40B4-BE49-F238E27FC236}">
                <a16:creationId xmlns:a16="http://schemas.microsoft.com/office/drawing/2014/main" id="{EF1EAD90-55C9-41CD-A475-C1EA73944704}"/>
              </a:ext>
            </a:extLst>
          </p:cNvPr>
          <p:cNvSpPr/>
          <p:nvPr/>
        </p:nvSpPr>
        <p:spPr>
          <a:xfrm>
            <a:off x="1422401" y="2878220"/>
            <a:ext cx="4572000" cy="2667447"/>
          </a:xfrm>
          <a:prstGeom prst="rect">
            <a:avLst/>
          </a:prstGeom>
        </p:spPr>
        <p:txBody>
          <a:bodyPr wrap="square">
            <a:spAutoFit/>
          </a:bodyPr>
          <a:lstStyle/>
          <a:p>
            <a:pPr>
              <a:lnSpc>
                <a:spcPct val="150000"/>
              </a:lnSpc>
            </a:pPr>
            <a:r>
              <a:rPr lang="en-US" sz="2000" dirty="0">
                <a:solidFill>
                  <a:schemeClr val="bg1"/>
                </a:solidFill>
              </a:rPr>
              <a:t>Under Guidelines Of</a:t>
            </a:r>
          </a:p>
          <a:p>
            <a:pPr>
              <a:lnSpc>
                <a:spcPct val="150000"/>
              </a:lnSpc>
            </a:pPr>
            <a:r>
              <a:rPr lang="en-US" sz="3200" b="1" dirty="0">
                <a:solidFill>
                  <a:schemeClr val="accent4">
                    <a:lumMod val="60000"/>
                    <a:lumOff val="40000"/>
                  </a:schemeClr>
                </a:solidFill>
              </a:rPr>
              <a:t>Asif Hossain Khan</a:t>
            </a:r>
            <a:endParaRPr lang="en-US" sz="2000" b="1" dirty="0">
              <a:solidFill>
                <a:schemeClr val="bg1"/>
              </a:solidFill>
            </a:endParaRPr>
          </a:p>
          <a:p>
            <a:pPr>
              <a:lnSpc>
                <a:spcPct val="150000"/>
              </a:lnSpc>
            </a:pPr>
            <a:r>
              <a:rPr lang="en-US" sz="2000" b="1" dirty="0">
                <a:solidFill>
                  <a:schemeClr val="bg1"/>
                </a:solidFill>
              </a:rPr>
              <a:t>Lecturer</a:t>
            </a:r>
            <a:br>
              <a:rPr lang="en-US" sz="2000" dirty="0">
                <a:solidFill>
                  <a:schemeClr val="bg1"/>
                </a:solidFill>
              </a:rPr>
            </a:br>
            <a:r>
              <a:rPr lang="en-US" sz="2000" dirty="0">
                <a:solidFill>
                  <a:schemeClr val="bg1"/>
                </a:solidFill>
              </a:rPr>
              <a:t>Dept. Of Computer Science and Engineering, DIU</a:t>
            </a:r>
          </a:p>
        </p:txBody>
      </p:sp>
      <p:sp>
        <p:nvSpPr>
          <p:cNvPr id="8" name="TextBox 7">
            <a:extLst>
              <a:ext uri="{FF2B5EF4-FFF2-40B4-BE49-F238E27FC236}">
                <a16:creationId xmlns:a16="http://schemas.microsoft.com/office/drawing/2014/main" id="{30073C49-7D93-4784-AD1A-D988BEEAF7C2}"/>
              </a:ext>
            </a:extLst>
          </p:cNvPr>
          <p:cNvSpPr txBox="1"/>
          <p:nvPr/>
        </p:nvSpPr>
        <p:spPr>
          <a:xfrm>
            <a:off x="6870700" y="2878220"/>
            <a:ext cx="4309533" cy="2531206"/>
          </a:xfrm>
          <a:prstGeom prst="rect">
            <a:avLst/>
          </a:prstGeom>
          <a:noFill/>
        </p:spPr>
        <p:txBody>
          <a:bodyPr wrap="square" rtlCol="0">
            <a:spAutoFit/>
          </a:bodyPr>
          <a:lstStyle/>
          <a:p>
            <a:pPr>
              <a:lnSpc>
                <a:spcPct val="150000"/>
              </a:lnSpc>
            </a:pPr>
            <a:r>
              <a:rPr lang="en-US" dirty="0">
                <a:solidFill>
                  <a:schemeClr val="bg1"/>
                </a:solidFill>
              </a:rPr>
              <a:t>Presented By-</a:t>
            </a:r>
          </a:p>
          <a:p>
            <a:pPr>
              <a:lnSpc>
                <a:spcPct val="150000"/>
              </a:lnSpc>
            </a:pPr>
            <a:r>
              <a:rPr lang="en-US" b="1" dirty="0">
                <a:solidFill>
                  <a:schemeClr val="accent4">
                    <a:lumMod val="60000"/>
                    <a:lumOff val="40000"/>
                  </a:schemeClr>
                </a:solidFill>
              </a:rPr>
              <a:t>Akash Mia</a:t>
            </a:r>
          </a:p>
          <a:p>
            <a:pPr>
              <a:lnSpc>
                <a:spcPct val="150000"/>
              </a:lnSpc>
            </a:pPr>
            <a:r>
              <a:rPr lang="en-US" b="1" dirty="0">
                <a:solidFill>
                  <a:schemeClr val="accent4">
                    <a:lumMod val="60000"/>
                    <a:lumOff val="40000"/>
                  </a:schemeClr>
                </a:solidFill>
              </a:rPr>
              <a:t>ID: 192-15-2860</a:t>
            </a:r>
          </a:p>
          <a:p>
            <a:pPr>
              <a:lnSpc>
                <a:spcPct val="150000"/>
              </a:lnSpc>
            </a:pPr>
            <a:r>
              <a:rPr lang="en-US" dirty="0">
                <a:solidFill>
                  <a:schemeClr val="bg1"/>
                </a:solidFill>
              </a:rPr>
              <a:t>Course Code: CSE 221</a:t>
            </a:r>
          </a:p>
          <a:p>
            <a:pPr>
              <a:lnSpc>
                <a:spcPct val="150000"/>
              </a:lnSpc>
            </a:pPr>
            <a:r>
              <a:rPr lang="en-US" dirty="0">
                <a:solidFill>
                  <a:schemeClr val="bg1"/>
                </a:solidFill>
              </a:rPr>
              <a:t>Course Title: Theory of Computing</a:t>
            </a:r>
          </a:p>
          <a:p>
            <a:pPr>
              <a:lnSpc>
                <a:spcPct val="150000"/>
              </a:lnSpc>
            </a:pPr>
            <a:r>
              <a:rPr lang="en-US" dirty="0">
                <a:solidFill>
                  <a:schemeClr val="bg1"/>
                </a:solidFill>
              </a:rPr>
              <a:t>Dept. of CSE , DIU</a:t>
            </a:r>
          </a:p>
        </p:txBody>
      </p:sp>
    </p:spTree>
    <p:extLst>
      <p:ext uri="{BB962C8B-B14F-4D97-AF65-F5344CB8AC3E}">
        <p14:creationId xmlns:p14="http://schemas.microsoft.com/office/powerpoint/2010/main" val="349644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022E-57A4-49EB-987A-5E42C7E79D2F}"/>
              </a:ext>
            </a:extLst>
          </p:cNvPr>
          <p:cNvSpPr>
            <a:spLocks noGrp="1"/>
          </p:cNvSpPr>
          <p:nvPr>
            <p:ph type="title"/>
          </p:nvPr>
        </p:nvSpPr>
        <p:spPr/>
        <p:txBody>
          <a:bodyPr/>
          <a:lstStyle/>
          <a:p>
            <a:pPr algn="ctr"/>
            <a:r>
              <a:rPr lang="en-US" dirty="0" err="1"/>
              <a:t>Shaeed</a:t>
            </a:r>
            <a:r>
              <a:rPr lang="en-US" dirty="0"/>
              <a:t> </a:t>
            </a:r>
            <a:r>
              <a:rPr lang="en-US" dirty="0" err="1"/>
              <a:t>Minar</a:t>
            </a:r>
            <a:endParaRPr lang="en-US" dirty="0"/>
          </a:p>
        </p:txBody>
      </p:sp>
      <p:pic>
        <p:nvPicPr>
          <p:cNvPr id="1026" name="Picture 2">
            <a:extLst>
              <a:ext uri="{FF2B5EF4-FFF2-40B4-BE49-F238E27FC236}">
                <a16:creationId xmlns:a16="http://schemas.microsoft.com/office/drawing/2014/main" id="{E78F72EF-107A-49E8-8577-14C50BA74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773331" y="3236369"/>
            <a:ext cx="4377268" cy="2462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49CA8F-DA8E-4C08-80C6-7676D6BB0E38}"/>
              </a:ext>
            </a:extLst>
          </p:cNvPr>
          <p:cNvSpPr txBox="1"/>
          <p:nvPr/>
        </p:nvSpPr>
        <p:spPr>
          <a:xfrm>
            <a:off x="1659464" y="3412066"/>
            <a:ext cx="5113867" cy="2117183"/>
          </a:xfrm>
          <a:prstGeom prst="rect">
            <a:avLst/>
          </a:prstGeom>
          <a:noFill/>
        </p:spPr>
        <p:txBody>
          <a:bodyPr wrap="square" rtlCol="0">
            <a:spAutoFit/>
          </a:bodyPr>
          <a:lstStyle/>
          <a:p>
            <a:pPr>
              <a:lnSpc>
                <a:spcPct val="150000"/>
              </a:lnSpc>
            </a:pPr>
            <a:r>
              <a:rPr lang="en-US" dirty="0" err="1"/>
              <a:t>Shaeed</a:t>
            </a:r>
            <a:r>
              <a:rPr lang="en-US" dirty="0"/>
              <a:t> </a:t>
            </a:r>
            <a:r>
              <a:rPr lang="en-US" dirty="0" err="1"/>
              <a:t>Minar</a:t>
            </a:r>
            <a:r>
              <a:rPr lang="en-US" dirty="0"/>
              <a:t> is a national monument in Dhaka, Bangladesh, established to commemorate those killed during the Bengali Language Movement demonstrations of 1952 in then East Pakistan.</a:t>
            </a:r>
          </a:p>
        </p:txBody>
      </p:sp>
    </p:spTree>
    <p:extLst>
      <p:ext uri="{BB962C8B-B14F-4D97-AF65-F5344CB8AC3E}">
        <p14:creationId xmlns:p14="http://schemas.microsoft.com/office/powerpoint/2010/main" val="311799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7025-DDF2-49C6-81AA-FC6FA8F85658}"/>
              </a:ext>
            </a:extLst>
          </p:cNvPr>
          <p:cNvSpPr>
            <a:spLocks noGrp="1"/>
          </p:cNvSpPr>
          <p:nvPr>
            <p:ph type="title"/>
          </p:nvPr>
        </p:nvSpPr>
        <p:spPr>
          <a:xfrm>
            <a:off x="1154954" y="973668"/>
            <a:ext cx="9910979" cy="706964"/>
          </a:xfrm>
        </p:spPr>
        <p:txBody>
          <a:bodyPr/>
          <a:lstStyle/>
          <a:p>
            <a:pPr algn="ctr"/>
            <a:r>
              <a:rPr lang="en-US" dirty="0"/>
              <a:t>Why </a:t>
            </a:r>
            <a:r>
              <a:rPr lang="en-US" dirty="0" err="1"/>
              <a:t>Shaeed</a:t>
            </a:r>
            <a:r>
              <a:rPr lang="en-US" dirty="0"/>
              <a:t> </a:t>
            </a:r>
            <a:r>
              <a:rPr lang="en-US" dirty="0" err="1"/>
              <a:t>Minar</a:t>
            </a:r>
            <a:r>
              <a:rPr lang="en-US" dirty="0"/>
              <a:t> is a Historical Place?</a:t>
            </a:r>
          </a:p>
        </p:txBody>
      </p:sp>
      <p:sp>
        <p:nvSpPr>
          <p:cNvPr id="4" name="TextBox 3" descr="Original Shaheed Minar 1952, Dhaka&#10;">
            <a:extLst>
              <a:ext uri="{FF2B5EF4-FFF2-40B4-BE49-F238E27FC236}">
                <a16:creationId xmlns:a16="http://schemas.microsoft.com/office/drawing/2014/main" id="{B9016E84-C062-419E-97FA-3B648A794DF8}"/>
              </a:ext>
            </a:extLst>
          </p:cNvPr>
          <p:cNvSpPr txBox="1"/>
          <p:nvPr/>
        </p:nvSpPr>
        <p:spPr>
          <a:xfrm>
            <a:off x="2020263" y="3187303"/>
            <a:ext cx="5419147" cy="2532681"/>
          </a:xfrm>
          <a:prstGeom prst="rect">
            <a:avLst/>
          </a:prstGeom>
          <a:noFill/>
        </p:spPr>
        <p:txBody>
          <a:bodyPr wrap="square" rtlCol="0">
            <a:spAutoFit/>
          </a:bodyPr>
          <a:lstStyle/>
          <a:p>
            <a:pPr>
              <a:lnSpc>
                <a:spcPct val="150000"/>
              </a:lnSpc>
            </a:pPr>
            <a:r>
              <a:rPr lang="en-US" dirty="0"/>
              <a:t>Shaheed </a:t>
            </a:r>
            <a:r>
              <a:rPr lang="en-US" dirty="0" err="1"/>
              <a:t>Minar</a:t>
            </a:r>
            <a:r>
              <a:rPr lang="en-US" dirty="0"/>
              <a:t> monument built in memory of the mother language martyrs, who were killed on 21</a:t>
            </a:r>
            <a:r>
              <a:rPr lang="en-US" baseline="30000" dirty="0"/>
              <a:t>st</a:t>
            </a:r>
            <a:r>
              <a:rPr lang="en-US" dirty="0"/>
              <a:t>  February 1952 during the language movement. A memorial to the martyrs was built immediately after the killings, on 23 February 1952. So, Shaheed </a:t>
            </a:r>
            <a:r>
              <a:rPr lang="en-US" dirty="0" err="1"/>
              <a:t>Minar</a:t>
            </a:r>
            <a:r>
              <a:rPr lang="en-US" dirty="0"/>
              <a:t> is a historical place</a:t>
            </a:r>
          </a:p>
        </p:txBody>
      </p:sp>
      <p:pic>
        <p:nvPicPr>
          <p:cNvPr id="2050" name="Picture 2" descr="Original Shaheed Minar 1952, Dhaka">
            <a:extLst>
              <a:ext uri="{FF2B5EF4-FFF2-40B4-BE49-F238E27FC236}">
                <a16:creationId xmlns:a16="http://schemas.microsoft.com/office/drawing/2014/main" id="{89C68D0E-9BD8-4973-83D2-5C0E5ADAF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531" y="2770865"/>
            <a:ext cx="2524167" cy="336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45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7025-DDF2-49C6-81AA-FC6FA8F85658}"/>
              </a:ext>
            </a:extLst>
          </p:cNvPr>
          <p:cNvSpPr>
            <a:spLocks noGrp="1"/>
          </p:cNvSpPr>
          <p:nvPr>
            <p:ph type="title"/>
          </p:nvPr>
        </p:nvSpPr>
        <p:spPr>
          <a:xfrm>
            <a:off x="1154954" y="973668"/>
            <a:ext cx="9910979" cy="706964"/>
          </a:xfrm>
        </p:spPr>
        <p:txBody>
          <a:bodyPr/>
          <a:lstStyle/>
          <a:p>
            <a:pPr algn="ctr"/>
            <a:r>
              <a:rPr lang="en-US" dirty="0"/>
              <a:t>Why </a:t>
            </a:r>
            <a:r>
              <a:rPr lang="en-US" dirty="0" err="1"/>
              <a:t>Shaeed</a:t>
            </a:r>
            <a:r>
              <a:rPr lang="en-US" dirty="0"/>
              <a:t> </a:t>
            </a:r>
            <a:r>
              <a:rPr lang="en-US" dirty="0" err="1"/>
              <a:t>Minar</a:t>
            </a:r>
            <a:r>
              <a:rPr lang="en-US" dirty="0"/>
              <a:t> is a Historical Place?</a:t>
            </a:r>
          </a:p>
        </p:txBody>
      </p:sp>
      <p:pic>
        <p:nvPicPr>
          <p:cNvPr id="2050" name="Picture 2" descr="Original Shaheed Minar 1952, Dhaka">
            <a:extLst>
              <a:ext uri="{FF2B5EF4-FFF2-40B4-BE49-F238E27FC236}">
                <a16:creationId xmlns:a16="http://schemas.microsoft.com/office/drawing/2014/main" id="{89C68D0E-9BD8-4973-83D2-5C0E5ADAF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064" y="2615106"/>
            <a:ext cx="2524167" cy="33655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10F981-428B-457C-BCF1-0B652E0B2035}"/>
              </a:ext>
            </a:extLst>
          </p:cNvPr>
          <p:cNvSpPr txBox="1"/>
          <p:nvPr/>
        </p:nvSpPr>
        <p:spPr>
          <a:xfrm>
            <a:off x="2454064" y="5979060"/>
            <a:ext cx="2571538" cy="369332"/>
          </a:xfrm>
          <a:prstGeom prst="rect">
            <a:avLst/>
          </a:prstGeom>
          <a:noFill/>
        </p:spPr>
        <p:txBody>
          <a:bodyPr wrap="none" rtlCol="0">
            <a:spAutoFit/>
          </a:bodyPr>
          <a:lstStyle/>
          <a:p>
            <a:r>
              <a:rPr lang="en-US" dirty="0"/>
              <a:t>Shaheed </a:t>
            </a:r>
            <a:r>
              <a:rPr lang="en-US" dirty="0" err="1"/>
              <a:t>Minar</a:t>
            </a:r>
            <a:r>
              <a:rPr lang="en-US" dirty="0"/>
              <a:t>(1952)</a:t>
            </a:r>
          </a:p>
        </p:txBody>
      </p:sp>
      <p:sp>
        <p:nvSpPr>
          <p:cNvPr id="7" name="TextBox 6">
            <a:extLst>
              <a:ext uri="{FF2B5EF4-FFF2-40B4-BE49-F238E27FC236}">
                <a16:creationId xmlns:a16="http://schemas.microsoft.com/office/drawing/2014/main" id="{6ABB1C2C-7987-4728-81E6-62C000CCB29D}"/>
              </a:ext>
            </a:extLst>
          </p:cNvPr>
          <p:cNvSpPr txBox="1"/>
          <p:nvPr/>
        </p:nvSpPr>
        <p:spPr>
          <a:xfrm>
            <a:off x="7479759" y="5884332"/>
            <a:ext cx="2571538" cy="369332"/>
          </a:xfrm>
          <a:prstGeom prst="rect">
            <a:avLst/>
          </a:prstGeom>
          <a:noFill/>
        </p:spPr>
        <p:txBody>
          <a:bodyPr wrap="none" rtlCol="0">
            <a:spAutoFit/>
          </a:bodyPr>
          <a:lstStyle/>
          <a:p>
            <a:r>
              <a:rPr lang="en-US" dirty="0"/>
              <a:t>Shaheed </a:t>
            </a:r>
            <a:r>
              <a:rPr lang="en-US" dirty="0" err="1"/>
              <a:t>Minar</a:t>
            </a:r>
            <a:r>
              <a:rPr lang="en-US" dirty="0"/>
              <a:t>(1972)</a:t>
            </a:r>
          </a:p>
        </p:txBody>
      </p:sp>
      <p:pic>
        <p:nvPicPr>
          <p:cNvPr id="8" name="Picture 7">
            <a:extLst>
              <a:ext uri="{FF2B5EF4-FFF2-40B4-BE49-F238E27FC236}">
                <a16:creationId xmlns:a16="http://schemas.microsoft.com/office/drawing/2014/main" id="{2AD5E9A4-C7B6-4187-ABF4-4FD0EA7D1AC5}"/>
              </a:ext>
            </a:extLst>
          </p:cNvPr>
          <p:cNvPicPr>
            <a:picLocks noChangeAspect="1"/>
          </p:cNvPicPr>
          <p:nvPr/>
        </p:nvPicPr>
        <p:blipFill>
          <a:blip r:embed="rId3"/>
          <a:stretch>
            <a:fillRect/>
          </a:stretch>
        </p:blipFill>
        <p:spPr>
          <a:xfrm>
            <a:off x="6110443" y="2754647"/>
            <a:ext cx="4790198" cy="2960353"/>
          </a:xfrm>
          <a:prstGeom prst="rect">
            <a:avLst/>
          </a:prstGeom>
        </p:spPr>
      </p:pic>
    </p:spTree>
    <p:extLst>
      <p:ext uri="{BB962C8B-B14F-4D97-AF65-F5344CB8AC3E}">
        <p14:creationId xmlns:p14="http://schemas.microsoft.com/office/powerpoint/2010/main" val="63747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2E27-DA0E-4B6C-81DC-A1109CA3CB4D}"/>
              </a:ext>
            </a:extLst>
          </p:cNvPr>
          <p:cNvSpPr>
            <a:spLocks noGrp="1"/>
          </p:cNvSpPr>
          <p:nvPr>
            <p:ph type="title"/>
          </p:nvPr>
        </p:nvSpPr>
        <p:spPr>
          <a:xfrm>
            <a:off x="1715291" y="901701"/>
            <a:ext cx="8761413" cy="706964"/>
          </a:xfrm>
        </p:spPr>
        <p:txBody>
          <a:bodyPr/>
          <a:lstStyle/>
          <a:p>
            <a:pPr algn="ctr"/>
            <a:r>
              <a:rPr lang="en-US" dirty="0"/>
              <a:t>Background of Shaheed </a:t>
            </a:r>
            <a:r>
              <a:rPr lang="en-US" dirty="0" err="1"/>
              <a:t>Minar</a:t>
            </a:r>
            <a:endParaRPr lang="en-US" dirty="0"/>
          </a:p>
        </p:txBody>
      </p:sp>
      <p:sp>
        <p:nvSpPr>
          <p:cNvPr id="4" name="TextBox 3">
            <a:extLst>
              <a:ext uri="{FF2B5EF4-FFF2-40B4-BE49-F238E27FC236}">
                <a16:creationId xmlns:a16="http://schemas.microsoft.com/office/drawing/2014/main" id="{40E4D4F4-C839-4661-A6C2-FCC432E0165A}"/>
              </a:ext>
            </a:extLst>
          </p:cNvPr>
          <p:cNvSpPr txBox="1"/>
          <p:nvPr/>
        </p:nvSpPr>
        <p:spPr>
          <a:xfrm>
            <a:off x="1098025" y="2714576"/>
            <a:ext cx="9995946" cy="3363678"/>
          </a:xfrm>
          <a:prstGeom prst="rect">
            <a:avLst/>
          </a:prstGeom>
          <a:noFill/>
        </p:spPr>
        <p:txBody>
          <a:bodyPr wrap="square" rtlCol="0">
            <a:spAutoFit/>
          </a:bodyPr>
          <a:lstStyle/>
          <a:p>
            <a:pPr>
              <a:lnSpc>
                <a:spcPct val="150000"/>
              </a:lnSpc>
            </a:pPr>
            <a:r>
              <a:rPr lang="en-US" dirty="0"/>
              <a:t>On 21 and 22 February 1952, students from Dhaka University and Dhaka Medical College and political activists were killed when the Pakistani police force opened fire on Bengali protesters who were demanding official status for their native tongue, Bengali. The massacre occurred near Dhaka Medical College and </a:t>
            </a:r>
            <a:r>
              <a:rPr lang="en-US" dirty="0" err="1"/>
              <a:t>Ramna</a:t>
            </a:r>
            <a:r>
              <a:rPr lang="en-US" dirty="0"/>
              <a:t> Park in Dhaka. A makeshift monument was erected on 23 February by students of Dhaka medical college and other educational institutions, but soon demolished on 26 February by the Pakistani police force. The Language Movement gained momentum, and after a long struggle, Bengali gained official status in Pakistan (with Urdu) in 1956. </a:t>
            </a:r>
          </a:p>
        </p:txBody>
      </p:sp>
    </p:spTree>
    <p:extLst>
      <p:ext uri="{BB962C8B-B14F-4D97-AF65-F5344CB8AC3E}">
        <p14:creationId xmlns:p14="http://schemas.microsoft.com/office/powerpoint/2010/main" val="146690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A640-CBA4-4E13-A891-CF653B8FC625}"/>
              </a:ext>
            </a:extLst>
          </p:cNvPr>
          <p:cNvSpPr>
            <a:spLocks noGrp="1"/>
          </p:cNvSpPr>
          <p:nvPr>
            <p:ph type="title"/>
          </p:nvPr>
        </p:nvSpPr>
        <p:spPr>
          <a:xfrm>
            <a:off x="1715293" y="905935"/>
            <a:ext cx="8761413" cy="706964"/>
          </a:xfrm>
        </p:spPr>
        <p:txBody>
          <a:bodyPr/>
          <a:lstStyle/>
          <a:p>
            <a:pPr algn="ctr"/>
            <a:r>
              <a:rPr lang="en-US" dirty="0"/>
              <a:t>Background of Shaheed </a:t>
            </a:r>
            <a:r>
              <a:rPr lang="en-US" dirty="0" err="1"/>
              <a:t>Minar</a:t>
            </a:r>
            <a:endParaRPr lang="en-US" dirty="0"/>
          </a:p>
        </p:txBody>
      </p:sp>
      <p:sp>
        <p:nvSpPr>
          <p:cNvPr id="4" name="TextBox 3">
            <a:extLst>
              <a:ext uri="{FF2B5EF4-FFF2-40B4-BE49-F238E27FC236}">
                <a16:creationId xmlns:a16="http://schemas.microsoft.com/office/drawing/2014/main" id="{2CD674F5-979D-4175-BB26-FBD1C544CFA2}"/>
              </a:ext>
            </a:extLst>
          </p:cNvPr>
          <p:cNvSpPr txBox="1"/>
          <p:nvPr/>
        </p:nvSpPr>
        <p:spPr>
          <a:xfrm>
            <a:off x="1077362" y="2571184"/>
            <a:ext cx="10148935" cy="3892990"/>
          </a:xfrm>
          <a:prstGeom prst="rect">
            <a:avLst/>
          </a:prstGeom>
          <a:noFill/>
        </p:spPr>
        <p:txBody>
          <a:bodyPr wrap="square" rtlCol="0">
            <a:spAutoFit/>
          </a:bodyPr>
          <a:lstStyle/>
          <a:p>
            <a:pPr>
              <a:lnSpc>
                <a:spcPct val="150000"/>
              </a:lnSpc>
            </a:pPr>
            <a:r>
              <a:rPr lang="en-US" dirty="0"/>
              <a:t>To commemorate the dead, the Shaheed </a:t>
            </a:r>
            <a:r>
              <a:rPr lang="en-US" dirty="0" err="1"/>
              <a:t>Minar</a:t>
            </a:r>
            <a:r>
              <a:rPr lang="en-US" dirty="0"/>
              <a:t> was designed and built by Bangladeshi sculptors </a:t>
            </a:r>
            <a:r>
              <a:rPr lang="en-US" dirty="0" err="1"/>
              <a:t>Hamidur</a:t>
            </a:r>
            <a:r>
              <a:rPr lang="en-US" dirty="0"/>
              <a:t> Rahman in collaboration with </a:t>
            </a:r>
            <a:r>
              <a:rPr lang="en-US" dirty="0" err="1"/>
              <a:t>Novera</a:t>
            </a:r>
            <a:r>
              <a:rPr lang="en-US" dirty="0"/>
              <a:t> Ahmed. Construction was delayed by martial law, but the monument was finally completed in 1963, and stood until the Bangladesh Liberation War in 1971, when it was demolished completely during Operation Searchlight. After Bangladesh gained independence later that year, it was rebuilt. It was expanded in 1983. National, mourning, cultural and other activities are held each year on 21 February (</a:t>
            </a:r>
            <a:r>
              <a:rPr lang="en-US" dirty="0" err="1"/>
              <a:t>Ekushey</a:t>
            </a:r>
            <a:r>
              <a:rPr lang="en-US" dirty="0"/>
              <a:t> February) to mark Language Movement Day or Shaheed </a:t>
            </a:r>
            <a:r>
              <a:rPr lang="en-US" dirty="0" err="1"/>
              <a:t>Dibas</a:t>
            </a:r>
            <a:r>
              <a:rPr lang="en-US" dirty="0"/>
              <a:t> (Martyrs' Day), centered on the Shaheed </a:t>
            </a:r>
            <a:r>
              <a:rPr lang="en-US" dirty="0" err="1"/>
              <a:t>Minar</a:t>
            </a:r>
            <a:r>
              <a:rPr lang="en-US" dirty="0"/>
              <a:t>. Since 2000, 21 February is also recognized as International Mother Language Day.</a:t>
            </a:r>
          </a:p>
        </p:txBody>
      </p:sp>
    </p:spTree>
    <p:extLst>
      <p:ext uri="{BB962C8B-B14F-4D97-AF65-F5344CB8AC3E}">
        <p14:creationId xmlns:p14="http://schemas.microsoft.com/office/powerpoint/2010/main" val="22119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94C7-A18D-4987-AE9F-368663F617A6}"/>
              </a:ext>
            </a:extLst>
          </p:cNvPr>
          <p:cNvSpPr>
            <a:spLocks noGrp="1"/>
          </p:cNvSpPr>
          <p:nvPr>
            <p:ph type="title"/>
          </p:nvPr>
        </p:nvSpPr>
        <p:spPr/>
        <p:txBody>
          <a:bodyPr/>
          <a:lstStyle/>
          <a:p>
            <a:pPr algn="ctr"/>
            <a:r>
              <a:rPr lang="en-US" dirty="0"/>
              <a:t>Visiting Area</a:t>
            </a:r>
          </a:p>
        </p:txBody>
      </p:sp>
      <p:sp>
        <p:nvSpPr>
          <p:cNvPr id="4" name="TextBox 3">
            <a:extLst>
              <a:ext uri="{FF2B5EF4-FFF2-40B4-BE49-F238E27FC236}">
                <a16:creationId xmlns:a16="http://schemas.microsoft.com/office/drawing/2014/main" id="{D2D63B77-A749-4456-874D-A65C6E9E1AE5}"/>
              </a:ext>
            </a:extLst>
          </p:cNvPr>
          <p:cNvSpPr txBox="1"/>
          <p:nvPr/>
        </p:nvSpPr>
        <p:spPr>
          <a:xfrm>
            <a:off x="956733" y="2785907"/>
            <a:ext cx="10287000" cy="2948179"/>
          </a:xfrm>
          <a:prstGeom prst="rect">
            <a:avLst/>
          </a:prstGeom>
          <a:noFill/>
        </p:spPr>
        <p:txBody>
          <a:bodyPr wrap="square" rtlCol="0">
            <a:spAutoFit/>
          </a:bodyPr>
          <a:lstStyle/>
          <a:p>
            <a:pPr>
              <a:lnSpc>
                <a:spcPct val="150000"/>
              </a:lnSpc>
            </a:pPr>
            <a:r>
              <a:rPr lang="en-US" dirty="0"/>
              <a:t>The Shaheed </a:t>
            </a:r>
            <a:r>
              <a:rPr lang="en-US" dirty="0" err="1"/>
              <a:t>Minar</a:t>
            </a:r>
            <a:r>
              <a:rPr lang="en-US" dirty="0"/>
              <a:t> is a place where people pay homage to the martyrs with flowers. The Shaheed </a:t>
            </a:r>
            <a:r>
              <a:rPr lang="en-US" dirty="0" err="1"/>
              <a:t>Minar</a:t>
            </a:r>
            <a:r>
              <a:rPr lang="en-US" dirty="0"/>
              <a:t> is situated near Dhaka Medical College Hospital and in the Dhaka University area. It is adjacent to the Mathematics Department of Dhaka University. Doel Square is one of the popular areas of the University of Dhaka campus located in </a:t>
            </a:r>
            <a:r>
              <a:rPr lang="en-US" dirty="0" err="1"/>
              <a:t>Shahbag</a:t>
            </a:r>
            <a:r>
              <a:rPr lang="en-US" dirty="0"/>
              <a:t> near Central Shaheed </a:t>
            </a:r>
            <a:r>
              <a:rPr lang="en-US" dirty="0" err="1"/>
              <a:t>Minar</a:t>
            </a:r>
            <a:r>
              <a:rPr lang="en-US" dirty="0"/>
              <a:t>. There is sculpture of Oriental magpie-robin in the middle of the Doel Square. The oriental magpie-robin is the national bird of Bangladesh and locally known as the </a:t>
            </a:r>
            <a:r>
              <a:rPr lang="en-US" dirty="0" err="1"/>
              <a:t>doyel</a:t>
            </a:r>
            <a:r>
              <a:rPr lang="en-US" dirty="0"/>
              <a:t> or </a:t>
            </a:r>
            <a:r>
              <a:rPr lang="en-US" dirty="0" err="1"/>
              <a:t>doel</a:t>
            </a:r>
            <a:r>
              <a:rPr lang="en-US" dirty="0"/>
              <a:t>.</a:t>
            </a:r>
          </a:p>
        </p:txBody>
      </p:sp>
    </p:spTree>
    <p:extLst>
      <p:ext uri="{BB962C8B-B14F-4D97-AF65-F5344CB8AC3E}">
        <p14:creationId xmlns:p14="http://schemas.microsoft.com/office/powerpoint/2010/main" val="300040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235239-6B8B-44D0-81DC-6F415EF19349}"/>
              </a:ext>
            </a:extLst>
          </p:cNvPr>
          <p:cNvSpPr txBox="1"/>
          <p:nvPr/>
        </p:nvSpPr>
        <p:spPr>
          <a:xfrm>
            <a:off x="4116131" y="3522133"/>
            <a:ext cx="3999813" cy="1015663"/>
          </a:xfrm>
          <a:prstGeom prst="rect">
            <a:avLst/>
          </a:prstGeom>
          <a:noFill/>
        </p:spPr>
        <p:txBody>
          <a:bodyPr wrap="none" rtlCol="0">
            <a:spAutoFit/>
          </a:bodyPr>
          <a:lstStyle/>
          <a:p>
            <a:r>
              <a:rPr lang="en-US" sz="6000" b="1" dirty="0"/>
              <a:t>Thank you</a:t>
            </a:r>
          </a:p>
        </p:txBody>
      </p:sp>
    </p:spTree>
    <p:extLst>
      <p:ext uri="{BB962C8B-B14F-4D97-AF65-F5344CB8AC3E}">
        <p14:creationId xmlns:p14="http://schemas.microsoft.com/office/powerpoint/2010/main" val="2814850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398</TotalTime>
  <Words>500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Light</vt:lpstr>
      <vt:lpstr>Berlin Sans FB Demi</vt:lpstr>
      <vt:lpstr>Century Gothic</vt:lpstr>
      <vt:lpstr>Wingdings 3</vt:lpstr>
      <vt:lpstr>Ion Boardroom</vt:lpstr>
      <vt:lpstr>PowerPoint Presentation</vt:lpstr>
      <vt:lpstr>Shaeed Minar</vt:lpstr>
      <vt:lpstr>Why Shaeed Minar is a Historical Place?</vt:lpstr>
      <vt:lpstr>Why Shaeed Minar is a Historical Place?</vt:lpstr>
      <vt:lpstr>Background of Shaheed Minar</vt:lpstr>
      <vt:lpstr>Background of Shaheed Minar</vt:lpstr>
      <vt:lpstr>Visiting Area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dc:creator>
  <cp:lastModifiedBy>Akash M</cp:lastModifiedBy>
  <cp:revision>19</cp:revision>
  <dcterms:created xsi:type="dcterms:W3CDTF">2022-03-26T15:42:00Z</dcterms:created>
  <dcterms:modified xsi:type="dcterms:W3CDTF">2022-03-27T10:45:45Z</dcterms:modified>
</cp:coreProperties>
</file>