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2" r:id="rId1"/>
  </p:sldMasterIdLst>
  <p:sldIdLst>
    <p:sldId id="256" r:id="rId2"/>
    <p:sldId id="257" r:id="rId3"/>
    <p:sldId id="258" r:id="rId4"/>
    <p:sldId id="259" r:id="rId5"/>
    <p:sldId id="261" r:id="rId6"/>
    <p:sldId id="262" r:id="rId7"/>
    <p:sldId id="260"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ash M" userId="48d8736ec901bd2f" providerId="LiveId" clId="{7E50805D-D572-41A2-85B6-58917623AEF3}"/>
    <pc:docChg chg="undo custSel modSld">
      <pc:chgData name="Akash M" userId="48d8736ec901bd2f" providerId="LiveId" clId="{7E50805D-D572-41A2-85B6-58917623AEF3}" dt="2022-03-31T04:23:54.387" v="25" actId="1076"/>
      <pc:docMkLst>
        <pc:docMk/>
      </pc:docMkLst>
      <pc:sldChg chg="modSp mod">
        <pc:chgData name="Akash M" userId="48d8736ec901bd2f" providerId="LiveId" clId="{7E50805D-D572-41A2-85B6-58917623AEF3}" dt="2022-03-31T03:32:49.682" v="0"/>
        <pc:sldMkLst>
          <pc:docMk/>
          <pc:sldMk cId="3496446025" sldId="256"/>
        </pc:sldMkLst>
        <pc:spChg chg="mod">
          <ac:chgData name="Akash M" userId="48d8736ec901bd2f" providerId="LiveId" clId="{7E50805D-D572-41A2-85B6-58917623AEF3}" dt="2022-03-31T03:32:49.682" v="0"/>
          <ac:spMkLst>
            <pc:docMk/>
            <pc:sldMk cId="3496446025" sldId="256"/>
            <ac:spMk id="7" creationId="{EF1EAD90-55C9-41CD-A475-C1EA73944704}"/>
          </ac:spMkLst>
        </pc:spChg>
      </pc:sldChg>
      <pc:sldChg chg="addSp modSp mod">
        <pc:chgData name="Akash M" userId="48d8736ec901bd2f" providerId="LiveId" clId="{7E50805D-D572-41A2-85B6-58917623AEF3}" dt="2022-03-31T03:58:10.895" v="22" actId="1076"/>
        <pc:sldMkLst>
          <pc:docMk/>
          <pc:sldMk cId="3117995323" sldId="257"/>
        </pc:sldMkLst>
        <pc:spChg chg="mod">
          <ac:chgData name="Akash M" userId="48d8736ec901bd2f" providerId="LiveId" clId="{7E50805D-D572-41A2-85B6-58917623AEF3}" dt="2022-03-31T03:58:03.750" v="21" actId="1076"/>
          <ac:spMkLst>
            <pc:docMk/>
            <pc:sldMk cId="3117995323" sldId="257"/>
            <ac:spMk id="6" creationId="{E249CA8F-DA8E-4C08-80C6-7676D6BB0E38}"/>
          </ac:spMkLst>
        </pc:spChg>
        <pc:picChg chg="add mod">
          <ac:chgData name="Akash M" userId="48d8736ec901bd2f" providerId="LiveId" clId="{7E50805D-D572-41A2-85B6-58917623AEF3}" dt="2022-03-31T03:58:10.895" v="22" actId="1076"/>
          <ac:picMkLst>
            <pc:docMk/>
            <pc:sldMk cId="3117995323" sldId="257"/>
            <ac:picMk id="4" creationId="{3984BF4F-BC0C-45BB-9E7D-C3968996BA48}"/>
          </ac:picMkLst>
        </pc:picChg>
      </pc:sldChg>
      <pc:sldChg chg="delSp modSp mod">
        <pc:chgData name="Akash M" userId="48d8736ec901bd2f" providerId="LiveId" clId="{7E50805D-D572-41A2-85B6-58917623AEF3}" dt="2022-03-31T04:23:54.387" v="25" actId="1076"/>
        <pc:sldMkLst>
          <pc:docMk/>
          <pc:sldMk cId="510452386" sldId="258"/>
        </pc:sldMkLst>
        <pc:spChg chg="mod">
          <ac:chgData name="Akash M" userId="48d8736ec901bd2f" providerId="LiveId" clId="{7E50805D-D572-41A2-85B6-58917623AEF3}" dt="2022-03-31T04:23:54.387" v="25" actId="1076"/>
          <ac:spMkLst>
            <pc:docMk/>
            <pc:sldMk cId="510452386" sldId="258"/>
            <ac:spMk id="3" creationId="{775F987A-3499-4825-8989-F94021251A29}"/>
          </ac:spMkLst>
        </pc:spChg>
        <pc:spChg chg="del">
          <ac:chgData name="Akash M" userId="48d8736ec901bd2f" providerId="LiveId" clId="{7E50805D-D572-41A2-85B6-58917623AEF3}" dt="2022-03-31T04:23:34.667" v="23" actId="478"/>
          <ac:spMkLst>
            <pc:docMk/>
            <pc:sldMk cId="510452386" sldId="258"/>
            <ac:spMk id="4" creationId="{B9016E84-C062-419E-97FA-3B648A794DF8}"/>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smtClean="0"/>
              <a:pPr/>
              <a:t>3/31/2022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3623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3/31/2022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513073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891012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877279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96964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3/31/2022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085215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3/31/2022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720508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smtClean="0"/>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96719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smtClean="0"/>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8685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6313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8975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3/31/2022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3229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3/31/2022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9281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3/31/2022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8557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3/31/2022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2255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3/31/2022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071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3/31/2022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9301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smtClean="0"/>
              <a:t>3/31/2022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9515005"/>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001AD1-5961-4BE4-946D-6D3A4E3DD51D}"/>
              </a:ext>
            </a:extLst>
          </p:cNvPr>
          <p:cNvSpPr txBox="1"/>
          <p:nvPr/>
        </p:nvSpPr>
        <p:spPr>
          <a:xfrm>
            <a:off x="4368800" y="875637"/>
            <a:ext cx="3454400" cy="646331"/>
          </a:xfrm>
          <a:prstGeom prst="rect">
            <a:avLst/>
          </a:prstGeom>
          <a:noFill/>
        </p:spPr>
        <p:txBody>
          <a:bodyPr wrap="square" rtlCol="0">
            <a:spAutoFit/>
          </a:bodyPr>
          <a:lstStyle/>
          <a:p>
            <a:pPr algn="ctr"/>
            <a:r>
              <a:rPr lang="en-US" b="1" dirty="0">
                <a:solidFill>
                  <a:schemeClr val="bg1"/>
                </a:solidFill>
                <a:latin typeface="Bahnschrift Light" panose="020B0502040204020203" pitchFamily="34" charset="0"/>
              </a:rPr>
              <a:t>Presentation </a:t>
            </a:r>
          </a:p>
          <a:p>
            <a:pPr algn="ctr"/>
            <a:r>
              <a:rPr lang="en-US" b="1" dirty="0">
                <a:solidFill>
                  <a:schemeClr val="bg1"/>
                </a:solidFill>
                <a:latin typeface="Bahnschrift Light" panose="020B0502040204020203" pitchFamily="34" charset="0"/>
              </a:rPr>
              <a:t>on</a:t>
            </a:r>
          </a:p>
        </p:txBody>
      </p:sp>
      <p:sp>
        <p:nvSpPr>
          <p:cNvPr id="6" name="TextBox 5">
            <a:extLst>
              <a:ext uri="{FF2B5EF4-FFF2-40B4-BE49-F238E27FC236}">
                <a16:creationId xmlns:a16="http://schemas.microsoft.com/office/drawing/2014/main" id="{DACEB939-6AD6-408D-A68D-62F2CFA76564}"/>
              </a:ext>
            </a:extLst>
          </p:cNvPr>
          <p:cNvSpPr txBox="1"/>
          <p:nvPr/>
        </p:nvSpPr>
        <p:spPr>
          <a:xfrm>
            <a:off x="3302000" y="1521968"/>
            <a:ext cx="5740400" cy="369332"/>
          </a:xfrm>
          <a:prstGeom prst="rect">
            <a:avLst/>
          </a:prstGeom>
          <a:noFill/>
        </p:spPr>
        <p:txBody>
          <a:bodyPr wrap="square" rtlCol="0">
            <a:spAutoFit/>
          </a:bodyPr>
          <a:lstStyle/>
          <a:p>
            <a:pPr algn="ctr"/>
            <a:r>
              <a:rPr lang="en-US" b="1" dirty="0">
                <a:solidFill>
                  <a:schemeClr val="bg1"/>
                </a:solidFill>
              </a:rPr>
              <a:t>LAPLACE TRANSFORMS AND ITS APPLICATIONS</a:t>
            </a:r>
            <a:endParaRPr lang="en-US" b="1" dirty="0">
              <a:solidFill>
                <a:schemeClr val="bg1"/>
              </a:solidFill>
              <a:latin typeface="Berlin Sans FB Demi" panose="020E0802020502020306" pitchFamily="34" charset="0"/>
            </a:endParaRPr>
          </a:p>
        </p:txBody>
      </p:sp>
      <p:sp>
        <p:nvSpPr>
          <p:cNvPr id="7" name="Rectangle 6">
            <a:extLst>
              <a:ext uri="{FF2B5EF4-FFF2-40B4-BE49-F238E27FC236}">
                <a16:creationId xmlns:a16="http://schemas.microsoft.com/office/drawing/2014/main" id="{EF1EAD90-55C9-41CD-A475-C1EA73944704}"/>
              </a:ext>
            </a:extLst>
          </p:cNvPr>
          <p:cNvSpPr/>
          <p:nvPr/>
        </p:nvSpPr>
        <p:spPr>
          <a:xfrm>
            <a:off x="1244601" y="2668585"/>
            <a:ext cx="4572000" cy="2667447"/>
          </a:xfrm>
          <a:prstGeom prst="rect">
            <a:avLst/>
          </a:prstGeom>
        </p:spPr>
        <p:txBody>
          <a:bodyPr wrap="square">
            <a:spAutoFit/>
          </a:bodyPr>
          <a:lstStyle/>
          <a:p>
            <a:pPr>
              <a:lnSpc>
                <a:spcPct val="150000"/>
              </a:lnSpc>
            </a:pPr>
            <a:r>
              <a:rPr lang="en-US" sz="2000" dirty="0">
                <a:solidFill>
                  <a:schemeClr val="bg1"/>
                </a:solidFill>
              </a:rPr>
              <a:t>Under Guidelines Of</a:t>
            </a:r>
          </a:p>
          <a:p>
            <a:pPr>
              <a:lnSpc>
                <a:spcPct val="150000"/>
              </a:lnSpc>
            </a:pPr>
            <a:r>
              <a:rPr lang="en-US" sz="3200" b="1" dirty="0">
                <a:solidFill>
                  <a:schemeClr val="accent4">
                    <a:lumMod val="60000"/>
                    <a:lumOff val="40000"/>
                  </a:schemeClr>
                </a:solidFill>
              </a:rPr>
              <a:t>ANIP KUMAR PAUL</a:t>
            </a:r>
            <a:endParaRPr lang="en-US" sz="2000" b="1" dirty="0">
              <a:solidFill>
                <a:schemeClr val="bg1"/>
              </a:solidFill>
            </a:endParaRPr>
          </a:p>
          <a:p>
            <a:pPr>
              <a:lnSpc>
                <a:spcPct val="150000"/>
              </a:lnSpc>
            </a:pPr>
            <a:r>
              <a:rPr lang="en-US" sz="2000" b="1" dirty="0">
                <a:solidFill>
                  <a:schemeClr val="bg1"/>
                </a:solidFill>
              </a:rPr>
              <a:t>Lecture</a:t>
            </a:r>
            <a:br>
              <a:rPr lang="en-US" sz="2000" dirty="0">
                <a:solidFill>
                  <a:schemeClr val="bg1"/>
                </a:solidFill>
              </a:rPr>
            </a:br>
            <a:r>
              <a:rPr lang="en-US" sz="2000" dirty="0">
                <a:solidFill>
                  <a:schemeClr val="bg1"/>
                </a:solidFill>
              </a:rPr>
              <a:t>Dept. Of </a:t>
            </a:r>
            <a:r>
              <a:rPr lang="en-US" sz="2000" b="0" i="0" dirty="0">
                <a:solidFill>
                  <a:srgbClr val="E8EAED"/>
                </a:solidFill>
                <a:effectLst/>
                <a:latin typeface="arial" panose="020B0604020202020204" pitchFamily="34" charset="0"/>
              </a:rPr>
              <a:t>General Educational Development</a:t>
            </a:r>
            <a:r>
              <a:rPr lang="en-US" sz="2000" dirty="0">
                <a:solidFill>
                  <a:schemeClr val="bg1"/>
                </a:solidFill>
              </a:rPr>
              <a:t>, DIU</a:t>
            </a:r>
          </a:p>
        </p:txBody>
      </p:sp>
      <p:sp>
        <p:nvSpPr>
          <p:cNvPr id="8" name="TextBox 7">
            <a:extLst>
              <a:ext uri="{FF2B5EF4-FFF2-40B4-BE49-F238E27FC236}">
                <a16:creationId xmlns:a16="http://schemas.microsoft.com/office/drawing/2014/main" id="{30073C49-7D93-4784-AD1A-D988BEEAF7C2}"/>
              </a:ext>
            </a:extLst>
          </p:cNvPr>
          <p:cNvSpPr txBox="1"/>
          <p:nvPr/>
        </p:nvSpPr>
        <p:spPr>
          <a:xfrm>
            <a:off x="6375399" y="2253079"/>
            <a:ext cx="4572000" cy="3498458"/>
          </a:xfrm>
          <a:prstGeom prst="rect">
            <a:avLst/>
          </a:prstGeom>
          <a:noFill/>
        </p:spPr>
        <p:txBody>
          <a:bodyPr wrap="square" rtlCol="0">
            <a:spAutoFit/>
          </a:bodyPr>
          <a:lstStyle/>
          <a:p>
            <a:pPr>
              <a:lnSpc>
                <a:spcPct val="150000"/>
              </a:lnSpc>
            </a:pPr>
            <a:r>
              <a:rPr lang="en-US" sz="1400" b="1" dirty="0">
                <a:solidFill>
                  <a:schemeClr val="bg1"/>
                </a:solidFill>
              </a:rPr>
              <a:t>Presented By-</a:t>
            </a:r>
          </a:p>
          <a:p>
            <a:pPr>
              <a:lnSpc>
                <a:spcPct val="150000"/>
              </a:lnSpc>
            </a:pPr>
            <a:r>
              <a:rPr lang="en-US" sz="1400" dirty="0">
                <a:solidFill>
                  <a:schemeClr val="accent4">
                    <a:lumMod val="60000"/>
                    <a:lumOff val="40000"/>
                  </a:schemeClr>
                </a:solidFill>
              </a:rPr>
              <a:t>Nusrat </a:t>
            </a:r>
            <a:r>
              <a:rPr lang="en-US" sz="1400" dirty="0" err="1">
                <a:solidFill>
                  <a:schemeClr val="accent4">
                    <a:lumMod val="60000"/>
                    <a:lumOff val="40000"/>
                  </a:schemeClr>
                </a:solidFill>
              </a:rPr>
              <a:t>Easmin</a:t>
            </a:r>
            <a:r>
              <a:rPr lang="en-US" sz="1400" dirty="0">
                <a:solidFill>
                  <a:schemeClr val="accent4">
                    <a:lumMod val="60000"/>
                    <a:lumOff val="40000"/>
                  </a:schemeClr>
                </a:solidFill>
              </a:rPr>
              <a:t> – 192-15-2860</a:t>
            </a:r>
          </a:p>
          <a:p>
            <a:pPr>
              <a:lnSpc>
                <a:spcPct val="150000"/>
              </a:lnSpc>
            </a:pPr>
            <a:r>
              <a:rPr lang="en-US" sz="1400" dirty="0">
                <a:solidFill>
                  <a:schemeClr val="accent4">
                    <a:lumMod val="60000"/>
                    <a:lumOff val="40000"/>
                  </a:schemeClr>
                </a:solidFill>
              </a:rPr>
              <a:t>Imtiaz </a:t>
            </a:r>
            <a:r>
              <a:rPr lang="en-US" sz="1400" dirty="0" err="1">
                <a:solidFill>
                  <a:schemeClr val="accent4">
                    <a:lumMod val="60000"/>
                    <a:lumOff val="40000"/>
                  </a:schemeClr>
                </a:solidFill>
              </a:rPr>
              <a:t>Hasem</a:t>
            </a:r>
            <a:r>
              <a:rPr lang="en-US" sz="1400" dirty="0">
                <a:solidFill>
                  <a:schemeClr val="accent4">
                    <a:lumMod val="60000"/>
                    <a:lumOff val="40000"/>
                  </a:schemeClr>
                </a:solidFill>
              </a:rPr>
              <a:t> Akash – 192-15-2829</a:t>
            </a:r>
          </a:p>
          <a:p>
            <a:pPr>
              <a:lnSpc>
                <a:spcPct val="150000"/>
              </a:lnSpc>
            </a:pPr>
            <a:r>
              <a:rPr lang="en-US" sz="1400" dirty="0">
                <a:solidFill>
                  <a:schemeClr val="accent4">
                    <a:lumMod val="60000"/>
                    <a:lumOff val="40000"/>
                  </a:schemeClr>
                </a:solidFill>
              </a:rPr>
              <a:t>Rahul Dutta – 192-15-2846</a:t>
            </a:r>
          </a:p>
          <a:p>
            <a:pPr>
              <a:lnSpc>
                <a:spcPct val="150000"/>
              </a:lnSpc>
            </a:pPr>
            <a:r>
              <a:rPr lang="en-US" sz="1400" dirty="0">
                <a:solidFill>
                  <a:schemeClr val="accent4">
                    <a:lumMod val="60000"/>
                    <a:lumOff val="40000"/>
                  </a:schemeClr>
                </a:solidFill>
              </a:rPr>
              <a:t>HM </a:t>
            </a:r>
            <a:r>
              <a:rPr lang="en-US" sz="1400" dirty="0" err="1">
                <a:solidFill>
                  <a:schemeClr val="accent4">
                    <a:lumMod val="60000"/>
                    <a:lumOff val="40000"/>
                  </a:schemeClr>
                </a:solidFill>
              </a:rPr>
              <a:t>Shahadul</a:t>
            </a:r>
            <a:r>
              <a:rPr lang="en-US" sz="1400" dirty="0">
                <a:solidFill>
                  <a:schemeClr val="accent4">
                    <a:lumMod val="60000"/>
                    <a:lumOff val="40000"/>
                  </a:schemeClr>
                </a:solidFill>
              </a:rPr>
              <a:t> Islam Robel – 192-15-2851</a:t>
            </a:r>
          </a:p>
          <a:p>
            <a:pPr>
              <a:lnSpc>
                <a:spcPct val="150000"/>
              </a:lnSpc>
            </a:pPr>
            <a:r>
              <a:rPr lang="en-US" sz="1400" dirty="0">
                <a:solidFill>
                  <a:schemeClr val="accent4">
                    <a:lumMod val="60000"/>
                    <a:lumOff val="40000"/>
                  </a:schemeClr>
                </a:solidFill>
              </a:rPr>
              <a:t>Akash Mia –  192-15-2860</a:t>
            </a:r>
          </a:p>
          <a:p>
            <a:pPr>
              <a:lnSpc>
                <a:spcPct val="150000"/>
              </a:lnSpc>
            </a:pPr>
            <a:r>
              <a:rPr lang="en-US" sz="1400" dirty="0">
                <a:solidFill>
                  <a:schemeClr val="accent4">
                    <a:lumMod val="60000"/>
                    <a:lumOff val="40000"/>
                  </a:schemeClr>
                </a:solidFill>
              </a:rPr>
              <a:t>Abdul Momin – 192-15-2870</a:t>
            </a:r>
          </a:p>
          <a:p>
            <a:pPr>
              <a:lnSpc>
                <a:spcPct val="250000"/>
              </a:lnSpc>
            </a:pPr>
            <a:r>
              <a:rPr lang="en-US" sz="1400" dirty="0">
                <a:solidFill>
                  <a:schemeClr val="bg1"/>
                </a:solidFill>
              </a:rPr>
              <a:t>Course Code: MAT 211</a:t>
            </a:r>
          </a:p>
          <a:p>
            <a:pPr>
              <a:lnSpc>
                <a:spcPct val="150000"/>
              </a:lnSpc>
            </a:pPr>
            <a:r>
              <a:rPr lang="en-US" sz="1400" dirty="0">
                <a:solidFill>
                  <a:schemeClr val="bg1"/>
                </a:solidFill>
              </a:rPr>
              <a:t>Course Title: Engineering Mathematics </a:t>
            </a:r>
          </a:p>
          <a:p>
            <a:pPr>
              <a:lnSpc>
                <a:spcPct val="150000"/>
              </a:lnSpc>
            </a:pPr>
            <a:r>
              <a:rPr lang="en-US" sz="1400" dirty="0">
                <a:solidFill>
                  <a:schemeClr val="bg1"/>
                </a:solidFill>
              </a:rPr>
              <a:t>Dept. of CSE , DIU</a:t>
            </a:r>
          </a:p>
        </p:txBody>
      </p:sp>
    </p:spTree>
    <p:extLst>
      <p:ext uri="{BB962C8B-B14F-4D97-AF65-F5344CB8AC3E}">
        <p14:creationId xmlns:p14="http://schemas.microsoft.com/office/powerpoint/2010/main" val="3496446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A640-CBA4-4E13-A891-CF653B8FC625}"/>
              </a:ext>
            </a:extLst>
          </p:cNvPr>
          <p:cNvSpPr>
            <a:spLocks noGrp="1"/>
          </p:cNvSpPr>
          <p:nvPr>
            <p:ph type="title"/>
          </p:nvPr>
        </p:nvSpPr>
        <p:spPr>
          <a:xfrm>
            <a:off x="1779589" y="702734"/>
            <a:ext cx="8761411" cy="1286932"/>
          </a:xfrm>
        </p:spPr>
        <p:txBody>
          <a:bodyPr/>
          <a:lstStyle/>
          <a:p>
            <a:pPr algn="ctr"/>
            <a:r>
              <a:rPr lang="en-US" dirty="0"/>
              <a:t>APPLICATION IN ELECTRIC CIRCUIT THEORY</a:t>
            </a:r>
          </a:p>
        </p:txBody>
      </p:sp>
      <p:sp>
        <p:nvSpPr>
          <p:cNvPr id="6" name="TextBox 5">
            <a:extLst>
              <a:ext uri="{FF2B5EF4-FFF2-40B4-BE49-F238E27FC236}">
                <a16:creationId xmlns:a16="http://schemas.microsoft.com/office/drawing/2014/main" id="{A42751BE-A3C2-4EC6-A25F-4137AE540088}"/>
              </a:ext>
            </a:extLst>
          </p:cNvPr>
          <p:cNvSpPr txBox="1"/>
          <p:nvPr/>
        </p:nvSpPr>
        <p:spPr>
          <a:xfrm>
            <a:off x="1100669" y="2715117"/>
            <a:ext cx="5562599" cy="3363678"/>
          </a:xfrm>
          <a:prstGeom prst="rect">
            <a:avLst/>
          </a:prstGeom>
          <a:noFill/>
        </p:spPr>
        <p:txBody>
          <a:bodyPr wrap="square" rtlCol="0">
            <a:spAutoFit/>
          </a:bodyPr>
          <a:lstStyle/>
          <a:p>
            <a:pPr>
              <a:lnSpc>
                <a:spcPct val="150000"/>
              </a:lnSpc>
            </a:pPr>
            <a:r>
              <a:rPr lang="en-US" dirty="0"/>
              <a:t>The Laplace transform can be applied to solve the switching transient phenomenon in the series or parallel RL,RC or RLC circuits. A simple example of showing this application follows next. Let us consider a series RLC circuit as shown in Fig 1. To which a </a:t>
            </a:r>
            <a:r>
              <a:rPr lang="en-US" dirty="0" err="1"/>
              <a:t>d.c.</a:t>
            </a:r>
            <a:r>
              <a:rPr lang="en-US" dirty="0"/>
              <a:t> voltage Vo is suddenly applied. Now, applying Kirchhoff’s Voltage Law (KVL) to the circuit.</a:t>
            </a:r>
          </a:p>
        </p:txBody>
      </p:sp>
      <p:pic>
        <p:nvPicPr>
          <p:cNvPr id="9" name="Picture 8">
            <a:extLst>
              <a:ext uri="{FF2B5EF4-FFF2-40B4-BE49-F238E27FC236}">
                <a16:creationId xmlns:a16="http://schemas.microsoft.com/office/drawing/2014/main" id="{3D34438E-4B9B-45E5-8B86-03248149310E}"/>
              </a:ext>
            </a:extLst>
          </p:cNvPr>
          <p:cNvPicPr>
            <a:picLocks noChangeAspect="1"/>
          </p:cNvPicPr>
          <p:nvPr/>
        </p:nvPicPr>
        <p:blipFill>
          <a:blip r:embed="rId2"/>
          <a:stretch>
            <a:fillRect/>
          </a:stretch>
        </p:blipFill>
        <p:spPr>
          <a:xfrm>
            <a:off x="6544735" y="3054275"/>
            <a:ext cx="4800599" cy="2626858"/>
          </a:xfrm>
          <a:prstGeom prst="rect">
            <a:avLst/>
          </a:prstGeom>
        </p:spPr>
      </p:pic>
    </p:spTree>
    <p:extLst>
      <p:ext uri="{BB962C8B-B14F-4D97-AF65-F5344CB8AC3E}">
        <p14:creationId xmlns:p14="http://schemas.microsoft.com/office/powerpoint/2010/main" val="68089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A640-CBA4-4E13-A891-CF653B8FC625}"/>
              </a:ext>
            </a:extLst>
          </p:cNvPr>
          <p:cNvSpPr>
            <a:spLocks noGrp="1"/>
          </p:cNvSpPr>
          <p:nvPr>
            <p:ph type="title"/>
          </p:nvPr>
        </p:nvSpPr>
        <p:spPr>
          <a:xfrm>
            <a:off x="1779589" y="702734"/>
            <a:ext cx="8761411" cy="1286932"/>
          </a:xfrm>
        </p:spPr>
        <p:txBody>
          <a:bodyPr/>
          <a:lstStyle/>
          <a:p>
            <a:pPr algn="ctr"/>
            <a:r>
              <a:rPr lang="en-US" dirty="0"/>
              <a:t>APPLICATION IN ELECTRIC CIRCUIT THEORY</a:t>
            </a:r>
          </a:p>
        </p:txBody>
      </p:sp>
      <p:sp>
        <p:nvSpPr>
          <p:cNvPr id="6" name="TextBox 5">
            <a:extLst>
              <a:ext uri="{FF2B5EF4-FFF2-40B4-BE49-F238E27FC236}">
                <a16:creationId xmlns:a16="http://schemas.microsoft.com/office/drawing/2014/main" id="{A42751BE-A3C2-4EC6-A25F-4137AE540088}"/>
              </a:ext>
            </a:extLst>
          </p:cNvPr>
          <p:cNvSpPr txBox="1"/>
          <p:nvPr/>
        </p:nvSpPr>
        <p:spPr>
          <a:xfrm>
            <a:off x="1100669" y="2715117"/>
            <a:ext cx="5562599" cy="3363678"/>
          </a:xfrm>
          <a:prstGeom prst="rect">
            <a:avLst/>
          </a:prstGeom>
          <a:noFill/>
        </p:spPr>
        <p:txBody>
          <a:bodyPr wrap="square" rtlCol="0">
            <a:spAutoFit/>
          </a:bodyPr>
          <a:lstStyle/>
          <a:p>
            <a:pPr>
              <a:lnSpc>
                <a:spcPct val="150000"/>
              </a:lnSpc>
            </a:pPr>
            <a:r>
              <a:rPr lang="en-US" dirty="0"/>
              <a:t>Ri + </a:t>
            </a:r>
            <a:r>
              <a:rPr lang="en-US" dirty="0" err="1"/>
              <a:t>Ldi</a:t>
            </a:r>
            <a:r>
              <a:rPr lang="en-US" dirty="0"/>
              <a:t>/dt + 1/C R </a:t>
            </a:r>
            <a:r>
              <a:rPr lang="en-US" dirty="0" err="1"/>
              <a:t>idt</a:t>
            </a:r>
            <a:r>
              <a:rPr lang="en-US" dirty="0"/>
              <a:t> = Vo (3) </a:t>
            </a:r>
          </a:p>
          <a:p>
            <a:pPr>
              <a:lnSpc>
                <a:spcPct val="150000"/>
              </a:lnSpc>
            </a:pPr>
            <a:r>
              <a:rPr lang="en-US" dirty="0"/>
              <a:t>Differentiating both sides, Ld2 </a:t>
            </a:r>
            <a:r>
              <a:rPr lang="en-US" dirty="0" err="1"/>
              <a:t>i</a:t>
            </a:r>
            <a:r>
              <a:rPr lang="en-US" dirty="0"/>
              <a:t>/di2 + 1/Ci + </a:t>
            </a:r>
            <a:r>
              <a:rPr lang="en-US" dirty="0" err="1"/>
              <a:t>Rdi</a:t>
            </a:r>
            <a:r>
              <a:rPr lang="en-US" dirty="0"/>
              <a:t>/dt = 0; or, d2 </a:t>
            </a:r>
            <a:r>
              <a:rPr lang="en-US" dirty="0" err="1"/>
              <a:t>i</a:t>
            </a:r>
            <a:r>
              <a:rPr lang="en-US" dirty="0"/>
              <a:t>/dt2 + (R/L)di/dt + (1/LC)</a:t>
            </a:r>
            <a:r>
              <a:rPr lang="en-US" dirty="0" err="1"/>
              <a:t>i</a:t>
            </a:r>
            <a:r>
              <a:rPr lang="en-US" dirty="0"/>
              <a:t> = 0 (4) Now, applying </a:t>
            </a:r>
            <a:r>
              <a:rPr lang="en-US" dirty="0" err="1"/>
              <a:t>laplace</a:t>
            </a:r>
            <a:r>
              <a:rPr lang="en-US" dirty="0"/>
              <a:t> transform to this equation, let us assume that the solution of this equation is </a:t>
            </a:r>
            <a:r>
              <a:rPr lang="en-US" dirty="0" err="1"/>
              <a:t>i</a:t>
            </a:r>
            <a:r>
              <a:rPr lang="en-US" dirty="0"/>
              <a:t>(t) = </a:t>
            </a:r>
            <a:r>
              <a:rPr lang="en-US" dirty="0" err="1"/>
              <a:t>Kest</a:t>
            </a:r>
            <a:r>
              <a:rPr lang="en-US" dirty="0"/>
              <a:t> where K and s are constants which may be real, imaginary or complex.</a:t>
            </a:r>
          </a:p>
        </p:txBody>
      </p:sp>
      <p:pic>
        <p:nvPicPr>
          <p:cNvPr id="9" name="Picture 8">
            <a:extLst>
              <a:ext uri="{FF2B5EF4-FFF2-40B4-BE49-F238E27FC236}">
                <a16:creationId xmlns:a16="http://schemas.microsoft.com/office/drawing/2014/main" id="{3D34438E-4B9B-45E5-8B86-03248149310E}"/>
              </a:ext>
            </a:extLst>
          </p:cNvPr>
          <p:cNvPicPr>
            <a:picLocks noChangeAspect="1"/>
          </p:cNvPicPr>
          <p:nvPr/>
        </p:nvPicPr>
        <p:blipFill>
          <a:blip r:embed="rId2"/>
          <a:stretch>
            <a:fillRect/>
          </a:stretch>
        </p:blipFill>
        <p:spPr>
          <a:xfrm>
            <a:off x="6544735" y="3054275"/>
            <a:ext cx="4800599" cy="2626858"/>
          </a:xfrm>
          <a:prstGeom prst="rect">
            <a:avLst/>
          </a:prstGeom>
        </p:spPr>
      </p:pic>
    </p:spTree>
    <p:extLst>
      <p:ext uri="{BB962C8B-B14F-4D97-AF65-F5344CB8AC3E}">
        <p14:creationId xmlns:p14="http://schemas.microsoft.com/office/powerpoint/2010/main" val="1498798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A640-CBA4-4E13-A891-CF653B8FC625}"/>
              </a:ext>
            </a:extLst>
          </p:cNvPr>
          <p:cNvSpPr>
            <a:spLocks noGrp="1"/>
          </p:cNvSpPr>
          <p:nvPr>
            <p:ph type="title"/>
          </p:nvPr>
        </p:nvSpPr>
        <p:spPr>
          <a:xfrm>
            <a:off x="1779589" y="702734"/>
            <a:ext cx="8761411" cy="1286932"/>
          </a:xfrm>
        </p:spPr>
        <p:txBody>
          <a:bodyPr/>
          <a:lstStyle/>
          <a:p>
            <a:pPr algn="ctr"/>
            <a:r>
              <a:rPr lang="en-US" dirty="0"/>
              <a:t>APPLICATION IN POWER SYSTEMS LOAD FREQUENCY CONTROL</a:t>
            </a:r>
          </a:p>
        </p:txBody>
      </p:sp>
      <p:sp>
        <p:nvSpPr>
          <p:cNvPr id="6" name="TextBox 5">
            <a:extLst>
              <a:ext uri="{FF2B5EF4-FFF2-40B4-BE49-F238E27FC236}">
                <a16:creationId xmlns:a16="http://schemas.microsoft.com/office/drawing/2014/main" id="{A42751BE-A3C2-4EC6-A25F-4137AE540088}"/>
              </a:ext>
            </a:extLst>
          </p:cNvPr>
          <p:cNvSpPr txBox="1"/>
          <p:nvPr/>
        </p:nvSpPr>
        <p:spPr>
          <a:xfrm>
            <a:off x="1164962" y="2833650"/>
            <a:ext cx="9990664" cy="2532681"/>
          </a:xfrm>
          <a:prstGeom prst="rect">
            <a:avLst/>
          </a:prstGeom>
          <a:noFill/>
        </p:spPr>
        <p:txBody>
          <a:bodyPr wrap="square" rtlCol="0">
            <a:spAutoFit/>
          </a:bodyPr>
          <a:lstStyle/>
          <a:p>
            <a:pPr>
              <a:lnSpc>
                <a:spcPct val="150000"/>
              </a:lnSpc>
            </a:pPr>
            <a:r>
              <a:rPr lang="en-US" dirty="0"/>
              <a:t>Power systems are comprised of generation, transmission and distribution systems. A generating system consists of a turbogenerator set in which a turbine drives the electrical generator and the generator serves the loads through transmission and distribution lines. It is required that the system voltage and frequency has to be maintained at some pre-specified standards </a:t>
            </a:r>
            <a:r>
              <a:rPr lang="en-US" dirty="0" err="1"/>
              <a:t>eg.</a:t>
            </a:r>
            <a:r>
              <a:rPr lang="en-US" dirty="0"/>
              <a:t> frequency have to be maintained at 50 or 60 Hz and voltage magnitude should be 0.95-1.05 per unit.</a:t>
            </a:r>
          </a:p>
        </p:txBody>
      </p:sp>
    </p:spTree>
    <p:extLst>
      <p:ext uri="{BB962C8B-B14F-4D97-AF65-F5344CB8AC3E}">
        <p14:creationId xmlns:p14="http://schemas.microsoft.com/office/powerpoint/2010/main" val="1319281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A640-CBA4-4E13-A891-CF653B8FC625}"/>
              </a:ext>
            </a:extLst>
          </p:cNvPr>
          <p:cNvSpPr>
            <a:spLocks noGrp="1"/>
          </p:cNvSpPr>
          <p:nvPr>
            <p:ph type="title"/>
          </p:nvPr>
        </p:nvSpPr>
        <p:spPr>
          <a:xfrm>
            <a:off x="1779589" y="702734"/>
            <a:ext cx="8761411" cy="1286932"/>
          </a:xfrm>
        </p:spPr>
        <p:txBody>
          <a:bodyPr/>
          <a:lstStyle/>
          <a:p>
            <a:pPr algn="ctr"/>
            <a:r>
              <a:rPr lang="en-US" dirty="0"/>
              <a:t>GENERATOR MODEL</a:t>
            </a:r>
          </a:p>
        </p:txBody>
      </p:sp>
      <p:sp>
        <p:nvSpPr>
          <p:cNvPr id="6" name="TextBox 5">
            <a:extLst>
              <a:ext uri="{FF2B5EF4-FFF2-40B4-BE49-F238E27FC236}">
                <a16:creationId xmlns:a16="http://schemas.microsoft.com/office/drawing/2014/main" id="{A42751BE-A3C2-4EC6-A25F-4137AE540088}"/>
              </a:ext>
            </a:extLst>
          </p:cNvPr>
          <p:cNvSpPr txBox="1"/>
          <p:nvPr/>
        </p:nvSpPr>
        <p:spPr>
          <a:xfrm>
            <a:off x="717075" y="2562715"/>
            <a:ext cx="6819105" cy="3779176"/>
          </a:xfrm>
          <a:prstGeom prst="rect">
            <a:avLst/>
          </a:prstGeom>
          <a:noFill/>
        </p:spPr>
        <p:txBody>
          <a:bodyPr wrap="square" rtlCol="0">
            <a:spAutoFit/>
          </a:bodyPr>
          <a:lstStyle/>
          <a:p>
            <a:pPr>
              <a:lnSpc>
                <a:spcPct val="150000"/>
              </a:lnSpc>
            </a:pPr>
            <a:r>
              <a:rPr lang="en-US" dirty="0"/>
              <a:t>The modeling of a generator by applying the swing equation of a synchronous machine. When small perturbation is applied to the swing equation, the equation modifies as follows: (2H/</a:t>
            </a:r>
            <a:r>
              <a:rPr lang="en-US" dirty="0" err="1"/>
              <a:t>ωs</a:t>
            </a:r>
            <a:r>
              <a:rPr lang="en-US" dirty="0"/>
              <a:t>)(d 2∆δ/dt2 ) = ∆Pm − ∆Pe (5) This can be written for a small deviation in speed with speed expressed in per unit as </a:t>
            </a:r>
            <a:r>
              <a:rPr lang="en-US" dirty="0" err="1"/>
              <a:t>d∆ω</a:t>
            </a:r>
            <a:r>
              <a:rPr lang="en-US" dirty="0"/>
              <a:t>/dt = 1/2H(∆Pm − ∆Pe) (6) Now, applying Laplace transform to Eq(6), we obtain ∆Ω(s) = 1/2Hs[∆Pm(s) − ∆Pe(s)] (7) This relation can be shown in the block diagram in Fig 2.</a:t>
            </a:r>
          </a:p>
        </p:txBody>
      </p:sp>
      <p:pic>
        <p:nvPicPr>
          <p:cNvPr id="7" name="Picture 6">
            <a:extLst>
              <a:ext uri="{FF2B5EF4-FFF2-40B4-BE49-F238E27FC236}">
                <a16:creationId xmlns:a16="http://schemas.microsoft.com/office/drawing/2014/main" id="{7A504A2F-5228-4365-86E7-7FE932945D70}"/>
              </a:ext>
            </a:extLst>
          </p:cNvPr>
          <p:cNvPicPr>
            <a:picLocks noChangeAspect="1"/>
          </p:cNvPicPr>
          <p:nvPr/>
        </p:nvPicPr>
        <p:blipFill>
          <a:blip r:embed="rId2"/>
          <a:stretch>
            <a:fillRect/>
          </a:stretch>
        </p:blipFill>
        <p:spPr>
          <a:xfrm>
            <a:off x="7765810" y="3244466"/>
            <a:ext cx="3817974" cy="1928667"/>
          </a:xfrm>
          <a:prstGeom prst="rect">
            <a:avLst/>
          </a:prstGeom>
        </p:spPr>
      </p:pic>
    </p:spTree>
    <p:extLst>
      <p:ext uri="{BB962C8B-B14F-4D97-AF65-F5344CB8AC3E}">
        <p14:creationId xmlns:p14="http://schemas.microsoft.com/office/powerpoint/2010/main" val="3606567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A640-CBA4-4E13-A891-CF653B8FC625}"/>
              </a:ext>
            </a:extLst>
          </p:cNvPr>
          <p:cNvSpPr>
            <a:spLocks noGrp="1"/>
          </p:cNvSpPr>
          <p:nvPr>
            <p:ph type="title"/>
          </p:nvPr>
        </p:nvSpPr>
        <p:spPr>
          <a:xfrm>
            <a:off x="1779589" y="702734"/>
            <a:ext cx="8761411" cy="1286932"/>
          </a:xfrm>
        </p:spPr>
        <p:txBody>
          <a:bodyPr/>
          <a:lstStyle/>
          <a:p>
            <a:pPr algn="ctr"/>
            <a:r>
              <a:rPr lang="en-US" dirty="0"/>
              <a:t>LOAD MODEL</a:t>
            </a:r>
          </a:p>
        </p:txBody>
      </p:sp>
      <p:sp>
        <p:nvSpPr>
          <p:cNvPr id="6" name="TextBox 5">
            <a:extLst>
              <a:ext uri="{FF2B5EF4-FFF2-40B4-BE49-F238E27FC236}">
                <a16:creationId xmlns:a16="http://schemas.microsoft.com/office/drawing/2014/main" id="{A42751BE-A3C2-4EC6-A25F-4137AE540088}"/>
              </a:ext>
            </a:extLst>
          </p:cNvPr>
          <p:cNvSpPr txBox="1"/>
          <p:nvPr/>
        </p:nvSpPr>
        <p:spPr>
          <a:xfrm>
            <a:off x="1157342" y="2765915"/>
            <a:ext cx="5776858" cy="2948179"/>
          </a:xfrm>
          <a:prstGeom prst="rect">
            <a:avLst/>
          </a:prstGeom>
          <a:noFill/>
        </p:spPr>
        <p:txBody>
          <a:bodyPr wrap="square" rtlCol="0">
            <a:spAutoFit/>
          </a:bodyPr>
          <a:lstStyle/>
          <a:p>
            <a:pPr>
              <a:lnSpc>
                <a:spcPct val="150000"/>
              </a:lnSpc>
            </a:pPr>
            <a:r>
              <a:rPr lang="en-US" dirty="0"/>
              <a:t>he loads in the power system comprise of different kinds of electrical devices. Some loads are frequency dependent such as motor loads and other loads like lighting and heating loads are independent of frequency. The frequency sensitivity of the loads depend on the speed load characteristics of all the driven devices.</a:t>
            </a:r>
          </a:p>
        </p:txBody>
      </p:sp>
      <p:pic>
        <p:nvPicPr>
          <p:cNvPr id="4" name="Picture 3">
            <a:extLst>
              <a:ext uri="{FF2B5EF4-FFF2-40B4-BE49-F238E27FC236}">
                <a16:creationId xmlns:a16="http://schemas.microsoft.com/office/drawing/2014/main" id="{6C678722-8538-4786-98E1-CD960F58F0B9}"/>
              </a:ext>
            </a:extLst>
          </p:cNvPr>
          <p:cNvPicPr>
            <a:picLocks noChangeAspect="1"/>
          </p:cNvPicPr>
          <p:nvPr/>
        </p:nvPicPr>
        <p:blipFill>
          <a:blip r:embed="rId2"/>
          <a:stretch>
            <a:fillRect/>
          </a:stretch>
        </p:blipFill>
        <p:spPr>
          <a:xfrm>
            <a:off x="7392247" y="3107268"/>
            <a:ext cx="3951178" cy="2097448"/>
          </a:xfrm>
          <a:prstGeom prst="rect">
            <a:avLst/>
          </a:prstGeom>
        </p:spPr>
      </p:pic>
    </p:spTree>
    <p:extLst>
      <p:ext uri="{BB962C8B-B14F-4D97-AF65-F5344CB8AC3E}">
        <p14:creationId xmlns:p14="http://schemas.microsoft.com/office/powerpoint/2010/main" val="212004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A640-CBA4-4E13-A891-CF653B8FC625}"/>
              </a:ext>
            </a:extLst>
          </p:cNvPr>
          <p:cNvSpPr>
            <a:spLocks noGrp="1"/>
          </p:cNvSpPr>
          <p:nvPr>
            <p:ph type="title"/>
          </p:nvPr>
        </p:nvSpPr>
        <p:spPr>
          <a:xfrm>
            <a:off x="1779589" y="702734"/>
            <a:ext cx="8761411" cy="1286932"/>
          </a:xfrm>
        </p:spPr>
        <p:txBody>
          <a:bodyPr/>
          <a:lstStyle/>
          <a:p>
            <a:pPr algn="ctr"/>
            <a:r>
              <a:rPr lang="en-US" dirty="0"/>
              <a:t>LOAD MODEL</a:t>
            </a:r>
          </a:p>
        </p:txBody>
      </p:sp>
      <p:sp>
        <p:nvSpPr>
          <p:cNvPr id="6" name="TextBox 5">
            <a:extLst>
              <a:ext uri="{FF2B5EF4-FFF2-40B4-BE49-F238E27FC236}">
                <a16:creationId xmlns:a16="http://schemas.microsoft.com/office/drawing/2014/main" id="{A42751BE-A3C2-4EC6-A25F-4137AE540088}"/>
              </a:ext>
            </a:extLst>
          </p:cNvPr>
          <p:cNvSpPr txBox="1"/>
          <p:nvPr/>
        </p:nvSpPr>
        <p:spPr>
          <a:xfrm>
            <a:off x="1157342" y="2765915"/>
            <a:ext cx="5776858" cy="3363678"/>
          </a:xfrm>
          <a:prstGeom prst="rect">
            <a:avLst/>
          </a:prstGeom>
          <a:noFill/>
        </p:spPr>
        <p:txBody>
          <a:bodyPr wrap="square" rtlCol="0">
            <a:spAutoFit/>
          </a:bodyPr>
          <a:lstStyle/>
          <a:p>
            <a:pPr>
              <a:lnSpc>
                <a:spcPct val="150000"/>
              </a:lnSpc>
            </a:pPr>
            <a:r>
              <a:rPr lang="en-US" dirty="0"/>
              <a:t>The speed load characteristic of a composite load is approximated by ∆Pe = ∆PL + </a:t>
            </a:r>
            <a:r>
              <a:rPr lang="en-US" dirty="0" err="1"/>
              <a:t>D∆ω</a:t>
            </a:r>
            <a:r>
              <a:rPr lang="en-US" dirty="0"/>
              <a:t> (8) where ∆PL is the non frequency sensitive load change and D ∆ω is the frequency sensitive load change. D is expressed as a percentage change in load divided by percent change in frequency. The combined block diagram representation of generator and load is as shown in Fig 3. </a:t>
            </a:r>
          </a:p>
        </p:txBody>
      </p:sp>
      <p:pic>
        <p:nvPicPr>
          <p:cNvPr id="4" name="Picture 3">
            <a:extLst>
              <a:ext uri="{FF2B5EF4-FFF2-40B4-BE49-F238E27FC236}">
                <a16:creationId xmlns:a16="http://schemas.microsoft.com/office/drawing/2014/main" id="{6C678722-8538-4786-98E1-CD960F58F0B9}"/>
              </a:ext>
            </a:extLst>
          </p:cNvPr>
          <p:cNvPicPr>
            <a:picLocks noChangeAspect="1"/>
          </p:cNvPicPr>
          <p:nvPr/>
        </p:nvPicPr>
        <p:blipFill>
          <a:blip r:embed="rId2"/>
          <a:stretch>
            <a:fillRect/>
          </a:stretch>
        </p:blipFill>
        <p:spPr>
          <a:xfrm>
            <a:off x="7290647" y="3399030"/>
            <a:ext cx="3951178" cy="2097448"/>
          </a:xfrm>
          <a:prstGeom prst="rect">
            <a:avLst/>
          </a:prstGeom>
        </p:spPr>
      </p:pic>
    </p:spTree>
    <p:extLst>
      <p:ext uri="{BB962C8B-B14F-4D97-AF65-F5344CB8AC3E}">
        <p14:creationId xmlns:p14="http://schemas.microsoft.com/office/powerpoint/2010/main" val="2934178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A640-CBA4-4E13-A891-CF653B8FC625}"/>
              </a:ext>
            </a:extLst>
          </p:cNvPr>
          <p:cNvSpPr>
            <a:spLocks noGrp="1"/>
          </p:cNvSpPr>
          <p:nvPr>
            <p:ph type="title"/>
          </p:nvPr>
        </p:nvSpPr>
        <p:spPr>
          <a:xfrm>
            <a:off x="1779589" y="702734"/>
            <a:ext cx="8761411" cy="1286932"/>
          </a:xfrm>
        </p:spPr>
        <p:txBody>
          <a:bodyPr/>
          <a:lstStyle/>
          <a:p>
            <a:pPr algn="ctr"/>
            <a:r>
              <a:rPr lang="en-US" dirty="0"/>
              <a:t>PRIME MOVER MODEL</a:t>
            </a:r>
          </a:p>
        </p:txBody>
      </p:sp>
      <p:sp>
        <p:nvSpPr>
          <p:cNvPr id="6" name="TextBox 5">
            <a:extLst>
              <a:ext uri="{FF2B5EF4-FFF2-40B4-BE49-F238E27FC236}">
                <a16:creationId xmlns:a16="http://schemas.microsoft.com/office/drawing/2014/main" id="{A42751BE-A3C2-4EC6-A25F-4137AE540088}"/>
              </a:ext>
            </a:extLst>
          </p:cNvPr>
          <p:cNvSpPr txBox="1"/>
          <p:nvPr/>
        </p:nvSpPr>
        <p:spPr>
          <a:xfrm>
            <a:off x="1006817" y="2579648"/>
            <a:ext cx="6318725" cy="3779176"/>
          </a:xfrm>
          <a:prstGeom prst="rect">
            <a:avLst/>
          </a:prstGeom>
          <a:noFill/>
        </p:spPr>
        <p:txBody>
          <a:bodyPr wrap="square" rtlCol="0">
            <a:spAutoFit/>
          </a:bodyPr>
          <a:lstStyle/>
          <a:p>
            <a:pPr>
              <a:lnSpc>
                <a:spcPct val="150000"/>
              </a:lnSpc>
            </a:pPr>
            <a:r>
              <a:rPr lang="en-US" dirty="0"/>
              <a:t>Prime mover is the source of mechanical power which can be hydraulic turbines or steam turbines. The modeling of the turbine is related to the change in mechanical power output ∆Pm to the change in steam valve position ∆</a:t>
            </a:r>
            <a:r>
              <a:rPr lang="en-US" dirty="0" err="1"/>
              <a:t>Pv</a:t>
            </a:r>
            <a:r>
              <a:rPr lang="en-US" dirty="0"/>
              <a:t>. The simplest prime mover model for a steam turbine can be developed by a single time constant, </a:t>
            </a:r>
            <a:r>
              <a:rPr lang="en-US" dirty="0" err="1"/>
              <a:t>τT</a:t>
            </a:r>
            <a:r>
              <a:rPr lang="en-US" dirty="0"/>
              <a:t> and hence, the resulting transfer function is as follows: </a:t>
            </a:r>
          </a:p>
          <a:p>
            <a:pPr>
              <a:lnSpc>
                <a:spcPct val="150000"/>
              </a:lnSpc>
            </a:pPr>
            <a:endParaRPr lang="en-US" dirty="0"/>
          </a:p>
        </p:txBody>
      </p:sp>
      <p:pic>
        <p:nvPicPr>
          <p:cNvPr id="5" name="Picture 4">
            <a:extLst>
              <a:ext uri="{FF2B5EF4-FFF2-40B4-BE49-F238E27FC236}">
                <a16:creationId xmlns:a16="http://schemas.microsoft.com/office/drawing/2014/main" id="{BE362FD0-2C07-4D54-AC61-9F78400C90E9}"/>
              </a:ext>
            </a:extLst>
          </p:cNvPr>
          <p:cNvPicPr>
            <a:picLocks noChangeAspect="1"/>
          </p:cNvPicPr>
          <p:nvPr/>
        </p:nvPicPr>
        <p:blipFill>
          <a:blip r:embed="rId2"/>
          <a:stretch>
            <a:fillRect/>
          </a:stretch>
        </p:blipFill>
        <p:spPr>
          <a:xfrm>
            <a:off x="7325542" y="3682582"/>
            <a:ext cx="4070591" cy="1275731"/>
          </a:xfrm>
          <a:prstGeom prst="rect">
            <a:avLst/>
          </a:prstGeom>
        </p:spPr>
      </p:pic>
      <p:pic>
        <p:nvPicPr>
          <p:cNvPr id="10" name="Picture 9">
            <a:extLst>
              <a:ext uri="{FF2B5EF4-FFF2-40B4-BE49-F238E27FC236}">
                <a16:creationId xmlns:a16="http://schemas.microsoft.com/office/drawing/2014/main" id="{166893C8-9AA7-42D6-B72B-9179B0056532}"/>
              </a:ext>
            </a:extLst>
          </p:cNvPr>
          <p:cNvPicPr>
            <a:picLocks noChangeAspect="1"/>
          </p:cNvPicPr>
          <p:nvPr/>
        </p:nvPicPr>
        <p:blipFill>
          <a:blip r:embed="rId3"/>
          <a:stretch>
            <a:fillRect/>
          </a:stretch>
        </p:blipFill>
        <p:spPr>
          <a:xfrm>
            <a:off x="4378020" y="5543509"/>
            <a:ext cx="3021848" cy="459321"/>
          </a:xfrm>
          <a:prstGeom prst="rect">
            <a:avLst/>
          </a:prstGeom>
        </p:spPr>
      </p:pic>
    </p:spTree>
    <p:extLst>
      <p:ext uri="{BB962C8B-B14F-4D97-AF65-F5344CB8AC3E}">
        <p14:creationId xmlns:p14="http://schemas.microsoft.com/office/powerpoint/2010/main" val="4067552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955371-C233-4BFF-B3F4-C1AC0F365E76}"/>
              </a:ext>
            </a:extLst>
          </p:cNvPr>
          <p:cNvSpPr txBox="1"/>
          <p:nvPr/>
        </p:nvSpPr>
        <p:spPr>
          <a:xfrm>
            <a:off x="3640667" y="2828835"/>
            <a:ext cx="4711546" cy="1200329"/>
          </a:xfrm>
          <a:prstGeom prst="rect">
            <a:avLst/>
          </a:prstGeom>
          <a:noFill/>
        </p:spPr>
        <p:txBody>
          <a:bodyPr wrap="none" rtlCol="0">
            <a:spAutoFit/>
          </a:bodyPr>
          <a:lstStyle/>
          <a:p>
            <a:r>
              <a:rPr lang="en-US" sz="7200" dirty="0"/>
              <a:t>Thank you</a:t>
            </a:r>
          </a:p>
        </p:txBody>
      </p:sp>
    </p:spTree>
    <p:extLst>
      <p:ext uri="{BB962C8B-B14F-4D97-AF65-F5344CB8AC3E}">
        <p14:creationId xmlns:p14="http://schemas.microsoft.com/office/powerpoint/2010/main" val="918086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3022E-57A4-49EB-987A-5E42C7E79D2F}"/>
              </a:ext>
            </a:extLst>
          </p:cNvPr>
          <p:cNvSpPr>
            <a:spLocks noGrp="1"/>
          </p:cNvSpPr>
          <p:nvPr>
            <p:ph type="title"/>
          </p:nvPr>
        </p:nvSpPr>
        <p:spPr>
          <a:xfrm>
            <a:off x="482599" y="973668"/>
            <a:ext cx="11235267" cy="516465"/>
          </a:xfrm>
        </p:spPr>
        <p:txBody>
          <a:bodyPr/>
          <a:lstStyle/>
          <a:p>
            <a:pPr algn="ctr"/>
            <a:r>
              <a:rPr lang="en-US" dirty="0"/>
              <a:t>LAPLACE  TRANSFORMS</a:t>
            </a:r>
          </a:p>
        </p:txBody>
      </p:sp>
      <p:sp>
        <p:nvSpPr>
          <p:cNvPr id="6" name="TextBox 5">
            <a:extLst>
              <a:ext uri="{FF2B5EF4-FFF2-40B4-BE49-F238E27FC236}">
                <a16:creationId xmlns:a16="http://schemas.microsoft.com/office/drawing/2014/main" id="{E249CA8F-DA8E-4C08-80C6-7676D6BB0E38}"/>
              </a:ext>
            </a:extLst>
          </p:cNvPr>
          <p:cNvSpPr txBox="1"/>
          <p:nvPr/>
        </p:nvSpPr>
        <p:spPr>
          <a:xfrm>
            <a:off x="1534582" y="2616200"/>
            <a:ext cx="9478436" cy="3363678"/>
          </a:xfrm>
          <a:prstGeom prst="rect">
            <a:avLst/>
          </a:prstGeom>
          <a:noFill/>
        </p:spPr>
        <p:txBody>
          <a:bodyPr wrap="square" rtlCol="0">
            <a:spAutoFit/>
          </a:bodyPr>
          <a:lstStyle/>
          <a:p>
            <a:pPr>
              <a:lnSpc>
                <a:spcPct val="150000"/>
              </a:lnSpc>
            </a:pPr>
            <a:r>
              <a:rPr lang="en-US" dirty="0"/>
              <a:t>Laplace transform is a very powerful mathematical tool applied in various areas of engineering and science. With the increasing complexity of engineering problems, Laplace transforms help in solving complex problems with a very simple approach just like the applications of transfer functions to solve ordinary differential equations. it finds very wide applications in various areas of physics, electrical engineering, control engineering, optics, mathematics and signal processing. </a:t>
            </a:r>
          </a:p>
          <a:p>
            <a:pPr>
              <a:lnSpc>
                <a:spcPct val="150000"/>
              </a:lnSpc>
            </a:pPr>
            <a:r>
              <a:rPr lang="en-US" dirty="0"/>
              <a:t>Let F(t) be a function of t specified for t &gt; 0. Then the Laplace transform of F(t), denoted by L{F(t)}, is defined by </a:t>
            </a:r>
          </a:p>
        </p:txBody>
      </p:sp>
      <p:pic>
        <p:nvPicPr>
          <p:cNvPr id="4" name="Picture 3">
            <a:extLst>
              <a:ext uri="{FF2B5EF4-FFF2-40B4-BE49-F238E27FC236}">
                <a16:creationId xmlns:a16="http://schemas.microsoft.com/office/drawing/2014/main" id="{3984BF4F-BC0C-45BB-9E7D-C3968996BA48}"/>
              </a:ext>
            </a:extLst>
          </p:cNvPr>
          <p:cNvPicPr>
            <a:picLocks noChangeAspect="1"/>
          </p:cNvPicPr>
          <p:nvPr/>
        </p:nvPicPr>
        <p:blipFill>
          <a:blip r:embed="rId2"/>
          <a:stretch>
            <a:fillRect/>
          </a:stretch>
        </p:blipFill>
        <p:spPr>
          <a:xfrm>
            <a:off x="5325416" y="5487652"/>
            <a:ext cx="3488384" cy="492226"/>
          </a:xfrm>
          <a:prstGeom prst="rect">
            <a:avLst/>
          </a:prstGeom>
        </p:spPr>
      </p:pic>
    </p:spTree>
    <p:extLst>
      <p:ext uri="{BB962C8B-B14F-4D97-AF65-F5344CB8AC3E}">
        <p14:creationId xmlns:p14="http://schemas.microsoft.com/office/powerpoint/2010/main" val="3117995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27025-DDF2-49C6-81AA-FC6FA8F85658}"/>
              </a:ext>
            </a:extLst>
          </p:cNvPr>
          <p:cNvSpPr>
            <a:spLocks noGrp="1"/>
          </p:cNvSpPr>
          <p:nvPr>
            <p:ph type="title"/>
          </p:nvPr>
        </p:nvSpPr>
        <p:spPr>
          <a:xfrm>
            <a:off x="1140510" y="721579"/>
            <a:ext cx="9910979" cy="1227665"/>
          </a:xfrm>
        </p:spPr>
        <p:txBody>
          <a:bodyPr/>
          <a:lstStyle/>
          <a:p>
            <a:pPr algn="ctr"/>
            <a:r>
              <a:rPr lang="en-US" dirty="0"/>
              <a:t>IMPORTANT PROPERTIES OF LAPLACE TRANSFORMS</a:t>
            </a:r>
          </a:p>
        </p:txBody>
      </p:sp>
      <p:sp>
        <p:nvSpPr>
          <p:cNvPr id="3" name="TextBox 2">
            <a:extLst>
              <a:ext uri="{FF2B5EF4-FFF2-40B4-BE49-F238E27FC236}">
                <a16:creationId xmlns:a16="http://schemas.microsoft.com/office/drawing/2014/main" id="{775F987A-3499-4825-8989-F94021251A29}"/>
              </a:ext>
            </a:extLst>
          </p:cNvPr>
          <p:cNvSpPr txBox="1"/>
          <p:nvPr/>
        </p:nvSpPr>
        <p:spPr>
          <a:xfrm>
            <a:off x="4969934" y="2785907"/>
            <a:ext cx="2045753" cy="1286186"/>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dirty="0"/>
              <a:t>Linearity</a:t>
            </a:r>
          </a:p>
          <a:p>
            <a:pPr marL="285750" indent="-285750">
              <a:lnSpc>
                <a:spcPct val="150000"/>
              </a:lnSpc>
              <a:buFont typeface="Arial" panose="020B0604020202020204" pitchFamily="34" charset="0"/>
              <a:buChar char="•"/>
            </a:pPr>
            <a:r>
              <a:rPr lang="en-US" dirty="0"/>
              <a:t>Differentiation</a:t>
            </a:r>
          </a:p>
          <a:p>
            <a:pPr marL="285750" indent="-285750">
              <a:lnSpc>
                <a:spcPct val="150000"/>
              </a:lnSpc>
              <a:buFont typeface="Arial" panose="020B0604020202020204" pitchFamily="34" charset="0"/>
              <a:buChar char="•"/>
            </a:pPr>
            <a:r>
              <a:rPr lang="en-US" dirty="0"/>
              <a:t>Time Delay</a:t>
            </a:r>
          </a:p>
        </p:txBody>
      </p:sp>
    </p:spTree>
    <p:extLst>
      <p:ext uri="{BB962C8B-B14F-4D97-AF65-F5344CB8AC3E}">
        <p14:creationId xmlns:p14="http://schemas.microsoft.com/office/powerpoint/2010/main" val="510452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42E27-DA0E-4B6C-81DC-A1109CA3CB4D}"/>
              </a:ext>
            </a:extLst>
          </p:cNvPr>
          <p:cNvSpPr>
            <a:spLocks noGrp="1"/>
          </p:cNvSpPr>
          <p:nvPr>
            <p:ph type="title"/>
          </p:nvPr>
        </p:nvSpPr>
        <p:spPr>
          <a:xfrm>
            <a:off x="1715292" y="1037168"/>
            <a:ext cx="8761413" cy="706964"/>
          </a:xfrm>
        </p:spPr>
        <p:txBody>
          <a:bodyPr/>
          <a:lstStyle/>
          <a:p>
            <a:pPr algn="ctr"/>
            <a:r>
              <a:rPr lang="en-US" dirty="0"/>
              <a:t>LINEARITY</a:t>
            </a:r>
          </a:p>
        </p:txBody>
      </p:sp>
      <p:sp>
        <p:nvSpPr>
          <p:cNvPr id="4" name="TextBox 3">
            <a:extLst>
              <a:ext uri="{FF2B5EF4-FFF2-40B4-BE49-F238E27FC236}">
                <a16:creationId xmlns:a16="http://schemas.microsoft.com/office/drawing/2014/main" id="{40E4D4F4-C839-4661-A6C2-FCC432E0165A}"/>
              </a:ext>
            </a:extLst>
          </p:cNvPr>
          <p:cNvSpPr txBox="1"/>
          <p:nvPr/>
        </p:nvSpPr>
        <p:spPr>
          <a:xfrm>
            <a:off x="1442518" y="2443643"/>
            <a:ext cx="9306963" cy="870688"/>
          </a:xfrm>
          <a:prstGeom prst="rect">
            <a:avLst/>
          </a:prstGeom>
          <a:noFill/>
        </p:spPr>
        <p:txBody>
          <a:bodyPr wrap="square" rtlCol="0">
            <a:spAutoFit/>
          </a:bodyPr>
          <a:lstStyle/>
          <a:p>
            <a:pPr>
              <a:lnSpc>
                <a:spcPct val="150000"/>
              </a:lnSpc>
            </a:pPr>
            <a:r>
              <a:rPr lang="en-US" dirty="0"/>
              <a:t>The Laplace transform of the linear sum of two Laplace transformable functions f(t) + g(t) is given by L(f(t) + g(t)) = F(s) + G(s) </a:t>
            </a:r>
          </a:p>
        </p:txBody>
      </p:sp>
    </p:spTree>
    <p:extLst>
      <p:ext uri="{BB962C8B-B14F-4D97-AF65-F5344CB8AC3E}">
        <p14:creationId xmlns:p14="http://schemas.microsoft.com/office/powerpoint/2010/main" val="1466908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42E27-DA0E-4B6C-81DC-A1109CA3CB4D}"/>
              </a:ext>
            </a:extLst>
          </p:cNvPr>
          <p:cNvSpPr>
            <a:spLocks noGrp="1"/>
          </p:cNvSpPr>
          <p:nvPr>
            <p:ph type="title"/>
          </p:nvPr>
        </p:nvSpPr>
        <p:spPr>
          <a:xfrm>
            <a:off x="1715292" y="1037168"/>
            <a:ext cx="8761413" cy="706964"/>
          </a:xfrm>
        </p:spPr>
        <p:txBody>
          <a:bodyPr/>
          <a:lstStyle/>
          <a:p>
            <a:pPr algn="ctr"/>
            <a:r>
              <a:rPr lang="en-US" dirty="0"/>
              <a:t>DIFFERENTIATION</a:t>
            </a:r>
          </a:p>
        </p:txBody>
      </p:sp>
      <p:sp>
        <p:nvSpPr>
          <p:cNvPr id="4" name="TextBox 3">
            <a:extLst>
              <a:ext uri="{FF2B5EF4-FFF2-40B4-BE49-F238E27FC236}">
                <a16:creationId xmlns:a16="http://schemas.microsoft.com/office/drawing/2014/main" id="{40E4D4F4-C839-4661-A6C2-FCC432E0165A}"/>
              </a:ext>
            </a:extLst>
          </p:cNvPr>
          <p:cNvSpPr txBox="1"/>
          <p:nvPr/>
        </p:nvSpPr>
        <p:spPr>
          <a:xfrm>
            <a:off x="1442518" y="2443643"/>
            <a:ext cx="9306963" cy="2532681"/>
          </a:xfrm>
          <a:prstGeom prst="rect">
            <a:avLst/>
          </a:prstGeom>
          <a:noFill/>
        </p:spPr>
        <p:txBody>
          <a:bodyPr wrap="square" rtlCol="0">
            <a:spAutoFit/>
          </a:bodyPr>
          <a:lstStyle/>
          <a:p>
            <a:pPr>
              <a:lnSpc>
                <a:spcPct val="150000"/>
              </a:lnSpc>
            </a:pPr>
            <a:r>
              <a:rPr lang="en-US" dirty="0"/>
              <a:t>If the function f(t) is piecewise continuous so that it has a continuous derivative f n−1 (t) of order n1 and a sectionally continuous derivative f n(t) in every finite interval 0 ≤ t ≤ T, then let, f(t) and all its derivatives through f n−1 (t) be of exponential order e </a:t>
            </a:r>
            <a:r>
              <a:rPr lang="en-US" dirty="0" err="1"/>
              <a:t>ct</a:t>
            </a:r>
            <a:r>
              <a:rPr lang="en-US" dirty="0"/>
              <a:t> as t → ∞. Then, the transform of f n(t) exists when Re(s) &gt; c and has the following form: </a:t>
            </a:r>
            <a:r>
              <a:rPr lang="en-US" dirty="0" err="1"/>
              <a:t>Lf</a:t>
            </a:r>
            <a:r>
              <a:rPr lang="en-US" dirty="0"/>
              <a:t> n(t) = s </a:t>
            </a:r>
            <a:r>
              <a:rPr lang="en-US" dirty="0" err="1"/>
              <a:t>nF</a:t>
            </a:r>
            <a:r>
              <a:rPr lang="en-US" dirty="0"/>
              <a:t>(s) − s n−1f(0+) − s n−2f (1)(0+) − ....... − s n−1f (n−1)(0+) </a:t>
            </a:r>
          </a:p>
        </p:txBody>
      </p:sp>
    </p:spTree>
    <p:extLst>
      <p:ext uri="{BB962C8B-B14F-4D97-AF65-F5344CB8AC3E}">
        <p14:creationId xmlns:p14="http://schemas.microsoft.com/office/powerpoint/2010/main" val="954374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42E27-DA0E-4B6C-81DC-A1109CA3CB4D}"/>
              </a:ext>
            </a:extLst>
          </p:cNvPr>
          <p:cNvSpPr>
            <a:spLocks noGrp="1"/>
          </p:cNvSpPr>
          <p:nvPr>
            <p:ph type="title"/>
          </p:nvPr>
        </p:nvSpPr>
        <p:spPr>
          <a:xfrm>
            <a:off x="1715292" y="1037168"/>
            <a:ext cx="8761413" cy="706964"/>
          </a:xfrm>
        </p:spPr>
        <p:txBody>
          <a:bodyPr/>
          <a:lstStyle/>
          <a:p>
            <a:pPr algn="ctr"/>
            <a:r>
              <a:rPr lang="en-US" dirty="0"/>
              <a:t>TIME DELAY</a:t>
            </a:r>
          </a:p>
        </p:txBody>
      </p:sp>
      <p:sp>
        <p:nvSpPr>
          <p:cNvPr id="4" name="TextBox 3">
            <a:extLst>
              <a:ext uri="{FF2B5EF4-FFF2-40B4-BE49-F238E27FC236}">
                <a16:creationId xmlns:a16="http://schemas.microsoft.com/office/drawing/2014/main" id="{40E4D4F4-C839-4661-A6C2-FCC432E0165A}"/>
              </a:ext>
            </a:extLst>
          </p:cNvPr>
          <p:cNvSpPr txBox="1"/>
          <p:nvPr/>
        </p:nvSpPr>
        <p:spPr>
          <a:xfrm>
            <a:off x="1442518" y="2443643"/>
            <a:ext cx="9306963" cy="870688"/>
          </a:xfrm>
          <a:prstGeom prst="rect">
            <a:avLst/>
          </a:prstGeom>
          <a:noFill/>
        </p:spPr>
        <p:txBody>
          <a:bodyPr wrap="square" rtlCol="0">
            <a:spAutoFit/>
          </a:bodyPr>
          <a:lstStyle/>
          <a:p>
            <a:pPr>
              <a:lnSpc>
                <a:spcPct val="150000"/>
              </a:lnSpc>
            </a:pPr>
            <a:r>
              <a:rPr lang="en-US" dirty="0"/>
              <a:t>The substitution of t − λ for the variable t in the transform </a:t>
            </a:r>
            <a:r>
              <a:rPr lang="en-US" dirty="0" err="1"/>
              <a:t>Lf</a:t>
            </a:r>
            <a:r>
              <a:rPr lang="en-US" dirty="0"/>
              <a:t>(t) corresponds to the multiplication of the function F(s) by e −</a:t>
            </a:r>
            <a:r>
              <a:rPr lang="en-US" dirty="0" err="1"/>
              <a:t>λs</a:t>
            </a:r>
            <a:r>
              <a:rPr lang="en-US" dirty="0"/>
              <a:t>, that is L(f(t − λ)) = e −</a:t>
            </a:r>
            <a:r>
              <a:rPr lang="en-US" dirty="0" err="1"/>
              <a:t>sλF</a:t>
            </a:r>
            <a:r>
              <a:rPr lang="en-US" dirty="0"/>
              <a:t>(s)</a:t>
            </a:r>
          </a:p>
        </p:txBody>
      </p:sp>
    </p:spTree>
    <p:extLst>
      <p:ext uri="{BB962C8B-B14F-4D97-AF65-F5344CB8AC3E}">
        <p14:creationId xmlns:p14="http://schemas.microsoft.com/office/powerpoint/2010/main" val="2043081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A640-CBA4-4E13-A891-CF653B8FC625}"/>
              </a:ext>
            </a:extLst>
          </p:cNvPr>
          <p:cNvSpPr>
            <a:spLocks noGrp="1"/>
          </p:cNvSpPr>
          <p:nvPr>
            <p:ph type="title"/>
          </p:nvPr>
        </p:nvSpPr>
        <p:spPr>
          <a:xfrm>
            <a:off x="1779589" y="702734"/>
            <a:ext cx="8761411" cy="1286932"/>
          </a:xfrm>
        </p:spPr>
        <p:txBody>
          <a:bodyPr/>
          <a:lstStyle/>
          <a:p>
            <a:pPr algn="ctr"/>
            <a:r>
              <a:rPr lang="en-US" dirty="0"/>
              <a:t>APPLICATIONS OF LAPLACE TRANSFORMS</a:t>
            </a:r>
          </a:p>
        </p:txBody>
      </p:sp>
      <p:sp>
        <p:nvSpPr>
          <p:cNvPr id="4" name="TextBox 3">
            <a:extLst>
              <a:ext uri="{FF2B5EF4-FFF2-40B4-BE49-F238E27FC236}">
                <a16:creationId xmlns:a16="http://schemas.microsoft.com/office/drawing/2014/main" id="{2CD674F5-979D-4175-BB26-FBD1C544CFA2}"/>
              </a:ext>
            </a:extLst>
          </p:cNvPr>
          <p:cNvSpPr txBox="1"/>
          <p:nvPr/>
        </p:nvSpPr>
        <p:spPr>
          <a:xfrm>
            <a:off x="1077362" y="2571184"/>
            <a:ext cx="10148935" cy="1701684"/>
          </a:xfrm>
          <a:prstGeom prst="rect">
            <a:avLst/>
          </a:prstGeom>
          <a:noFill/>
        </p:spPr>
        <p:txBody>
          <a:bodyPr wrap="square" rtlCol="0">
            <a:spAutoFit/>
          </a:bodyPr>
          <a:lstStyle/>
          <a:p>
            <a:pPr>
              <a:lnSpc>
                <a:spcPct val="150000"/>
              </a:lnSpc>
            </a:pPr>
            <a:r>
              <a:rPr lang="en-US" dirty="0"/>
              <a:t>the applications of Laplace transforms in the areas of science and engineering. At first, simple application in the area of Physics and Electric Circuit theory is presented which will be followed by a more complex application to power system which includes the description of Load Frequency Control (LFC) for transient stability studies.</a:t>
            </a:r>
          </a:p>
        </p:txBody>
      </p:sp>
    </p:spTree>
    <p:extLst>
      <p:ext uri="{BB962C8B-B14F-4D97-AF65-F5344CB8AC3E}">
        <p14:creationId xmlns:p14="http://schemas.microsoft.com/office/powerpoint/2010/main" val="221192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A640-CBA4-4E13-A891-CF653B8FC625}"/>
              </a:ext>
            </a:extLst>
          </p:cNvPr>
          <p:cNvSpPr>
            <a:spLocks noGrp="1"/>
          </p:cNvSpPr>
          <p:nvPr>
            <p:ph type="title"/>
          </p:nvPr>
        </p:nvSpPr>
        <p:spPr>
          <a:xfrm>
            <a:off x="1779589" y="702734"/>
            <a:ext cx="8761411" cy="1286932"/>
          </a:xfrm>
        </p:spPr>
        <p:txBody>
          <a:bodyPr/>
          <a:lstStyle/>
          <a:p>
            <a:pPr algn="ctr"/>
            <a:r>
              <a:rPr lang="en-US" dirty="0"/>
              <a:t>APPLICATION IN PHYSICS</a:t>
            </a:r>
          </a:p>
        </p:txBody>
      </p:sp>
      <p:sp>
        <p:nvSpPr>
          <p:cNvPr id="4" name="TextBox 3">
            <a:extLst>
              <a:ext uri="{FF2B5EF4-FFF2-40B4-BE49-F238E27FC236}">
                <a16:creationId xmlns:a16="http://schemas.microsoft.com/office/drawing/2014/main" id="{2CD674F5-979D-4175-BB26-FBD1C544CFA2}"/>
              </a:ext>
            </a:extLst>
          </p:cNvPr>
          <p:cNvSpPr txBox="1"/>
          <p:nvPr/>
        </p:nvSpPr>
        <p:spPr>
          <a:xfrm>
            <a:off x="1077362" y="2571184"/>
            <a:ext cx="10148935" cy="3779176"/>
          </a:xfrm>
          <a:prstGeom prst="rect">
            <a:avLst/>
          </a:prstGeom>
          <a:noFill/>
        </p:spPr>
        <p:txBody>
          <a:bodyPr wrap="square" rtlCol="0">
            <a:spAutoFit/>
          </a:bodyPr>
          <a:lstStyle/>
          <a:p>
            <a:pPr>
              <a:lnSpc>
                <a:spcPct val="150000"/>
              </a:lnSpc>
            </a:pPr>
            <a:r>
              <a:rPr lang="en-US" dirty="0"/>
              <a:t>A very simple application of Laplace transform in the area of physics could be to find out the harmonic vibration of a beam which is supported at its two ends [3]. Let us consider a beam of length l and uniform cross section parallel to the </a:t>
            </a:r>
            <a:r>
              <a:rPr lang="en-US" dirty="0" err="1"/>
              <a:t>yz</a:t>
            </a:r>
            <a:r>
              <a:rPr lang="en-US" dirty="0"/>
              <a:t> plane so that the normal deflection w(</a:t>
            </a:r>
            <a:r>
              <a:rPr lang="en-US" dirty="0" err="1"/>
              <a:t>x,t</a:t>
            </a:r>
            <a:r>
              <a:rPr lang="en-US" dirty="0"/>
              <a:t>) is measured downward if the axis of the beam is towards x axis. The basic equation defining this phenomenon is as given below:</a:t>
            </a:r>
          </a:p>
          <a:p>
            <a:pPr>
              <a:lnSpc>
                <a:spcPct val="150000"/>
              </a:lnSpc>
            </a:pPr>
            <a:endParaRPr lang="en-US" dirty="0"/>
          </a:p>
          <a:p>
            <a:pPr>
              <a:lnSpc>
                <a:spcPct val="150000"/>
              </a:lnSpc>
            </a:pPr>
            <a:r>
              <a:rPr lang="en-US" dirty="0"/>
              <a:t>EId4w/dx4 − mω2w = 0; (1) where E is Young’s modulus of elasticity; I is the moment of inertia of the cross section with respect to the y axis; m is the mass per unit length; and ω is the angular frequency.</a:t>
            </a:r>
          </a:p>
        </p:txBody>
      </p:sp>
    </p:spTree>
    <p:extLst>
      <p:ext uri="{BB962C8B-B14F-4D97-AF65-F5344CB8AC3E}">
        <p14:creationId xmlns:p14="http://schemas.microsoft.com/office/powerpoint/2010/main" val="3194454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A640-CBA4-4E13-A891-CF653B8FC625}"/>
              </a:ext>
            </a:extLst>
          </p:cNvPr>
          <p:cNvSpPr>
            <a:spLocks noGrp="1"/>
          </p:cNvSpPr>
          <p:nvPr>
            <p:ph type="title"/>
          </p:nvPr>
        </p:nvSpPr>
        <p:spPr>
          <a:xfrm>
            <a:off x="1779589" y="702734"/>
            <a:ext cx="8761411" cy="1286932"/>
          </a:xfrm>
        </p:spPr>
        <p:txBody>
          <a:bodyPr/>
          <a:lstStyle/>
          <a:p>
            <a:pPr algn="ctr"/>
            <a:r>
              <a:rPr lang="en-US" dirty="0"/>
              <a:t>APPLICATION IN ELECTRIC CIRCUIT THEORY</a:t>
            </a:r>
          </a:p>
        </p:txBody>
      </p:sp>
      <p:sp>
        <p:nvSpPr>
          <p:cNvPr id="6" name="TextBox 5">
            <a:extLst>
              <a:ext uri="{FF2B5EF4-FFF2-40B4-BE49-F238E27FC236}">
                <a16:creationId xmlns:a16="http://schemas.microsoft.com/office/drawing/2014/main" id="{A42751BE-A3C2-4EC6-A25F-4137AE540088}"/>
              </a:ext>
            </a:extLst>
          </p:cNvPr>
          <p:cNvSpPr txBox="1"/>
          <p:nvPr/>
        </p:nvSpPr>
        <p:spPr>
          <a:xfrm>
            <a:off x="1100669" y="2715117"/>
            <a:ext cx="5562599" cy="3363678"/>
          </a:xfrm>
          <a:prstGeom prst="rect">
            <a:avLst/>
          </a:prstGeom>
          <a:noFill/>
        </p:spPr>
        <p:txBody>
          <a:bodyPr wrap="square" rtlCol="0">
            <a:spAutoFit/>
          </a:bodyPr>
          <a:lstStyle/>
          <a:p>
            <a:pPr>
              <a:lnSpc>
                <a:spcPct val="150000"/>
              </a:lnSpc>
            </a:pPr>
            <a:r>
              <a:rPr lang="en-US" dirty="0"/>
              <a:t>The Laplace transform can be applied to solve the switching transient phenomenon in the series or parallel RL,RC or RLC circuits. A simple example of showing this application follows next. Let us consider a series RLC circuit as shown in Fig 1. To which a </a:t>
            </a:r>
            <a:r>
              <a:rPr lang="en-US" dirty="0" err="1"/>
              <a:t>d.c.</a:t>
            </a:r>
            <a:r>
              <a:rPr lang="en-US" dirty="0"/>
              <a:t> voltage Vo is suddenly applied. Now, applying Kirchhoff’s Voltage Law (KVL) to the circuit.</a:t>
            </a:r>
          </a:p>
        </p:txBody>
      </p:sp>
      <p:pic>
        <p:nvPicPr>
          <p:cNvPr id="9" name="Picture 8">
            <a:extLst>
              <a:ext uri="{FF2B5EF4-FFF2-40B4-BE49-F238E27FC236}">
                <a16:creationId xmlns:a16="http://schemas.microsoft.com/office/drawing/2014/main" id="{3D34438E-4B9B-45E5-8B86-03248149310E}"/>
              </a:ext>
            </a:extLst>
          </p:cNvPr>
          <p:cNvPicPr>
            <a:picLocks noChangeAspect="1"/>
          </p:cNvPicPr>
          <p:nvPr/>
        </p:nvPicPr>
        <p:blipFill>
          <a:blip r:embed="rId2"/>
          <a:stretch>
            <a:fillRect/>
          </a:stretch>
        </p:blipFill>
        <p:spPr>
          <a:xfrm>
            <a:off x="6544735" y="3054275"/>
            <a:ext cx="4800599" cy="2626858"/>
          </a:xfrm>
          <a:prstGeom prst="rect">
            <a:avLst/>
          </a:prstGeom>
        </p:spPr>
      </p:pic>
    </p:spTree>
    <p:extLst>
      <p:ext uri="{BB962C8B-B14F-4D97-AF65-F5344CB8AC3E}">
        <p14:creationId xmlns:p14="http://schemas.microsoft.com/office/powerpoint/2010/main" val="21427501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288</TotalTime>
  <Words>1328</Words>
  <Application>Microsoft Office PowerPoint</Application>
  <PresentationFormat>Widescreen</PresentationFormat>
  <Paragraphs>53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vt:lpstr>
      <vt:lpstr>Bahnschrift Light</vt:lpstr>
      <vt:lpstr>Berlin Sans FB Demi</vt:lpstr>
      <vt:lpstr>Century Gothic</vt:lpstr>
      <vt:lpstr>Wingdings 3</vt:lpstr>
      <vt:lpstr>Ion Boardroom</vt:lpstr>
      <vt:lpstr>PowerPoint Presentation</vt:lpstr>
      <vt:lpstr>LAPLACE  TRANSFORMS</vt:lpstr>
      <vt:lpstr>IMPORTANT PROPERTIES OF LAPLACE TRANSFORMS</vt:lpstr>
      <vt:lpstr>LINEARITY</vt:lpstr>
      <vt:lpstr>DIFFERENTIATION</vt:lpstr>
      <vt:lpstr>TIME DELAY</vt:lpstr>
      <vt:lpstr>APPLICATIONS OF LAPLACE TRANSFORMS</vt:lpstr>
      <vt:lpstr>APPLICATION IN PHYSICS</vt:lpstr>
      <vt:lpstr>APPLICATION IN ELECTRIC CIRCUIT THEORY</vt:lpstr>
      <vt:lpstr>APPLICATION IN ELECTRIC CIRCUIT THEORY</vt:lpstr>
      <vt:lpstr>APPLICATION IN ELECTRIC CIRCUIT THEORY</vt:lpstr>
      <vt:lpstr>APPLICATION IN POWER SYSTEMS LOAD FREQUENCY CONTROL</vt:lpstr>
      <vt:lpstr>GENERATOR MODEL</vt:lpstr>
      <vt:lpstr>LOAD MODEL</vt:lpstr>
      <vt:lpstr>LOAD MODEL</vt:lpstr>
      <vt:lpstr>PRIME MOVER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M</dc:creator>
  <cp:lastModifiedBy>Akash M</cp:lastModifiedBy>
  <cp:revision>21</cp:revision>
  <dcterms:created xsi:type="dcterms:W3CDTF">2022-03-26T15:42:00Z</dcterms:created>
  <dcterms:modified xsi:type="dcterms:W3CDTF">2022-03-31T04:23:56Z</dcterms:modified>
</cp:coreProperties>
</file>