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wmf" ContentType="image/x-wmf"/>
  <Override PartName="/ppt/media/image2.wmf" ContentType="image/x-wmf"/>
  <Override PartName="/ppt/media/image4.png" ContentType="image/png"/>
  <Override PartName="/ppt/media/image3.wmf" ContentType="image/x-wmf"/>
  <Override PartName="/ppt/media/image5.png" ContentType="image/png"/>
  <Override PartName="/ppt/media/image6.wmf" ContentType="image/x-wmf"/>
  <Override PartName="/ppt/media/image7.wmf" ContentType="image/x-wmf"/>
  <Override PartName="/ppt/media/image9.png" ContentType="image/png"/>
  <Override PartName="/ppt/media/image8.wmf" ContentType="image/x-wmf"/>
  <Override PartName="/ppt/media/image10.png" ContentType="image/png"/>
  <Override PartName="/ppt/media/image11.wmf" ContentType="image/x-wmf"/>
  <Override PartName="/ppt/media/image12.wmf" ContentType="image/x-wmf"/>
  <Override PartName="/ppt/media/image13.wmf" ContentType="image/x-wmf"/>
  <Override PartName="/ppt/media/image14.png" ContentType="image/png"/>
  <Override PartName="/ppt/media/image15.png" ContentType="image/pn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tif" ContentType="image/tiff"/>
  <Override PartName="/ppt/media/image22.tif" ContentType="image/tiff"/>
  <Override PartName="/ppt/media/image23.tif" ContentType="image/tiff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59ED29-E8F1-4338-964C-87B4133A9D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DAAA16-8884-4968-9888-CB58D1F6FF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D58761-21F8-4CBB-BF75-CB7441E54A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FEAB93-87DC-4FC0-83E0-5B22113DC6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495B55-21D7-4161-B8BD-36A70B9388B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D94479-9B48-432F-8A0E-B37C742A5C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B80CE4-F7C0-4399-95BE-723962EAED1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DCCC26-FA21-4A1F-B9B7-D40ACBA1F5D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28FAC1-640A-4B47-9540-B226B8C74E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0" y="5778360"/>
            <a:ext cx="9143640" cy="504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8201160" y="237960"/>
            <a:ext cx="747720" cy="747720"/>
          </a:xfrm>
          <a:prstGeom prst="rect">
            <a:avLst/>
          </a:prstGeom>
          <a:ln>
            <a:noFill/>
          </a:ln>
        </p:spPr>
      </p:pic>
      <p:pic>
        <p:nvPicPr>
          <p:cNvPr id="2" name="Picture 8" descr=""/>
          <p:cNvPicPr/>
          <p:nvPr/>
        </p:nvPicPr>
        <p:blipFill>
          <a:blip r:embed="rId3"/>
          <a:stretch/>
        </p:blipFill>
        <p:spPr>
          <a:xfrm>
            <a:off x="6997680" y="6462000"/>
            <a:ext cx="1821600" cy="15444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4"/>
          <a:stretch/>
        </p:blipFill>
        <p:spPr>
          <a:xfrm>
            <a:off x="291960" y="6138360"/>
            <a:ext cx="1741320" cy="469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803920"/>
            <a:ext cx="9143640" cy="10522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0" y="5778360"/>
            <a:ext cx="9143640" cy="504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42" name="Picture 10" descr=""/>
          <p:cNvPicPr/>
          <p:nvPr/>
        </p:nvPicPr>
        <p:blipFill>
          <a:blip r:embed="rId2"/>
          <a:stretch/>
        </p:blipFill>
        <p:spPr>
          <a:xfrm>
            <a:off x="8201160" y="237960"/>
            <a:ext cx="747720" cy="747720"/>
          </a:xfrm>
          <a:prstGeom prst="rect">
            <a:avLst/>
          </a:prstGeom>
          <a:ln>
            <a:noFill/>
          </a:ln>
        </p:spPr>
      </p:pic>
      <p:pic>
        <p:nvPicPr>
          <p:cNvPr id="43" name="Picture 8" descr=""/>
          <p:cNvPicPr/>
          <p:nvPr/>
        </p:nvPicPr>
        <p:blipFill>
          <a:blip r:embed="rId3"/>
          <a:stretch/>
        </p:blipFill>
        <p:spPr>
          <a:xfrm>
            <a:off x="6997680" y="6462000"/>
            <a:ext cx="1821600" cy="154440"/>
          </a:xfrm>
          <a:prstGeom prst="rect">
            <a:avLst/>
          </a:prstGeom>
          <a:ln>
            <a:noFill/>
          </a:ln>
        </p:spPr>
      </p:pic>
      <p:pic>
        <p:nvPicPr>
          <p:cNvPr id="44" name="Picture 11" descr=""/>
          <p:cNvPicPr/>
          <p:nvPr/>
        </p:nvPicPr>
        <p:blipFill>
          <a:blip r:embed="rId4"/>
          <a:stretch/>
        </p:blipFill>
        <p:spPr>
          <a:xfrm>
            <a:off x="291960" y="6138360"/>
            <a:ext cx="1741320" cy="46980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99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3704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DEB2397D-633B-41EC-8417-0AD76106ECA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5803920"/>
            <a:ext cx="9143640" cy="10522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84" name="CustomShape 2"/>
          <p:cNvSpPr/>
          <p:nvPr/>
        </p:nvSpPr>
        <p:spPr>
          <a:xfrm flipV="1">
            <a:off x="0" y="5778360"/>
            <a:ext cx="9143640" cy="504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85" name="Picture 10" descr=""/>
          <p:cNvPicPr/>
          <p:nvPr/>
        </p:nvPicPr>
        <p:blipFill>
          <a:blip r:embed="rId2"/>
          <a:stretch/>
        </p:blipFill>
        <p:spPr>
          <a:xfrm>
            <a:off x="8201160" y="237960"/>
            <a:ext cx="747720" cy="747720"/>
          </a:xfrm>
          <a:prstGeom prst="rect">
            <a:avLst/>
          </a:prstGeom>
          <a:ln>
            <a:noFill/>
          </a:ln>
        </p:spPr>
      </p:pic>
      <p:pic>
        <p:nvPicPr>
          <p:cNvPr id="86" name="Picture 8" descr=""/>
          <p:cNvPicPr/>
          <p:nvPr/>
        </p:nvPicPr>
        <p:blipFill>
          <a:blip r:embed="rId3"/>
          <a:stretch/>
        </p:blipFill>
        <p:spPr>
          <a:xfrm>
            <a:off x="6997680" y="6462000"/>
            <a:ext cx="1821600" cy="154440"/>
          </a:xfrm>
          <a:prstGeom prst="rect">
            <a:avLst/>
          </a:prstGeom>
          <a:ln>
            <a:noFill/>
          </a:ln>
        </p:spPr>
      </p:pic>
      <p:pic>
        <p:nvPicPr>
          <p:cNvPr id="87" name="Picture 11" descr=""/>
          <p:cNvPicPr/>
          <p:nvPr/>
        </p:nvPicPr>
        <p:blipFill>
          <a:blip r:embed="rId4"/>
          <a:stretch/>
        </p:blipFill>
        <p:spPr>
          <a:xfrm>
            <a:off x="291960" y="6138360"/>
            <a:ext cx="1741320" cy="4698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291960" y="6138360"/>
            <a:ext cx="1741320" cy="4698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291960" y="6138360"/>
            <a:ext cx="1741320" cy="4698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704040" y="635652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tif"/><Relationship Id="rId2" Type="http://schemas.openxmlformats.org/officeDocument/2006/relationships/image" Target="../media/image22.tif"/><Relationship Id="rId3" Type="http://schemas.openxmlformats.org/officeDocument/2006/relationships/image" Target="../media/image23.tif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bloomberg.com/news/articles/2016-09-12/google-car-project-loses-leaders-and-advantage-as-rivals-gain" TargetMode="External"/><Relationship Id="rId2" Type="http://schemas.openxmlformats.org/officeDocument/2006/relationships/hyperlink" Target="http://inhabitat.com/lexus-unveils-autonomous-advanced-active-safety-research-vehicle-at-ces-2013/" TargetMode="External"/><Relationship Id="rId3" Type="http://schemas.openxmlformats.org/officeDocument/2006/relationships/hyperlink" Target="https://www.newyorkpersonalinjuryattorneysblog.com/2013/08/new_york_accident_prevention_p_1.html" TargetMode="External"/><Relationship Id="rId4" Type="http://schemas.openxmlformats.org/officeDocument/2006/relationships/hyperlink" Target="https://www.youtube.com/watch?v=eMl5u-iENr4" TargetMode="External"/><Relationship Id="rId5" Type="http://schemas.openxmlformats.org/officeDocument/2006/relationships/hyperlink" Target="https://www.youtube.com/watch?v=nsHYg3ENgk4" TargetMode="External"/><Relationship Id="rId6" Type="http://schemas.openxmlformats.org/officeDocument/2006/relationships/hyperlink" Target="https://i.ytimg.com/vi/7Vrk0xX7cUQ/hqdefault.jpg" TargetMode="External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6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" y="1338840"/>
            <a:ext cx="9128880" cy="21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Surveillance – Enhanced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Collision Avoidance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Presentation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" y="4145400"/>
            <a:ext cx="912888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Rohit Annigeri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Akash Joshi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Yifei Shen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Thaddaeus Voss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Test Setup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232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Equipment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 TMS320C6416 Fixed-Point DSP Board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Overhead Video Camera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Remote-Controlled Cars (2) and RF Transmission Board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Mini-Intersection for Simulation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Remote-controlled cars running on a mock intersection, with camera capturing live video of the entire intersection from directly above, fed into the DSP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Movement data of cars and simulated pedestrians overlaid onto live feed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scenarios for vehicle-vehicle and pedestrian-vehicle non-collision, near-collision, and collision instances run, with vehicles being corrected by the DSP if a collision is imminent</a:t>
            </a:r>
            <a:endParaRPr b="0" lang="en-US" sz="24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4929120" y="365040"/>
            <a:ext cx="2195280" cy="1411200"/>
          </a:xfrm>
          <a:prstGeom prst="rect">
            <a:avLst/>
          </a:prstGeom>
          <a:ln>
            <a:noFill/>
          </a:ln>
        </p:spPr>
      </p:pic>
      <p:pic>
        <p:nvPicPr>
          <p:cNvPr id="184" name="Picture 8" descr=""/>
          <p:cNvPicPr/>
          <p:nvPr/>
        </p:nvPicPr>
        <p:blipFill>
          <a:blip r:embed="rId2"/>
          <a:stretch/>
        </p:blipFill>
        <p:spPr>
          <a:xfrm>
            <a:off x="6682680" y="1236600"/>
            <a:ext cx="1832400" cy="1374120"/>
          </a:xfrm>
          <a:prstGeom prst="rect">
            <a:avLst/>
          </a:prstGeom>
          <a:ln>
            <a:noFill/>
          </a:ln>
        </p:spPr>
      </p:pic>
      <p:pic>
        <p:nvPicPr>
          <p:cNvPr id="185" name="Picture 6" descr=""/>
          <p:cNvPicPr/>
          <p:nvPr/>
        </p:nvPicPr>
        <p:blipFill>
          <a:blip r:embed="rId3"/>
          <a:stretch/>
        </p:blipFill>
        <p:spPr>
          <a:xfrm>
            <a:off x="6073200" y="2211840"/>
            <a:ext cx="1513080" cy="113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66320" y="1230840"/>
            <a:ext cx="834876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https://www.bloomberg.com/news/articles/2016-09-12/google-car-project-loses-leaders-and-advantage-as-rivals-gain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http://inhabitat.com/lexus-unveils-autonomous-advanced-active-safety-research-vehicle-at-ces-2013/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[3]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https://www.newyorkpersonalinjuryattorneysblog.com/2013/08/new_york_accident_prevention_p_1.html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J. Gallego, M. Pardàs, and G. Haro, "Enhanced foreground segmentation and tracking combining Bayesian background, shadow and foreground modeling," Pattern Recognition Letters, vol. 33, no. 12, pp. 1558–1568, Sep. 2012.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[5]. [Online]. Available: http://www.cc.gatech.edu/~ksubrama/files/FPGA_Report.pdf. Accessed: Feb. 13, 2017.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[6]. [Online]. Available: http://www.kev-smith.com/papers/smith-thesis.pdf. Accessed: Feb. 13, 2017.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[7]. S. Kang; J. Paik; A. Koschan; B. Abidi &amp; M. A. Abidi (2003). "Real-time video tracking using PTZ cameras". Proc. SPIE. 5132: 103–111. CiteSeerX 10.1.1.101.4242Freely accessible. doi:10.1117/12.514945.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[8]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https://www.youtube.com/watch?v=eMl5u-iENr4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[9]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https://www.youtube.com/watch?v=nsHYg3ENgk4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[10 ]http://snakeclamp.com/blog/wp-content/uploads/2015/06/DSLR-overhead-2-reduced.jpg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[11] http://www.ti.com/diagrams/med_tmdsdsk6416_6416_kit_72.jpg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[12]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https://i.ytimg.com/vi/7Vrk0xX7cUQ/hqdefault.jpg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[13] https://www.isr.umd.edu/~austin/enes489p/projects2011a/CollisionAvoidance-FinalReport.pdf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39440" y="26146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Questions?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1080" y="38160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5" name="内容占位符 7" descr=""/>
          <p:cNvPicPr/>
          <p:nvPr/>
        </p:nvPicPr>
        <p:blipFill>
          <a:blip r:embed="rId1"/>
          <a:stretch/>
        </p:blipFill>
        <p:spPr>
          <a:xfrm>
            <a:off x="305640" y="1344240"/>
            <a:ext cx="2961000" cy="1755000"/>
          </a:xfrm>
          <a:prstGeom prst="rect">
            <a:avLst/>
          </a:prstGeom>
          <a:ln>
            <a:noFill/>
          </a:ln>
        </p:spPr>
      </p:pic>
      <p:pic>
        <p:nvPicPr>
          <p:cNvPr id="136" name="图片 10" descr=""/>
          <p:cNvPicPr/>
          <p:nvPr/>
        </p:nvPicPr>
        <p:blipFill>
          <a:blip r:embed="rId2"/>
          <a:stretch/>
        </p:blipFill>
        <p:spPr>
          <a:xfrm>
            <a:off x="305640" y="3302280"/>
            <a:ext cx="3116880" cy="1917720"/>
          </a:xfrm>
          <a:prstGeom prst="rect">
            <a:avLst/>
          </a:prstGeom>
          <a:ln>
            <a:noFill/>
          </a:ln>
        </p:spPr>
      </p:pic>
      <p:pic>
        <p:nvPicPr>
          <p:cNvPr id="137" name="图片 11" descr=""/>
          <p:cNvPicPr/>
          <p:nvPr/>
        </p:nvPicPr>
        <p:blipFill>
          <a:blip r:embed="rId3"/>
          <a:stretch/>
        </p:blipFill>
        <p:spPr>
          <a:xfrm>
            <a:off x="3737880" y="1344240"/>
            <a:ext cx="5205960" cy="34682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7" restart="whenNotActive" nodeType="interactiveSeq" fill="hold">
                <p:childTnLst>
                  <p:par>
                    <p:cTn id="18" fill="hold">
                      <p:stCondLst/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29840" y="383760"/>
            <a:ext cx="6447600" cy="7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Description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509120" y="1460160"/>
            <a:ext cx="1212480" cy="32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Two cars running in the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115360" y="1779840"/>
            <a:ext cx="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1182600" y="2062800"/>
            <a:ext cx="1842120" cy="442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Camera to DSP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081440" y="2831760"/>
            <a:ext cx="2114280" cy="32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Track the cars  using background subtraction and class them with color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115360" y="2511720"/>
            <a:ext cx="756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2123280" y="3169800"/>
            <a:ext cx="75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1159200" y="3471480"/>
            <a:ext cx="1950840" cy="497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Predict the cars location in future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2107800" y="3963600"/>
            <a:ext cx="360" cy="29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1190520" y="4252680"/>
            <a:ext cx="1888560" cy="442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Predict the possibility of 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2092320" y="4701600"/>
            <a:ext cx="360" cy="2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2"/>
          <p:cNvSpPr/>
          <p:nvPr/>
        </p:nvSpPr>
        <p:spPr>
          <a:xfrm>
            <a:off x="1236960" y="4996800"/>
            <a:ext cx="1710000" cy="6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Send messages to cars and control their move when necessary to avoid collision and keep them inside boundary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3829680" y="1441800"/>
            <a:ext cx="4685400" cy="40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Simulating the collision scenario with two remote control cars and using a simple lab camera as surveillance camera, send instructions to take control the cars when it’s necessary to avoid collision.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26080" y="2592000"/>
            <a:ext cx="3755160" cy="65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663840" y="2684160"/>
            <a:ext cx="364860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431640" indent="-318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Background Removal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26880" y="3768480"/>
            <a:ext cx="3591000" cy="65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663840" y="3872880"/>
            <a:ext cx="33188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431640" indent="-318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Object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018800" y="5126400"/>
            <a:ext cx="293868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4734720" y="3650760"/>
            <a:ext cx="2564280" cy="964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4887720" y="3723120"/>
            <a:ext cx="20242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431640" indent="-31860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Trajectory Estimation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1029600" y="1258920"/>
            <a:ext cx="2122200" cy="65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>
            <a:off x="1305360" y="1367640"/>
            <a:ext cx="20358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431640" indent="-318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Video Feed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4206960" y="2211480"/>
            <a:ext cx="4305960" cy="816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>
            <a:off x="4196160" y="2228760"/>
            <a:ext cx="43380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431640" indent="-31860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Collision calculation and response transmission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496800" y="141840"/>
            <a:ext cx="822780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Algorithms: Flow Chart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13"/>
          <p:cNvSpPr/>
          <p:nvPr/>
        </p:nvSpPr>
        <p:spPr>
          <a:xfrm>
            <a:off x="2073600" y="1912320"/>
            <a:ext cx="1440" cy="672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4"/>
          <p:cNvSpPr/>
          <p:nvPr/>
        </p:nvSpPr>
        <p:spPr>
          <a:xfrm>
            <a:off x="2073600" y="3214800"/>
            <a:ext cx="0" cy="553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5"/>
          <p:cNvSpPr/>
          <p:nvPr/>
        </p:nvSpPr>
        <p:spPr>
          <a:xfrm flipV="1">
            <a:off x="5971680" y="3034800"/>
            <a:ext cx="1440" cy="656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6"/>
          <p:cNvSpPr/>
          <p:nvPr/>
        </p:nvSpPr>
        <p:spPr>
          <a:xfrm flipV="1">
            <a:off x="6038640" y="4647960"/>
            <a:ext cx="360" cy="4690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7"/>
          <p:cNvSpPr/>
          <p:nvPr/>
        </p:nvSpPr>
        <p:spPr>
          <a:xfrm flipV="1">
            <a:off x="2103120" y="5118480"/>
            <a:ext cx="3935520" cy="7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6480" y="31356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3564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Algorithms: Low Level View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6480" y="1233360"/>
            <a:ext cx="8227800" cy="49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 Subtraction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Estimate background to identify foreground objects. Used Gaussian model to tag background (Initial training)([4])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 Identification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Offline : Used LDA to classify between foreground and cars. 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Online :Explore foreground pixels to distinguish between cars. Used Color statistics.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6480" y="1328040"/>
            <a:ext cx="8227800" cy="55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 Estimation/ Retrieval: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Offline: Kalman filter based path estimation [5][7]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Online: Predicted position based on car speed and ability to make decisive turn.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Collision Prediction and Response Transmission: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Thresholding on distance  after which collision is not preventable.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Making appropriate action to avoid collision. Transmission to cars.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6480" y="40644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3564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Algorithms: Low Level View (contd)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6480" y="442800"/>
            <a:ext cx="8227800" cy="56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3564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 Analysis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6480" y="1339560"/>
            <a:ext cx="8227800" cy="437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Part System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(1) Control center, with a real time video feed, DSP and a RF transmitter 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(2) Local environment, consisting of an intersection and independent cars with RF receivers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Bottlenecks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Foreground object detection (background removal)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Turning decision calculation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1680" indent="-289080">
              <a:lnSpc>
                <a:spcPct val="100000"/>
              </a:lnSpc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Transmission rate from DSP to car.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6480" y="45972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3564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</a:t>
            </a:r>
            <a:endParaRPr b="0" lang="en-US" sz="18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48640" y="1498680"/>
            <a:ext cx="8227800" cy="317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Accurate background estimation, changing background [4]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Speeding up overall execution.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Distinguishing between the cars.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 Decision calculation and response transmission.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7360" indent="-291960">
              <a:lnSpc>
                <a:spcPct val="100000"/>
              </a:lnSpc>
              <a:buClr>
                <a:srgbClr val="99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99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3720" y="469080"/>
            <a:ext cx="6656400" cy="117360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6671880" y="1056240"/>
            <a:ext cx="1913400" cy="1270800"/>
          </a:xfrm>
          <a:prstGeom prst="rect">
            <a:avLst/>
          </a:prstGeom>
          <a:ln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8724960" y="2632320"/>
            <a:ext cx="2192400" cy="16437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354960" y="1190520"/>
            <a:ext cx="5787000" cy="521244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45320" indent="-342720">
              <a:lnSpc>
                <a:spcPct val="100000"/>
              </a:lnSpc>
              <a:buClr>
                <a:srgbClr val="99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two autonomously driven RC Cars to model the collision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5320" indent="-342720">
              <a:lnSpc>
                <a:spcPct val="100000"/>
              </a:lnSpc>
              <a:buClr>
                <a:srgbClr val="99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predefined collision path algorithms in place for generating different collision scenarios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5320" indent="-342720">
              <a:lnSpc>
                <a:spcPct val="100000"/>
              </a:lnSpc>
              <a:buClr>
                <a:srgbClr val="99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communication device like a Xbee to dynamically transmit data from the two cars to the TMS Board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5320" indent="-342720">
              <a:lnSpc>
                <a:spcPct val="100000"/>
              </a:lnSpc>
              <a:buClr>
                <a:srgbClr val="99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 data from the TMS Board and take preventive measures to avoid 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1431</TotalTime>
  <Application>LibreOffice/5.1.3.2$Windows_x86 LibreOffice_project/644e4637d1d8544fd9f56425bd6cec110e49301b</Application>
  <Words>539</Words>
  <Paragraphs>85</Paragraphs>
  <Company>Honda R&amp;D Americas,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2016-10-27T23:00:35Z</dcterms:created>
  <dc:creator>Thaddaeus Voss</dc:creator>
  <dc:description/>
  <dc:language>en-US</dc:language>
  <cp:lastModifiedBy/>
  <cp:lastPrinted>2012-02-07T18:57:58Z</cp:lastPrinted>
  <dcterms:modified xsi:type="dcterms:W3CDTF">2017-04-27T22:36:29Z</dcterms:modified>
  <cp:revision>384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Honda R&amp;D Americas,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