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75" r:id="rId4"/>
    <p:sldId id="276" r:id="rId5"/>
    <p:sldId id="277" r:id="rId6"/>
    <p:sldId id="278" r:id="rId7"/>
    <p:sldId id="279" r:id="rId8"/>
    <p:sldId id="280" r:id="rId9"/>
    <p:sldId id="258" r:id="rId10"/>
    <p:sldId id="259" r:id="rId11"/>
    <p:sldId id="260" r:id="rId12"/>
    <p:sldId id="261" r:id="rId13"/>
    <p:sldId id="262"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B97365-EBCA-4027-87D5-99FC1D4DF0BB}" type="datetimeFigureOut">
              <a:rPr lang="en-US" smtClean="0"/>
              <a:pPr/>
              <a:t>3/15/2023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9E29E33-B620-47F9-BB04-8846C2A5AFCC}" type="slidenum">
              <a:rPr kumimoji="0" lang="en-US" smtClean="0"/>
              <a:pPr/>
              <a:t>‹#›</a:t>
            </a:fld>
            <a:endParaRPr kumimoji="0"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9E29E33-B620-47F9-BB04-8846C2A5AFCC}" type="slidenum">
              <a:rPr kumimoji="0" lang="en-US" smtClean="0"/>
              <a:pPr/>
              <a:t>‹#›</a:t>
            </a:fld>
            <a:endParaRPr kumimoji="0"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69E29E33-B620-47F9-BB04-8846C2A5AFCC}" type="slidenum">
              <a:rPr kumimoji="0" lang="en-US" smtClean="0"/>
              <a:pPr/>
              <a:t>‹#›</a:t>
            </a:fld>
            <a:endParaRPr kumimoji="0"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3/15/2023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9E29E33-B620-47F9-BB04-8846C2A5AFCC}" type="slidenum">
              <a:rPr kumimoji="0" lang="en-US" smtClean="0"/>
              <a:pPr/>
              <a:t>‹#›</a:t>
            </a:fld>
            <a:endParaRPr kumimoji="0"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CB97365-EBCA-4027-87D5-99FC1D4DF0BB}" type="datetimeFigureOut">
              <a:rPr lang="en-US" smtClean="0"/>
              <a:pPr/>
              <a:t>3/15/2023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CB97365-EBCA-4027-87D5-99FC1D4DF0BB}" type="datetimeFigureOut">
              <a:rPr lang="en-US" smtClean="0"/>
              <a:pPr/>
              <a:t>3/15/2023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9E29E33-B620-47F9-BB04-8846C2A5AFCC}" type="slidenum">
              <a:rPr kumimoji="0" lang="en-US" smtClean="0"/>
              <a:pPr/>
              <a:t>‹#›</a:t>
            </a:fld>
            <a:endParaRPr kumimoji="0"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3/15/2023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a:xfrm>
            <a:off x="4343400" y="1036020"/>
            <a:ext cx="457200" cy="441325"/>
          </a:xfrm>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CB97365-EBCA-4027-87D5-99FC1D4DF0BB}" type="datetimeFigureOut">
              <a:rPr lang="en-US" smtClean="0"/>
              <a:pPr/>
              <a:t>3/15/2023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9E29E33-B620-47F9-BB04-8846C2A5AFCC}" type="slidenum">
              <a:rPr kumimoji="0" lang="en-US" smtClean="0"/>
              <a:pPr/>
              <a:t>‹#›</a:t>
            </a:fld>
            <a:endParaRPr kumimoji="0"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3/15/2023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9E29E33-B620-47F9-BB04-8846C2A5AFCC}" type="slidenum">
              <a:rPr kumimoji="0" lang="en-US" smtClean="0"/>
              <a:pPr/>
              <a:t>‹#›</a:t>
            </a:fld>
            <a:endParaRPr kumimoji="0"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CB97365-EBCA-4027-87D5-99FC1D4DF0BB}" type="datetimeFigureOut">
              <a:rPr lang="en-US" smtClean="0"/>
              <a:pPr/>
              <a:t>3/15/2023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CB97365-EBCA-4027-87D5-99FC1D4DF0BB}" type="datetimeFigureOut">
              <a:rPr lang="en-US" smtClean="0"/>
              <a:pPr/>
              <a:t>3/15/2023</a:t>
            </a:fld>
            <a:endParaRPr lang="en-US">
              <a:solidFill>
                <a:schemeClr val="tx1">
                  <a:shade val="50000"/>
                </a:schemeClr>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kumimoji="0" lang="en-US">
              <a:solidFill>
                <a:schemeClr val="tx1">
                  <a:shade val="50000"/>
                </a:schemeClr>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normAutofit/>
          </a:bodyPr>
          <a:lstStyle/>
          <a:p>
            <a:r>
              <a:rPr lang="en-US" sz="5400" b="1" smtClean="0"/>
              <a:t>Cloud Computing</a:t>
            </a:r>
            <a:endParaRPr lang="en-US" sz="5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Existing System</a:t>
            </a:r>
            <a:endParaRPr lang="en-US" dirty="0"/>
          </a:p>
        </p:txBody>
      </p:sp>
      <p:sp>
        <p:nvSpPr>
          <p:cNvPr id="3" name="Content Placeholder 2"/>
          <p:cNvSpPr>
            <a:spLocks noGrp="1"/>
          </p:cNvSpPr>
          <p:nvPr>
            <p:ph sz="quarter" idx="1"/>
          </p:nvPr>
        </p:nvSpPr>
        <p:spPr/>
        <p:txBody>
          <a:bodyPr>
            <a:normAutofit/>
          </a:bodyPr>
          <a:lstStyle/>
          <a:p>
            <a:pPr algn="just">
              <a:lnSpc>
                <a:spcPct val="150000"/>
              </a:lnSpc>
              <a:buNone/>
            </a:pPr>
            <a:r>
              <a:rPr lang="en-US" sz="2000" dirty="0" smtClean="0">
                <a:latin typeface="Times New Roman" pitchFamily="18" charset="0"/>
                <a:cs typeface="Times New Roman" pitchFamily="18" charset="0"/>
              </a:rPr>
              <a:t>		Cloud computing provides many benefits in terms of low cost and accessibility of data. Ensuring the security of cloud computing is a major factor in the cloud computing environment, as users often store sensitive information with cloud storage providers but these providers may be </a:t>
            </a:r>
            <a:r>
              <a:rPr lang="en-US" sz="2000" dirty="0" err="1" smtClean="0">
                <a:latin typeface="Times New Roman" pitchFamily="18" charset="0"/>
                <a:cs typeface="Times New Roman" pitchFamily="18" charset="0"/>
              </a:rPr>
              <a:t>untrusted</a:t>
            </a:r>
            <a:r>
              <a:rPr lang="en-US" sz="2000" dirty="0" smtClean="0">
                <a:latin typeface="Times New Roman" pitchFamily="18" charset="0"/>
                <a:cs typeface="Times New Roman" pitchFamily="18" charset="0"/>
              </a:rPr>
              <a:t>. Dealing with “single cloud” providers is predicted to become less popular with customers due to risks of service availability failure and the possibility of malicious insiders in the single cloud. A movement towards “multi-clouds”, or in other words, “</a:t>
            </a:r>
            <a:r>
              <a:rPr lang="en-US" sz="2000" dirty="0" err="1" smtClean="0">
                <a:latin typeface="Times New Roman" pitchFamily="18" charset="0"/>
                <a:cs typeface="Times New Roman" pitchFamily="18" charset="0"/>
              </a:rPr>
              <a:t>interclouds</a:t>
            </a:r>
            <a:r>
              <a:rPr lang="en-US" sz="2000" dirty="0" smtClean="0">
                <a:latin typeface="Times New Roman" pitchFamily="18" charset="0"/>
                <a:cs typeface="Times New Roman" pitchFamily="18" charset="0"/>
              </a:rPr>
              <a:t>” or “cloud-</a:t>
            </a:r>
            <a:r>
              <a:rPr lang="en-US" sz="2000" dirty="0" err="1" smtClean="0">
                <a:latin typeface="Times New Roman" pitchFamily="18" charset="0"/>
                <a:cs typeface="Times New Roman" pitchFamily="18" charset="0"/>
              </a:rPr>
              <a:t>ofclouds</a:t>
            </a:r>
            <a:r>
              <a:rPr lang="en-US" sz="2000" dirty="0" smtClean="0">
                <a:latin typeface="Times New Roman" pitchFamily="18" charset="0"/>
                <a:cs typeface="Times New Roman" pitchFamily="18" charset="0"/>
              </a:rPr>
              <a:t>” has emerged recently.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SYSTEM</a:t>
            </a:r>
            <a:endParaRPr lang="en-US" dirty="0"/>
          </a:p>
        </p:txBody>
      </p:sp>
      <p:sp>
        <p:nvSpPr>
          <p:cNvPr id="3" name="Content Placeholder 2"/>
          <p:cNvSpPr>
            <a:spLocks noGrp="1"/>
          </p:cNvSpPr>
          <p:nvPr>
            <p:ph sz="quarter"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It achieves robustness, load balancing, congestion reduction and security compared to single shortest path routing.</a:t>
            </a:r>
          </a:p>
          <a:p>
            <a:pPr algn="just">
              <a:lnSpc>
                <a:spcPct val="150000"/>
              </a:lnSpc>
            </a:pPr>
            <a:r>
              <a:rPr lang="en-US" sz="2000" dirty="0" smtClean="0">
                <a:latin typeface="Times New Roman" pitchFamily="18" charset="0"/>
                <a:cs typeface="Times New Roman" pitchFamily="18" charset="0"/>
              </a:rPr>
              <a:t>It employees the technique of multiple spanning or directed </a:t>
            </a:r>
            <a:r>
              <a:rPr lang="en-US" sz="2000" dirty="0" err="1" smtClean="0">
                <a:latin typeface="Times New Roman" pitchFamily="18" charset="0"/>
                <a:cs typeface="Times New Roman" pitchFamily="18" charset="0"/>
              </a:rPr>
              <a:t>acylic</a:t>
            </a:r>
            <a:r>
              <a:rPr lang="en-US" sz="2000" dirty="0" smtClean="0">
                <a:latin typeface="Times New Roman" pitchFamily="18" charset="0"/>
                <a:cs typeface="Times New Roman" pitchFamily="18" charset="0"/>
              </a:rPr>
              <a:t> graph. When multiple routing tables are employed, a packet has to carry in its header of the routing table to be used forwarding. When the corresponding forwarding edge is not available , the packet needs to be dropped. This   dropping is forced due to the potential looping of the packets   when transferred from one routing table to another.</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HARDWARE SPECIFICATION</a:t>
            </a:r>
            <a:endParaRPr lang="en-US" dirty="0"/>
          </a:p>
        </p:txBody>
      </p:sp>
      <p:sp>
        <p:nvSpPr>
          <p:cNvPr id="3" name="Content Placeholder 2"/>
          <p:cNvSpPr>
            <a:spLocks noGrp="1"/>
          </p:cNvSpPr>
          <p:nvPr>
            <p:ph sz="quarter" idx="1"/>
          </p:nvPr>
        </p:nvSpPr>
        <p:spPr/>
        <p:txBody>
          <a:bodyPr>
            <a:normAutofit fontScale="62500" lnSpcReduction="20000"/>
          </a:bodyPr>
          <a:lstStyle/>
          <a:p>
            <a:pPr algn="just">
              <a:lnSpc>
                <a:spcPct val="160000"/>
              </a:lnSpc>
              <a:buNone/>
            </a:pPr>
            <a:r>
              <a:rPr lang="en-US" dirty="0" smtClean="0">
                <a:latin typeface="Times New Roman" pitchFamily="18" charset="0"/>
                <a:cs typeface="Times New Roman" pitchFamily="18" charset="0"/>
              </a:rPr>
              <a:t>The above Hardware specifications were used in both Server and Client machines when developing. </a:t>
            </a:r>
          </a:p>
          <a:p>
            <a:pPr algn="just">
              <a:lnSpc>
                <a:spcPct val="160000"/>
              </a:lnSpc>
            </a:pPr>
            <a:r>
              <a:rPr lang="en-US" dirty="0" smtClean="0">
                <a:latin typeface="Times New Roman" pitchFamily="18" charset="0"/>
                <a:cs typeface="Times New Roman" pitchFamily="18" charset="0"/>
              </a:rPr>
              <a:t>Processor			:	Pentium 4</a:t>
            </a:r>
          </a:p>
          <a:p>
            <a:pPr algn="just">
              <a:lnSpc>
                <a:spcPct val="160000"/>
              </a:lnSpc>
            </a:pPr>
            <a:r>
              <a:rPr lang="en-US" dirty="0" smtClean="0">
                <a:latin typeface="Times New Roman" pitchFamily="18" charset="0"/>
                <a:cs typeface="Times New Roman" pitchFamily="18" charset="0"/>
              </a:rPr>
              <a:t>Processor Speed 			:	2.5 </a:t>
            </a:r>
            <a:r>
              <a:rPr lang="en-US" dirty="0" err="1" smtClean="0">
                <a:latin typeface="Times New Roman" pitchFamily="18" charset="0"/>
                <a:cs typeface="Times New Roman" pitchFamily="18" charset="0"/>
              </a:rPr>
              <a:t>Ghz</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Ram				:	512 MB</a:t>
            </a:r>
          </a:p>
          <a:p>
            <a:pPr algn="just">
              <a:lnSpc>
                <a:spcPct val="160000"/>
              </a:lnSpc>
            </a:pPr>
            <a:r>
              <a:rPr lang="en-US" dirty="0" smtClean="0">
                <a:latin typeface="Times New Roman" pitchFamily="18" charset="0"/>
                <a:cs typeface="Times New Roman" pitchFamily="18" charset="0"/>
              </a:rPr>
              <a:t>Hard Disk Drive 			:	80GB</a:t>
            </a:r>
          </a:p>
          <a:p>
            <a:pPr algn="just">
              <a:lnSpc>
                <a:spcPct val="160000"/>
              </a:lnSpc>
            </a:pPr>
            <a:r>
              <a:rPr lang="en-US" dirty="0" smtClean="0">
                <a:latin typeface="Times New Roman" pitchFamily="18" charset="0"/>
                <a:cs typeface="Times New Roman" pitchFamily="18" charset="0"/>
              </a:rPr>
              <a:t>Floppy Disk Drive	 	:	Sony</a:t>
            </a:r>
          </a:p>
          <a:p>
            <a:pPr algn="just">
              <a:lnSpc>
                <a:spcPct val="160000"/>
              </a:lnSpc>
            </a:pPr>
            <a:r>
              <a:rPr lang="en-US" dirty="0" smtClean="0">
                <a:latin typeface="Times New Roman" pitchFamily="18" charset="0"/>
                <a:cs typeface="Times New Roman" pitchFamily="18" charset="0"/>
              </a:rPr>
              <a:t>CD-ROM Drive 			:	Sony</a:t>
            </a:r>
          </a:p>
          <a:p>
            <a:pPr algn="just">
              <a:lnSpc>
                <a:spcPct val="160000"/>
              </a:lnSpc>
            </a:pPr>
            <a:r>
              <a:rPr lang="en-US" dirty="0" smtClean="0">
                <a:latin typeface="Times New Roman" pitchFamily="18" charset="0"/>
                <a:cs typeface="Times New Roman" pitchFamily="18" charset="0"/>
              </a:rPr>
              <a:t>Monitor			:	17” inches</a:t>
            </a:r>
          </a:p>
          <a:p>
            <a:pPr algn="just">
              <a:lnSpc>
                <a:spcPct val="160000"/>
              </a:lnSpc>
            </a:pPr>
            <a:r>
              <a:rPr lang="en-US" dirty="0" smtClean="0">
                <a:latin typeface="Times New Roman" pitchFamily="18" charset="0"/>
                <a:cs typeface="Times New Roman" pitchFamily="18" charset="0"/>
              </a:rPr>
              <a:t>Keyboard 			: 	TVS Gold</a:t>
            </a:r>
          </a:p>
          <a:p>
            <a:pPr algn="just">
              <a:lnSpc>
                <a:spcPct val="160000"/>
              </a:lnSpc>
            </a:pPr>
            <a:r>
              <a:rPr lang="en-US" dirty="0" smtClean="0">
                <a:latin typeface="Times New Roman" pitchFamily="18" charset="0"/>
                <a:cs typeface="Times New Roman" pitchFamily="18" charset="0"/>
              </a:rPr>
              <a:t>Mouse 			:	Logitech</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SPECIFICATION</a:t>
            </a:r>
            <a:endParaRPr lang="en-US" dirty="0"/>
          </a:p>
        </p:txBody>
      </p:sp>
      <p:sp>
        <p:nvSpPr>
          <p:cNvPr id="3" name="Content Placeholder 2"/>
          <p:cNvSpPr>
            <a:spLocks noGrp="1"/>
          </p:cNvSpPr>
          <p:nvPr>
            <p:ph sz="quarter" idx="1"/>
          </p:nvPr>
        </p:nvSpPr>
        <p:spPr/>
        <p:txBody>
          <a:bodyPr>
            <a:normAutofit fontScale="62500" lnSpcReduction="20000"/>
          </a:bodyPr>
          <a:lstStyle/>
          <a:p>
            <a:pPr algn="just">
              <a:lnSpc>
                <a:spcPct val="170000"/>
              </a:lnSpc>
              <a:buNone/>
            </a:pPr>
            <a:r>
              <a:rPr lang="en-US" b="1" dirty="0" smtClean="0">
                <a:latin typeface="Times New Roman" pitchFamily="18" charset="0"/>
                <a:cs typeface="Times New Roman" pitchFamily="18" charset="0"/>
              </a:rPr>
              <a:t>SERVER:</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Operating System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Windows 7</a:t>
            </a:r>
          </a:p>
          <a:p>
            <a:pPr algn="just">
              <a:lnSpc>
                <a:spcPct val="170000"/>
              </a:lnSpc>
            </a:pPr>
            <a:r>
              <a:rPr lang="en-US" dirty="0" smtClean="0">
                <a:latin typeface="Times New Roman" pitchFamily="18" charset="0"/>
                <a:cs typeface="Times New Roman" pitchFamily="18" charset="0"/>
              </a:rPr>
              <a:t>Technology Used		</a:t>
            </a:r>
            <a:r>
              <a:rPr lang="en-US"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	PHP</a:t>
            </a:r>
          </a:p>
          <a:p>
            <a:pPr algn="just">
              <a:lnSpc>
                <a:spcPct val="170000"/>
              </a:lnSpc>
            </a:pPr>
            <a:r>
              <a:rPr lang="en-US" dirty="0" smtClean="0">
                <a:latin typeface="Times New Roman" pitchFamily="18" charset="0"/>
                <a:cs typeface="Times New Roman" pitchFamily="18" charset="0"/>
              </a:rPr>
              <a:t>Database			:	</a:t>
            </a:r>
            <a:r>
              <a:rPr lang="en-US" dirty="0" err="1" smtClean="0">
                <a:latin typeface="Times New Roman" pitchFamily="18" charset="0"/>
                <a:cs typeface="Times New Roman" pitchFamily="18" charset="0"/>
              </a:rPr>
              <a:t>MySql</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Database Connectivity		:	</a:t>
            </a:r>
            <a:r>
              <a:rPr lang="en-US" dirty="0" err="1" smtClean="0">
                <a:latin typeface="Times New Roman" pitchFamily="18" charset="0"/>
                <a:cs typeface="Times New Roman" pitchFamily="18" charset="0"/>
              </a:rPr>
              <a:t>MySql</a:t>
            </a:r>
            <a:r>
              <a:rPr lang="en-US" dirty="0" smtClean="0">
                <a:latin typeface="Times New Roman" pitchFamily="18" charset="0"/>
                <a:cs typeface="Times New Roman" pitchFamily="18" charset="0"/>
              </a:rPr>
              <a:t> Native Connect</a:t>
            </a:r>
          </a:p>
          <a:p>
            <a:pPr algn="just">
              <a:lnSpc>
                <a:spcPct val="170000"/>
              </a:lnSpc>
            </a:pPr>
            <a:r>
              <a:rPr lang="en-US" dirty="0" smtClean="0">
                <a:latin typeface="Times New Roman" pitchFamily="18" charset="0"/>
                <a:cs typeface="Times New Roman" pitchFamily="18" charset="0"/>
              </a:rPr>
              <a:t>Web Server			:	Apache 2.2.11</a:t>
            </a:r>
          </a:p>
          <a:p>
            <a:pPr algn="just">
              <a:lnSpc>
                <a:spcPct val="170000"/>
              </a:lnSpc>
            </a:pPr>
            <a:r>
              <a:rPr lang="en-US" dirty="0" smtClean="0">
                <a:latin typeface="Times New Roman" pitchFamily="18" charset="0"/>
                <a:cs typeface="Times New Roman" pitchFamily="18" charset="0"/>
              </a:rPr>
              <a:t>Browser			:	Internet Explorer 6.0</a:t>
            </a:r>
          </a:p>
          <a:p>
            <a:pPr algn="just">
              <a:lnSpc>
                <a:spcPct val="170000"/>
              </a:lnSpc>
              <a:buNone/>
            </a:pPr>
            <a:r>
              <a:rPr lang="en-US" b="1" dirty="0" smtClean="0">
                <a:latin typeface="Times New Roman" pitchFamily="18" charset="0"/>
                <a:cs typeface="Times New Roman" pitchFamily="18" charset="0"/>
              </a:rPr>
              <a:t>CLIENT:</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Operating System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mtClean="0">
                <a:latin typeface="Times New Roman" pitchFamily="18" charset="0"/>
                <a:cs typeface="Times New Roman" pitchFamily="18" charset="0"/>
              </a:rPr>
              <a:t>Windows </a:t>
            </a:r>
            <a:r>
              <a:rPr lang="en-US" smtClean="0">
                <a:latin typeface="Times New Roman" pitchFamily="18" charset="0"/>
                <a:cs typeface="Times New Roman" pitchFamily="18" charset="0"/>
              </a:rPr>
              <a:t>10</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Browser			:	Internet Explorer 6.0</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FLOW DIAGRAM</a:t>
            </a:r>
            <a:endParaRPr lang="en-US" dirty="0"/>
          </a:p>
        </p:txBody>
      </p:sp>
      <p:grpSp>
        <p:nvGrpSpPr>
          <p:cNvPr id="25602" name="Group 2"/>
          <p:cNvGrpSpPr>
            <a:grpSpLocks/>
          </p:cNvGrpSpPr>
          <p:nvPr/>
        </p:nvGrpSpPr>
        <p:grpSpPr bwMode="auto">
          <a:xfrm>
            <a:off x="1524000" y="1905000"/>
            <a:ext cx="5451475" cy="4119562"/>
            <a:chOff x="949" y="2157"/>
            <a:chExt cx="8585" cy="6489"/>
          </a:xfrm>
        </p:grpSpPr>
        <p:cxnSp>
          <p:nvCxnSpPr>
            <p:cNvPr id="25603" name="AutoShape 3"/>
            <p:cNvCxnSpPr>
              <a:cxnSpLocks noChangeShapeType="1"/>
            </p:cNvCxnSpPr>
            <p:nvPr/>
          </p:nvCxnSpPr>
          <p:spPr bwMode="auto">
            <a:xfrm>
              <a:off x="2045" y="2702"/>
              <a:ext cx="0" cy="462"/>
            </a:xfrm>
            <a:prstGeom prst="straightConnector1">
              <a:avLst/>
            </a:prstGeom>
            <a:noFill/>
            <a:ln w="9525">
              <a:solidFill>
                <a:srgbClr val="000000"/>
              </a:solidFill>
              <a:round/>
              <a:headEnd/>
              <a:tailEnd type="triangle" w="med" len="med"/>
            </a:ln>
          </p:spPr>
        </p:cxnSp>
        <p:sp>
          <p:nvSpPr>
            <p:cNvPr id="25604" name="Rectangle 4"/>
            <p:cNvSpPr>
              <a:spLocks noChangeArrowheads="1"/>
            </p:cNvSpPr>
            <p:nvPr/>
          </p:nvSpPr>
          <p:spPr bwMode="auto">
            <a:xfrm>
              <a:off x="1250" y="2157"/>
              <a:ext cx="1591" cy="6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Admin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5" name="AutoShape 5"/>
            <p:cNvSpPr>
              <a:spLocks noChangeArrowheads="1"/>
            </p:cNvSpPr>
            <p:nvPr/>
          </p:nvSpPr>
          <p:spPr bwMode="auto">
            <a:xfrm>
              <a:off x="949" y="3164"/>
              <a:ext cx="2225" cy="999"/>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Validate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6" name="Oval 6"/>
            <p:cNvSpPr>
              <a:spLocks noChangeArrowheads="1"/>
            </p:cNvSpPr>
            <p:nvPr/>
          </p:nvSpPr>
          <p:spPr bwMode="auto">
            <a:xfrm>
              <a:off x="3772" y="5562"/>
              <a:ext cx="2256" cy="5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Arial" pitchFamily="34" charset="0"/>
                  <a:cs typeface="Arial" pitchFamily="34" charset="0"/>
                </a:rPr>
                <a:t>New Owner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25607" name="Group 7"/>
            <p:cNvGrpSpPr>
              <a:grpSpLocks/>
            </p:cNvGrpSpPr>
            <p:nvPr/>
          </p:nvGrpSpPr>
          <p:grpSpPr bwMode="auto">
            <a:xfrm>
              <a:off x="7750" y="5562"/>
              <a:ext cx="1784" cy="634"/>
              <a:chOff x="8167" y="4374"/>
              <a:chExt cx="1784" cy="634"/>
            </a:xfrm>
          </p:grpSpPr>
          <p:sp>
            <p:nvSpPr>
              <p:cNvPr id="25608" name="Rectangle 8"/>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ownertab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9" name="Rectangle 9"/>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5610" name="AutoShape 10"/>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cxnSp>
          <p:nvCxnSpPr>
            <p:cNvPr id="25611" name="AutoShape 11"/>
            <p:cNvCxnSpPr>
              <a:cxnSpLocks noChangeShapeType="1"/>
            </p:cNvCxnSpPr>
            <p:nvPr/>
          </p:nvCxnSpPr>
          <p:spPr bwMode="auto">
            <a:xfrm>
              <a:off x="3174" y="3669"/>
              <a:ext cx="1085" cy="0"/>
            </a:xfrm>
            <a:prstGeom prst="straightConnector1">
              <a:avLst/>
            </a:prstGeom>
            <a:noFill/>
            <a:ln w="9525">
              <a:solidFill>
                <a:srgbClr val="000000"/>
              </a:solidFill>
              <a:round/>
              <a:headEnd/>
              <a:tailEnd/>
            </a:ln>
          </p:spPr>
        </p:cxnSp>
        <p:cxnSp>
          <p:nvCxnSpPr>
            <p:cNvPr id="25612" name="AutoShape 12"/>
            <p:cNvCxnSpPr>
              <a:cxnSpLocks noChangeShapeType="1"/>
            </p:cNvCxnSpPr>
            <p:nvPr/>
          </p:nvCxnSpPr>
          <p:spPr bwMode="auto">
            <a:xfrm flipV="1">
              <a:off x="4259" y="2466"/>
              <a:ext cx="0" cy="1203"/>
            </a:xfrm>
            <a:prstGeom prst="straightConnector1">
              <a:avLst/>
            </a:prstGeom>
            <a:noFill/>
            <a:ln w="9525">
              <a:solidFill>
                <a:srgbClr val="000000"/>
              </a:solidFill>
              <a:round/>
              <a:headEnd/>
              <a:tailEnd/>
            </a:ln>
          </p:spPr>
        </p:cxnSp>
        <p:cxnSp>
          <p:nvCxnSpPr>
            <p:cNvPr id="25613" name="AutoShape 13"/>
            <p:cNvCxnSpPr>
              <a:cxnSpLocks noChangeShapeType="1"/>
            </p:cNvCxnSpPr>
            <p:nvPr/>
          </p:nvCxnSpPr>
          <p:spPr bwMode="auto">
            <a:xfrm flipH="1">
              <a:off x="2841" y="2466"/>
              <a:ext cx="1418" cy="0"/>
            </a:xfrm>
            <a:prstGeom prst="straightConnector1">
              <a:avLst/>
            </a:prstGeom>
            <a:noFill/>
            <a:ln w="9525">
              <a:solidFill>
                <a:srgbClr val="000000"/>
              </a:solidFill>
              <a:round/>
              <a:headEnd/>
              <a:tailEnd type="triangle" w="med" len="med"/>
            </a:ln>
          </p:spPr>
        </p:cxnSp>
        <p:cxnSp>
          <p:nvCxnSpPr>
            <p:cNvPr id="25614" name="AutoShape 14"/>
            <p:cNvCxnSpPr>
              <a:cxnSpLocks noChangeShapeType="1"/>
            </p:cNvCxnSpPr>
            <p:nvPr/>
          </p:nvCxnSpPr>
          <p:spPr bwMode="auto">
            <a:xfrm>
              <a:off x="6028" y="5841"/>
              <a:ext cx="1714" cy="0"/>
            </a:xfrm>
            <a:prstGeom prst="straightConnector1">
              <a:avLst/>
            </a:prstGeom>
            <a:noFill/>
            <a:ln w="9525">
              <a:solidFill>
                <a:srgbClr val="000000"/>
              </a:solidFill>
              <a:round/>
              <a:headEnd/>
              <a:tailEnd type="triangle" w="med" len="med"/>
            </a:ln>
          </p:spPr>
        </p:cxnSp>
        <p:sp>
          <p:nvSpPr>
            <p:cNvPr id="25615" name="Rectangle 15"/>
            <p:cNvSpPr>
              <a:spLocks noChangeArrowheads="1"/>
            </p:cNvSpPr>
            <p:nvPr/>
          </p:nvSpPr>
          <p:spPr bwMode="auto">
            <a:xfrm>
              <a:off x="3307" y="3385"/>
              <a:ext cx="658" cy="4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Arial" pitchFamily="34" charset="0"/>
                  <a:cs typeface="Arial" pitchFamily="34" charset="0"/>
                </a:rPr>
                <a:t>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16" name="Rectangle 16"/>
            <p:cNvSpPr>
              <a:spLocks noChangeArrowheads="1"/>
            </p:cNvSpPr>
            <p:nvPr/>
          </p:nvSpPr>
          <p:spPr bwMode="auto">
            <a:xfrm>
              <a:off x="1888" y="4302"/>
              <a:ext cx="658" cy="4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Arial" pitchFamily="34"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17" name="Rectangle 17"/>
            <p:cNvSpPr>
              <a:spLocks noChangeArrowheads="1"/>
            </p:cNvSpPr>
            <p:nvPr/>
          </p:nvSpPr>
          <p:spPr bwMode="auto">
            <a:xfrm>
              <a:off x="3872" y="4805"/>
              <a:ext cx="2064"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Owners List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5618" name="AutoShape 18"/>
            <p:cNvCxnSpPr>
              <a:cxnSpLocks noChangeShapeType="1"/>
            </p:cNvCxnSpPr>
            <p:nvPr/>
          </p:nvCxnSpPr>
          <p:spPr bwMode="auto">
            <a:xfrm>
              <a:off x="2045" y="5018"/>
              <a:ext cx="1827" cy="1"/>
            </a:xfrm>
            <a:prstGeom prst="straightConnector1">
              <a:avLst/>
            </a:prstGeom>
            <a:noFill/>
            <a:ln w="9525">
              <a:solidFill>
                <a:srgbClr val="000000"/>
              </a:solidFill>
              <a:round/>
              <a:headEnd/>
              <a:tailEnd type="triangle" w="med" len="med"/>
            </a:ln>
          </p:spPr>
        </p:cxnSp>
        <p:cxnSp>
          <p:nvCxnSpPr>
            <p:cNvPr id="25619" name="AutoShape 19"/>
            <p:cNvCxnSpPr>
              <a:cxnSpLocks noChangeShapeType="1"/>
            </p:cNvCxnSpPr>
            <p:nvPr/>
          </p:nvCxnSpPr>
          <p:spPr bwMode="auto">
            <a:xfrm>
              <a:off x="5936" y="5018"/>
              <a:ext cx="1815" cy="0"/>
            </a:xfrm>
            <a:prstGeom prst="straightConnector1">
              <a:avLst/>
            </a:prstGeom>
            <a:noFill/>
            <a:ln w="9525">
              <a:solidFill>
                <a:srgbClr val="000000"/>
              </a:solidFill>
              <a:round/>
              <a:headEnd type="triangle" w="med" len="med"/>
              <a:tailEnd/>
            </a:ln>
          </p:spPr>
        </p:cxnSp>
        <p:grpSp>
          <p:nvGrpSpPr>
            <p:cNvPr id="25620" name="Group 20"/>
            <p:cNvGrpSpPr>
              <a:grpSpLocks/>
            </p:cNvGrpSpPr>
            <p:nvPr/>
          </p:nvGrpSpPr>
          <p:grpSpPr bwMode="auto">
            <a:xfrm>
              <a:off x="7742" y="4688"/>
              <a:ext cx="1784" cy="634"/>
              <a:chOff x="8167" y="4374"/>
              <a:chExt cx="1784" cy="634"/>
            </a:xfrm>
          </p:grpSpPr>
          <p:sp>
            <p:nvSpPr>
              <p:cNvPr id="25621" name="Rectangle 21"/>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ownertab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22" name="Rectangle 22"/>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5623" name="AutoShape 23"/>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cxnSp>
          <p:nvCxnSpPr>
            <p:cNvPr id="25624" name="AutoShape 24"/>
            <p:cNvCxnSpPr>
              <a:cxnSpLocks noChangeShapeType="1"/>
            </p:cNvCxnSpPr>
            <p:nvPr/>
          </p:nvCxnSpPr>
          <p:spPr bwMode="auto">
            <a:xfrm>
              <a:off x="4837" y="5246"/>
              <a:ext cx="0" cy="316"/>
            </a:xfrm>
            <a:prstGeom prst="straightConnector1">
              <a:avLst/>
            </a:prstGeom>
            <a:noFill/>
            <a:ln w="9525">
              <a:solidFill>
                <a:srgbClr val="000000"/>
              </a:solidFill>
              <a:round/>
              <a:headEnd/>
              <a:tailEnd type="triangle" w="med" len="med"/>
            </a:ln>
          </p:spPr>
        </p:cxnSp>
        <p:sp>
          <p:nvSpPr>
            <p:cNvPr id="25625" name="Rectangle 25"/>
            <p:cNvSpPr>
              <a:spLocks noChangeArrowheads="1"/>
            </p:cNvSpPr>
            <p:nvPr/>
          </p:nvSpPr>
          <p:spPr bwMode="auto">
            <a:xfrm>
              <a:off x="3880" y="7370"/>
              <a:ext cx="2064"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User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5626" name="AutoShape 26"/>
            <p:cNvCxnSpPr>
              <a:cxnSpLocks noChangeShapeType="1"/>
            </p:cNvCxnSpPr>
            <p:nvPr/>
          </p:nvCxnSpPr>
          <p:spPr bwMode="auto">
            <a:xfrm>
              <a:off x="2053" y="7583"/>
              <a:ext cx="1827" cy="1"/>
            </a:xfrm>
            <a:prstGeom prst="straightConnector1">
              <a:avLst/>
            </a:prstGeom>
            <a:noFill/>
            <a:ln w="9525">
              <a:solidFill>
                <a:srgbClr val="000000"/>
              </a:solidFill>
              <a:round/>
              <a:headEnd/>
              <a:tailEnd type="triangle" w="med" len="med"/>
            </a:ln>
          </p:spPr>
        </p:cxnSp>
        <p:cxnSp>
          <p:nvCxnSpPr>
            <p:cNvPr id="25627" name="AutoShape 27"/>
            <p:cNvCxnSpPr>
              <a:cxnSpLocks noChangeShapeType="1"/>
            </p:cNvCxnSpPr>
            <p:nvPr/>
          </p:nvCxnSpPr>
          <p:spPr bwMode="auto">
            <a:xfrm>
              <a:off x="5944" y="7583"/>
              <a:ext cx="1815" cy="0"/>
            </a:xfrm>
            <a:prstGeom prst="straightConnector1">
              <a:avLst/>
            </a:prstGeom>
            <a:noFill/>
            <a:ln w="9525">
              <a:solidFill>
                <a:srgbClr val="000000"/>
              </a:solidFill>
              <a:round/>
              <a:headEnd type="triangle" w="med" len="med"/>
              <a:tailEnd/>
            </a:ln>
          </p:spPr>
        </p:cxnSp>
        <p:grpSp>
          <p:nvGrpSpPr>
            <p:cNvPr id="25628" name="Group 28"/>
            <p:cNvGrpSpPr>
              <a:grpSpLocks/>
            </p:cNvGrpSpPr>
            <p:nvPr/>
          </p:nvGrpSpPr>
          <p:grpSpPr bwMode="auto">
            <a:xfrm>
              <a:off x="7750" y="7253"/>
              <a:ext cx="1784" cy="634"/>
              <a:chOff x="8167" y="4374"/>
              <a:chExt cx="1784" cy="634"/>
            </a:xfrm>
          </p:grpSpPr>
          <p:sp>
            <p:nvSpPr>
              <p:cNvPr id="25629" name="Rectangle 29"/>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newuser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30" name="Rectangle 30"/>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5631" name="AutoShape 31"/>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cxnSp>
          <p:nvCxnSpPr>
            <p:cNvPr id="25632" name="AutoShape 32"/>
            <p:cNvCxnSpPr>
              <a:cxnSpLocks noChangeShapeType="1"/>
            </p:cNvCxnSpPr>
            <p:nvPr/>
          </p:nvCxnSpPr>
          <p:spPr bwMode="auto">
            <a:xfrm>
              <a:off x="2053" y="4163"/>
              <a:ext cx="0" cy="3420"/>
            </a:xfrm>
            <a:prstGeom prst="straightConnector1">
              <a:avLst/>
            </a:prstGeom>
            <a:noFill/>
            <a:ln w="9525">
              <a:solidFill>
                <a:srgbClr val="000000"/>
              </a:solidFill>
              <a:round/>
              <a:headEnd/>
              <a:tailEnd/>
            </a:ln>
          </p:spPr>
        </p:cxnSp>
        <p:sp>
          <p:nvSpPr>
            <p:cNvPr id="25633" name="Oval 33"/>
            <p:cNvSpPr>
              <a:spLocks noChangeArrowheads="1"/>
            </p:cNvSpPr>
            <p:nvPr/>
          </p:nvSpPr>
          <p:spPr bwMode="auto">
            <a:xfrm>
              <a:off x="3772" y="6438"/>
              <a:ext cx="2256" cy="5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Delete Owner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5634" name="AutoShape 34"/>
            <p:cNvCxnSpPr>
              <a:cxnSpLocks noChangeShapeType="1"/>
            </p:cNvCxnSpPr>
            <p:nvPr/>
          </p:nvCxnSpPr>
          <p:spPr bwMode="auto">
            <a:xfrm>
              <a:off x="4837" y="6122"/>
              <a:ext cx="0" cy="316"/>
            </a:xfrm>
            <a:prstGeom prst="straightConnector1">
              <a:avLst/>
            </a:prstGeom>
            <a:noFill/>
            <a:ln w="9525">
              <a:solidFill>
                <a:srgbClr val="000000"/>
              </a:solidFill>
              <a:round/>
              <a:headEnd/>
              <a:tailEnd type="triangle" w="med" len="med"/>
            </a:ln>
          </p:spPr>
        </p:cxnSp>
        <p:cxnSp>
          <p:nvCxnSpPr>
            <p:cNvPr id="25635" name="AutoShape 35"/>
            <p:cNvCxnSpPr>
              <a:cxnSpLocks noChangeShapeType="1"/>
            </p:cNvCxnSpPr>
            <p:nvPr/>
          </p:nvCxnSpPr>
          <p:spPr bwMode="auto">
            <a:xfrm>
              <a:off x="6045" y="6698"/>
              <a:ext cx="2572" cy="0"/>
            </a:xfrm>
            <a:prstGeom prst="straightConnector1">
              <a:avLst/>
            </a:prstGeom>
            <a:noFill/>
            <a:ln w="9525">
              <a:solidFill>
                <a:srgbClr val="000000"/>
              </a:solidFill>
              <a:round/>
              <a:headEnd/>
              <a:tailEnd/>
            </a:ln>
          </p:spPr>
        </p:cxnSp>
        <p:cxnSp>
          <p:nvCxnSpPr>
            <p:cNvPr id="25636" name="AutoShape 36"/>
            <p:cNvCxnSpPr>
              <a:cxnSpLocks noChangeShapeType="1"/>
            </p:cNvCxnSpPr>
            <p:nvPr/>
          </p:nvCxnSpPr>
          <p:spPr bwMode="auto">
            <a:xfrm>
              <a:off x="8610" y="6099"/>
              <a:ext cx="1" cy="599"/>
            </a:xfrm>
            <a:prstGeom prst="straightConnector1">
              <a:avLst/>
            </a:prstGeom>
            <a:noFill/>
            <a:ln w="9525">
              <a:solidFill>
                <a:srgbClr val="000000"/>
              </a:solidFill>
              <a:round/>
              <a:headEnd type="triangle" w="med" len="med"/>
              <a:tailEnd/>
            </a:ln>
          </p:spPr>
        </p:cxnSp>
        <p:sp>
          <p:nvSpPr>
            <p:cNvPr id="25637" name="Oval 37"/>
            <p:cNvSpPr>
              <a:spLocks noChangeArrowheads="1"/>
            </p:cNvSpPr>
            <p:nvPr/>
          </p:nvSpPr>
          <p:spPr bwMode="auto">
            <a:xfrm>
              <a:off x="3772" y="8109"/>
              <a:ext cx="2256" cy="5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Delete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5638" name="AutoShape 38"/>
            <p:cNvCxnSpPr>
              <a:cxnSpLocks noChangeShapeType="1"/>
            </p:cNvCxnSpPr>
            <p:nvPr/>
          </p:nvCxnSpPr>
          <p:spPr bwMode="auto">
            <a:xfrm>
              <a:off x="6045" y="8369"/>
              <a:ext cx="2572" cy="0"/>
            </a:xfrm>
            <a:prstGeom prst="straightConnector1">
              <a:avLst/>
            </a:prstGeom>
            <a:noFill/>
            <a:ln w="9525">
              <a:solidFill>
                <a:srgbClr val="000000"/>
              </a:solidFill>
              <a:round/>
              <a:headEnd/>
              <a:tailEnd/>
            </a:ln>
          </p:spPr>
        </p:cxnSp>
        <p:cxnSp>
          <p:nvCxnSpPr>
            <p:cNvPr id="25639" name="AutoShape 39"/>
            <p:cNvCxnSpPr>
              <a:cxnSpLocks noChangeShapeType="1"/>
            </p:cNvCxnSpPr>
            <p:nvPr/>
          </p:nvCxnSpPr>
          <p:spPr bwMode="auto">
            <a:xfrm>
              <a:off x="8610" y="7770"/>
              <a:ext cx="1" cy="599"/>
            </a:xfrm>
            <a:prstGeom prst="straightConnector1">
              <a:avLst/>
            </a:prstGeom>
            <a:noFill/>
            <a:ln w="9525">
              <a:solidFill>
                <a:srgbClr val="000000"/>
              </a:solidFill>
              <a:round/>
              <a:headEnd type="triangle" w="med" len="med"/>
              <a:tailEnd/>
            </a:ln>
          </p:spPr>
        </p:cxnSp>
        <p:cxnSp>
          <p:nvCxnSpPr>
            <p:cNvPr id="25640" name="AutoShape 40"/>
            <p:cNvCxnSpPr>
              <a:cxnSpLocks noChangeShapeType="1"/>
            </p:cNvCxnSpPr>
            <p:nvPr/>
          </p:nvCxnSpPr>
          <p:spPr bwMode="auto">
            <a:xfrm>
              <a:off x="4837" y="7793"/>
              <a:ext cx="0" cy="316"/>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FLOW DIAGRAM</a:t>
            </a:r>
            <a:endParaRPr lang="en-US" dirty="0"/>
          </a:p>
        </p:txBody>
      </p:sp>
      <p:grpSp>
        <p:nvGrpSpPr>
          <p:cNvPr id="26626" name="Group 2"/>
          <p:cNvGrpSpPr>
            <a:grpSpLocks/>
          </p:cNvGrpSpPr>
          <p:nvPr/>
        </p:nvGrpSpPr>
        <p:grpSpPr bwMode="auto">
          <a:xfrm>
            <a:off x="914400" y="1828800"/>
            <a:ext cx="6483350" cy="4192587"/>
            <a:chOff x="1189" y="2397"/>
            <a:chExt cx="8585" cy="5601"/>
          </a:xfrm>
        </p:grpSpPr>
        <p:cxnSp>
          <p:nvCxnSpPr>
            <p:cNvPr id="26627" name="AutoShape 3"/>
            <p:cNvCxnSpPr>
              <a:cxnSpLocks noChangeShapeType="1"/>
            </p:cNvCxnSpPr>
            <p:nvPr/>
          </p:nvCxnSpPr>
          <p:spPr bwMode="auto">
            <a:xfrm>
              <a:off x="2285" y="2942"/>
              <a:ext cx="0" cy="462"/>
            </a:xfrm>
            <a:prstGeom prst="straightConnector1">
              <a:avLst/>
            </a:prstGeom>
            <a:noFill/>
            <a:ln w="9525">
              <a:solidFill>
                <a:srgbClr val="000000"/>
              </a:solidFill>
              <a:round/>
              <a:headEnd/>
              <a:tailEnd type="triangle" w="med" len="med"/>
            </a:ln>
          </p:spPr>
        </p:cxnSp>
        <p:sp>
          <p:nvSpPr>
            <p:cNvPr id="26628" name="Rectangle 4"/>
            <p:cNvSpPr>
              <a:spLocks noChangeArrowheads="1"/>
            </p:cNvSpPr>
            <p:nvPr/>
          </p:nvSpPr>
          <p:spPr bwMode="auto">
            <a:xfrm>
              <a:off x="1490" y="2397"/>
              <a:ext cx="1591" cy="6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ea typeface="Arial" pitchFamily="34" charset="0"/>
                  <a:cs typeface="Arial" pitchFamily="34" charset="0"/>
                </a:rPr>
                <a:t>TPA Login</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26629" name="AutoShape 5"/>
            <p:cNvSpPr>
              <a:spLocks noChangeArrowheads="1"/>
            </p:cNvSpPr>
            <p:nvPr/>
          </p:nvSpPr>
          <p:spPr bwMode="auto">
            <a:xfrm>
              <a:off x="1189" y="3404"/>
              <a:ext cx="2225" cy="999"/>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Validate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30" name="Oval 6"/>
            <p:cNvSpPr>
              <a:spLocks noChangeArrowheads="1"/>
            </p:cNvSpPr>
            <p:nvPr/>
          </p:nvSpPr>
          <p:spPr bwMode="auto">
            <a:xfrm>
              <a:off x="4012" y="5802"/>
              <a:ext cx="2256" cy="5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Issue Permission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6631" name="Group 7"/>
            <p:cNvGrpSpPr>
              <a:grpSpLocks/>
            </p:cNvGrpSpPr>
            <p:nvPr/>
          </p:nvGrpSpPr>
          <p:grpSpPr bwMode="auto">
            <a:xfrm>
              <a:off x="7990" y="5802"/>
              <a:ext cx="1784" cy="634"/>
              <a:chOff x="8167" y="4374"/>
              <a:chExt cx="1784" cy="634"/>
            </a:xfrm>
          </p:grpSpPr>
          <p:sp>
            <p:nvSpPr>
              <p:cNvPr id="26632" name="Rectangle 8"/>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requesttab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33" name="Rectangle 9"/>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6634" name="AutoShape 10"/>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cxnSp>
          <p:nvCxnSpPr>
            <p:cNvPr id="26635" name="AutoShape 11"/>
            <p:cNvCxnSpPr>
              <a:cxnSpLocks noChangeShapeType="1"/>
            </p:cNvCxnSpPr>
            <p:nvPr/>
          </p:nvCxnSpPr>
          <p:spPr bwMode="auto">
            <a:xfrm>
              <a:off x="3414" y="3909"/>
              <a:ext cx="1085" cy="0"/>
            </a:xfrm>
            <a:prstGeom prst="straightConnector1">
              <a:avLst/>
            </a:prstGeom>
            <a:noFill/>
            <a:ln w="9525">
              <a:solidFill>
                <a:srgbClr val="000000"/>
              </a:solidFill>
              <a:round/>
              <a:headEnd/>
              <a:tailEnd/>
            </a:ln>
          </p:spPr>
        </p:cxnSp>
        <p:cxnSp>
          <p:nvCxnSpPr>
            <p:cNvPr id="26636" name="AutoShape 12"/>
            <p:cNvCxnSpPr>
              <a:cxnSpLocks noChangeShapeType="1"/>
            </p:cNvCxnSpPr>
            <p:nvPr/>
          </p:nvCxnSpPr>
          <p:spPr bwMode="auto">
            <a:xfrm flipV="1">
              <a:off x="4499" y="2706"/>
              <a:ext cx="0" cy="1203"/>
            </a:xfrm>
            <a:prstGeom prst="straightConnector1">
              <a:avLst/>
            </a:prstGeom>
            <a:noFill/>
            <a:ln w="9525">
              <a:solidFill>
                <a:srgbClr val="000000"/>
              </a:solidFill>
              <a:round/>
              <a:headEnd/>
              <a:tailEnd/>
            </a:ln>
          </p:spPr>
        </p:cxnSp>
        <p:cxnSp>
          <p:nvCxnSpPr>
            <p:cNvPr id="26637" name="AutoShape 13"/>
            <p:cNvCxnSpPr>
              <a:cxnSpLocks noChangeShapeType="1"/>
            </p:cNvCxnSpPr>
            <p:nvPr/>
          </p:nvCxnSpPr>
          <p:spPr bwMode="auto">
            <a:xfrm flipH="1">
              <a:off x="3081" y="2706"/>
              <a:ext cx="1418" cy="0"/>
            </a:xfrm>
            <a:prstGeom prst="straightConnector1">
              <a:avLst/>
            </a:prstGeom>
            <a:noFill/>
            <a:ln w="9525">
              <a:solidFill>
                <a:srgbClr val="000000"/>
              </a:solidFill>
              <a:round/>
              <a:headEnd/>
              <a:tailEnd type="triangle" w="med" len="med"/>
            </a:ln>
          </p:spPr>
        </p:cxnSp>
        <p:cxnSp>
          <p:nvCxnSpPr>
            <p:cNvPr id="26638" name="AutoShape 14"/>
            <p:cNvCxnSpPr>
              <a:cxnSpLocks noChangeShapeType="1"/>
            </p:cNvCxnSpPr>
            <p:nvPr/>
          </p:nvCxnSpPr>
          <p:spPr bwMode="auto">
            <a:xfrm>
              <a:off x="6268" y="6081"/>
              <a:ext cx="1714" cy="0"/>
            </a:xfrm>
            <a:prstGeom prst="straightConnector1">
              <a:avLst/>
            </a:prstGeom>
            <a:noFill/>
            <a:ln w="9525">
              <a:solidFill>
                <a:srgbClr val="000000"/>
              </a:solidFill>
              <a:round/>
              <a:headEnd/>
              <a:tailEnd type="triangle" w="med" len="med"/>
            </a:ln>
          </p:spPr>
        </p:cxnSp>
        <p:sp>
          <p:nvSpPr>
            <p:cNvPr id="26639" name="Rectangle 15"/>
            <p:cNvSpPr>
              <a:spLocks noChangeArrowheads="1"/>
            </p:cNvSpPr>
            <p:nvPr/>
          </p:nvSpPr>
          <p:spPr bwMode="auto">
            <a:xfrm>
              <a:off x="3547" y="3625"/>
              <a:ext cx="658" cy="4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Arial" pitchFamily="34" charset="0"/>
                  <a:cs typeface="Arial" pitchFamily="34" charset="0"/>
                </a:rPr>
                <a:t>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40" name="Rectangle 16"/>
            <p:cNvSpPr>
              <a:spLocks noChangeArrowheads="1"/>
            </p:cNvSpPr>
            <p:nvPr/>
          </p:nvSpPr>
          <p:spPr bwMode="auto">
            <a:xfrm>
              <a:off x="2128" y="4542"/>
              <a:ext cx="658" cy="4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Arial" pitchFamily="34"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41" name="Rectangle 17"/>
            <p:cNvSpPr>
              <a:spLocks noChangeArrowheads="1"/>
            </p:cNvSpPr>
            <p:nvPr/>
          </p:nvSpPr>
          <p:spPr bwMode="auto">
            <a:xfrm>
              <a:off x="4112" y="5045"/>
              <a:ext cx="2064"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User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6642" name="AutoShape 18"/>
            <p:cNvCxnSpPr>
              <a:cxnSpLocks noChangeShapeType="1"/>
            </p:cNvCxnSpPr>
            <p:nvPr/>
          </p:nvCxnSpPr>
          <p:spPr bwMode="auto">
            <a:xfrm>
              <a:off x="2285" y="5258"/>
              <a:ext cx="1827" cy="1"/>
            </a:xfrm>
            <a:prstGeom prst="straightConnector1">
              <a:avLst/>
            </a:prstGeom>
            <a:noFill/>
            <a:ln w="9525">
              <a:solidFill>
                <a:srgbClr val="000000"/>
              </a:solidFill>
              <a:round/>
              <a:headEnd/>
              <a:tailEnd type="triangle" w="med" len="med"/>
            </a:ln>
          </p:spPr>
        </p:cxnSp>
        <p:cxnSp>
          <p:nvCxnSpPr>
            <p:cNvPr id="26643" name="AutoShape 19"/>
            <p:cNvCxnSpPr>
              <a:cxnSpLocks noChangeShapeType="1"/>
            </p:cNvCxnSpPr>
            <p:nvPr/>
          </p:nvCxnSpPr>
          <p:spPr bwMode="auto">
            <a:xfrm>
              <a:off x="6176" y="5258"/>
              <a:ext cx="1815" cy="0"/>
            </a:xfrm>
            <a:prstGeom prst="straightConnector1">
              <a:avLst/>
            </a:prstGeom>
            <a:noFill/>
            <a:ln w="9525">
              <a:solidFill>
                <a:srgbClr val="000000"/>
              </a:solidFill>
              <a:round/>
              <a:headEnd type="triangle" w="med" len="med"/>
              <a:tailEnd/>
            </a:ln>
          </p:spPr>
        </p:cxnSp>
        <p:grpSp>
          <p:nvGrpSpPr>
            <p:cNvPr id="26644" name="Group 20"/>
            <p:cNvGrpSpPr>
              <a:grpSpLocks/>
            </p:cNvGrpSpPr>
            <p:nvPr/>
          </p:nvGrpSpPr>
          <p:grpSpPr bwMode="auto">
            <a:xfrm>
              <a:off x="7982" y="4928"/>
              <a:ext cx="1784" cy="634"/>
              <a:chOff x="8167" y="4374"/>
              <a:chExt cx="1784" cy="634"/>
            </a:xfrm>
          </p:grpSpPr>
          <p:sp>
            <p:nvSpPr>
              <p:cNvPr id="26645" name="Rectangle 21"/>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requesttab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46" name="Rectangle 22"/>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6647" name="AutoShape 23"/>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cxnSp>
          <p:nvCxnSpPr>
            <p:cNvPr id="26648" name="AutoShape 24"/>
            <p:cNvCxnSpPr>
              <a:cxnSpLocks noChangeShapeType="1"/>
            </p:cNvCxnSpPr>
            <p:nvPr/>
          </p:nvCxnSpPr>
          <p:spPr bwMode="auto">
            <a:xfrm>
              <a:off x="5077" y="5486"/>
              <a:ext cx="0" cy="316"/>
            </a:xfrm>
            <a:prstGeom prst="straightConnector1">
              <a:avLst/>
            </a:prstGeom>
            <a:noFill/>
            <a:ln w="9525">
              <a:solidFill>
                <a:srgbClr val="000000"/>
              </a:solidFill>
              <a:round/>
              <a:headEnd/>
              <a:tailEnd type="triangle" w="med" len="med"/>
            </a:ln>
          </p:spPr>
        </p:cxnSp>
        <p:sp>
          <p:nvSpPr>
            <p:cNvPr id="26649" name="Rectangle 25"/>
            <p:cNvSpPr>
              <a:spLocks noChangeArrowheads="1"/>
            </p:cNvSpPr>
            <p:nvPr/>
          </p:nvSpPr>
          <p:spPr bwMode="auto">
            <a:xfrm>
              <a:off x="4120" y="6686"/>
              <a:ext cx="2064"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Issued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6650" name="AutoShape 26"/>
            <p:cNvCxnSpPr>
              <a:cxnSpLocks noChangeShapeType="1"/>
            </p:cNvCxnSpPr>
            <p:nvPr/>
          </p:nvCxnSpPr>
          <p:spPr bwMode="auto">
            <a:xfrm>
              <a:off x="2293" y="6899"/>
              <a:ext cx="1827" cy="1"/>
            </a:xfrm>
            <a:prstGeom prst="straightConnector1">
              <a:avLst/>
            </a:prstGeom>
            <a:noFill/>
            <a:ln w="9525">
              <a:solidFill>
                <a:srgbClr val="000000"/>
              </a:solidFill>
              <a:round/>
              <a:headEnd/>
              <a:tailEnd type="triangle" w="med" len="med"/>
            </a:ln>
          </p:spPr>
        </p:cxnSp>
        <p:cxnSp>
          <p:nvCxnSpPr>
            <p:cNvPr id="26651" name="AutoShape 27"/>
            <p:cNvCxnSpPr>
              <a:cxnSpLocks noChangeShapeType="1"/>
            </p:cNvCxnSpPr>
            <p:nvPr/>
          </p:nvCxnSpPr>
          <p:spPr bwMode="auto">
            <a:xfrm>
              <a:off x="6184" y="6899"/>
              <a:ext cx="1815" cy="0"/>
            </a:xfrm>
            <a:prstGeom prst="straightConnector1">
              <a:avLst/>
            </a:prstGeom>
            <a:noFill/>
            <a:ln w="9525">
              <a:solidFill>
                <a:srgbClr val="000000"/>
              </a:solidFill>
              <a:round/>
              <a:headEnd type="triangle" w="med" len="med"/>
              <a:tailEnd/>
            </a:ln>
          </p:spPr>
        </p:cxnSp>
        <p:grpSp>
          <p:nvGrpSpPr>
            <p:cNvPr id="26652" name="Group 28"/>
            <p:cNvGrpSpPr>
              <a:grpSpLocks/>
            </p:cNvGrpSpPr>
            <p:nvPr/>
          </p:nvGrpSpPr>
          <p:grpSpPr bwMode="auto">
            <a:xfrm>
              <a:off x="7990" y="6569"/>
              <a:ext cx="1784" cy="634"/>
              <a:chOff x="8167" y="4374"/>
              <a:chExt cx="1784" cy="634"/>
            </a:xfrm>
          </p:grpSpPr>
          <p:sp>
            <p:nvSpPr>
              <p:cNvPr id="26653" name="Rectangle 29"/>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requesttab</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654" name="Rectangle 30"/>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6655" name="AutoShape 31"/>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cxnSp>
          <p:nvCxnSpPr>
            <p:cNvPr id="26656" name="AutoShape 32"/>
            <p:cNvCxnSpPr>
              <a:cxnSpLocks noChangeShapeType="1"/>
            </p:cNvCxnSpPr>
            <p:nvPr/>
          </p:nvCxnSpPr>
          <p:spPr bwMode="auto">
            <a:xfrm>
              <a:off x="2293" y="4403"/>
              <a:ext cx="0" cy="3292"/>
            </a:xfrm>
            <a:prstGeom prst="straightConnector1">
              <a:avLst/>
            </a:prstGeom>
            <a:noFill/>
            <a:ln w="9525">
              <a:solidFill>
                <a:srgbClr val="000000"/>
              </a:solidFill>
              <a:round/>
              <a:headEnd/>
              <a:tailEnd/>
            </a:ln>
          </p:spPr>
        </p:cxnSp>
        <p:sp>
          <p:nvSpPr>
            <p:cNvPr id="26657" name="Rectangle 33"/>
            <p:cNvSpPr>
              <a:spLocks noChangeArrowheads="1"/>
            </p:cNvSpPr>
            <p:nvPr/>
          </p:nvSpPr>
          <p:spPr bwMode="auto">
            <a:xfrm>
              <a:off x="4120" y="7481"/>
              <a:ext cx="2064"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Downloaded List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6658" name="AutoShape 34"/>
            <p:cNvCxnSpPr>
              <a:cxnSpLocks noChangeShapeType="1"/>
            </p:cNvCxnSpPr>
            <p:nvPr/>
          </p:nvCxnSpPr>
          <p:spPr bwMode="auto">
            <a:xfrm>
              <a:off x="2293" y="7694"/>
              <a:ext cx="1827" cy="1"/>
            </a:xfrm>
            <a:prstGeom prst="straightConnector1">
              <a:avLst/>
            </a:prstGeom>
            <a:noFill/>
            <a:ln w="9525">
              <a:solidFill>
                <a:srgbClr val="000000"/>
              </a:solidFill>
              <a:round/>
              <a:headEnd/>
              <a:tailEnd type="triangle" w="med" len="med"/>
            </a:ln>
          </p:spPr>
        </p:cxnSp>
        <p:cxnSp>
          <p:nvCxnSpPr>
            <p:cNvPr id="26659" name="AutoShape 35"/>
            <p:cNvCxnSpPr>
              <a:cxnSpLocks noChangeShapeType="1"/>
            </p:cNvCxnSpPr>
            <p:nvPr/>
          </p:nvCxnSpPr>
          <p:spPr bwMode="auto">
            <a:xfrm>
              <a:off x="6184" y="7694"/>
              <a:ext cx="1815" cy="0"/>
            </a:xfrm>
            <a:prstGeom prst="straightConnector1">
              <a:avLst/>
            </a:prstGeom>
            <a:noFill/>
            <a:ln w="9525">
              <a:solidFill>
                <a:srgbClr val="000000"/>
              </a:solidFill>
              <a:round/>
              <a:headEnd type="triangle" w="med" len="med"/>
              <a:tailEnd/>
            </a:ln>
          </p:spPr>
        </p:cxnSp>
        <p:grpSp>
          <p:nvGrpSpPr>
            <p:cNvPr id="26660" name="Group 36"/>
            <p:cNvGrpSpPr>
              <a:grpSpLocks/>
            </p:cNvGrpSpPr>
            <p:nvPr/>
          </p:nvGrpSpPr>
          <p:grpSpPr bwMode="auto">
            <a:xfrm>
              <a:off x="7990" y="7364"/>
              <a:ext cx="1784" cy="634"/>
              <a:chOff x="8167" y="4374"/>
              <a:chExt cx="1784" cy="634"/>
            </a:xfrm>
          </p:grpSpPr>
          <p:sp>
            <p:nvSpPr>
              <p:cNvPr id="26661" name="Rectangle 37"/>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requesttab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62" name="Rectangle 38"/>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6663" name="AutoShape 39"/>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FLOW DIAGRAM</a:t>
            </a:r>
            <a:endParaRPr lang="en-US" dirty="0"/>
          </a:p>
        </p:txBody>
      </p:sp>
      <p:grpSp>
        <p:nvGrpSpPr>
          <p:cNvPr id="1026" name="Group 2"/>
          <p:cNvGrpSpPr>
            <a:grpSpLocks/>
          </p:cNvGrpSpPr>
          <p:nvPr/>
        </p:nvGrpSpPr>
        <p:grpSpPr bwMode="auto">
          <a:xfrm>
            <a:off x="1371600" y="1828800"/>
            <a:ext cx="5451475" cy="3535362"/>
            <a:chOff x="1429" y="2637"/>
            <a:chExt cx="8585" cy="5568"/>
          </a:xfrm>
        </p:grpSpPr>
        <p:cxnSp>
          <p:nvCxnSpPr>
            <p:cNvPr id="1027" name="AutoShape 3"/>
            <p:cNvCxnSpPr>
              <a:cxnSpLocks noChangeShapeType="1"/>
            </p:cNvCxnSpPr>
            <p:nvPr/>
          </p:nvCxnSpPr>
          <p:spPr bwMode="auto">
            <a:xfrm>
              <a:off x="2525" y="3182"/>
              <a:ext cx="0" cy="462"/>
            </a:xfrm>
            <a:prstGeom prst="straightConnector1">
              <a:avLst/>
            </a:prstGeom>
            <a:noFill/>
            <a:ln w="9525">
              <a:solidFill>
                <a:srgbClr val="000000"/>
              </a:solidFill>
              <a:round/>
              <a:headEnd/>
              <a:tailEnd type="triangle" w="med" len="med"/>
            </a:ln>
          </p:spPr>
        </p:cxnSp>
        <p:sp>
          <p:nvSpPr>
            <p:cNvPr id="1028" name="Rectangle 4"/>
            <p:cNvSpPr>
              <a:spLocks noChangeArrowheads="1"/>
            </p:cNvSpPr>
            <p:nvPr/>
          </p:nvSpPr>
          <p:spPr bwMode="auto">
            <a:xfrm>
              <a:off x="1730" y="2637"/>
              <a:ext cx="1591" cy="6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Owner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AutoShape 5"/>
            <p:cNvSpPr>
              <a:spLocks noChangeArrowheads="1"/>
            </p:cNvSpPr>
            <p:nvPr/>
          </p:nvSpPr>
          <p:spPr bwMode="auto">
            <a:xfrm>
              <a:off x="1429" y="3644"/>
              <a:ext cx="2225" cy="999"/>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Validate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Oval 6"/>
            <p:cNvSpPr>
              <a:spLocks noChangeArrowheads="1"/>
            </p:cNvSpPr>
            <p:nvPr/>
          </p:nvSpPr>
          <p:spPr bwMode="auto">
            <a:xfrm>
              <a:off x="4252" y="6042"/>
              <a:ext cx="2256" cy="5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File Upload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31" name="Group 7"/>
            <p:cNvGrpSpPr>
              <a:grpSpLocks/>
            </p:cNvGrpSpPr>
            <p:nvPr/>
          </p:nvGrpSpPr>
          <p:grpSpPr bwMode="auto">
            <a:xfrm>
              <a:off x="8230" y="6042"/>
              <a:ext cx="1784" cy="634"/>
              <a:chOff x="8167" y="4374"/>
              <a:chExt cx="1784" cy="634"/>
            </a:xfrm>
          </p:grpSpPr>
          <p:sp>
            <p:nvSpPr>
              <p:cNvPr id="1032" name="Rectangle 8"/>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uploads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034" name="AutoShape 10"/>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cxnSp>
          <p:nvCxnSpPr>
            <p:cNvPr id="1035" name="AutoShape 11"/>
            <p:cNvCxnSpPr>
              <a:cxnSpLocks noChangeShapeType="1"/>
            </p:cNvCxnSpPr>
            <p:nvPr/>
          </p:nvCxnSpPr>
          <p:spPr bwMode="auto">
            <a:xfrm>
              <a:off x="3654" y="4149"/>
              <a:ext cx="1085" cy="0"/>
            </a:xfrm>
            <a:prstGeom prst="straightConnector1">
              <a:avLst/>
            </a:prstGeom>
            <a:noFill/>
            <a:ln w="9525">
              <a:solidFill>
                <a:srgbClr val="000000"/>
              </a:solidFill>
              <a:round/>
              <a:headEnd/>
              <a:tailEnd/>
            </a:ln>
          </p:spPr>
        </p:cxnSp>
        <p:cxnSp>
          <p:nvCxnSpPr>
            <p:cNvPr id="1036" name="AutoShape 12"/>
            <p:cNvCxnSpPr>
              <a:cxnSpLocks noChangeShapeType="1"/>
            </p:cNvCxnSpPr>
            <p:nvPr/>
          </p:nvCxnSpPr>
          <p:spPr bwMode="auto">
            <a:xfrm flipV="1">
              <a:off x="4739" y="2946"/>
              <a:ext cx="0" cy="1203"/>
            </a:xfrm>
            <a:prstGeom prst="straightConnector1">
              <a:avLst/>
            </a:prstGeom>
            <a:noFill/>
            <a:ln w="9525">
              <a:solidFill>
                <a:srgbClr val="000000"/>
              </a:solidFill>
              <a:round/>
              <a:headEnd/>
              <a:tailEnd/>
            </a:ln>
          </p:spPr>
        </p:cxnSp>
        <p:cxnSp>
          <p:nvCxnSpPr>
            <p:cNvPr id="1037" name="AutoShape 13"/>
            <p:cNvCxnSpPr>
              <a:cxnSpLocks noChangeShapeType="1"/>
            </p:cNvCxnSpPr>
            <p:nvPr/>
          </p:nvCxnSpPr>
          <p:spPr bwMode="auto">
            <a:xfrm flipH="1">
              <a:off x="3321" y="2946"/>
              <a:ext cx="1418" cy="0"/>
            </a:xfrm>
            <a:prstGeom prst="straightConnector1">
              <a:avLst/>
            </a:prstGeom>
            <a:noFill/>
            <a:ln w="9525">
              <a:solidFill>
                <a:srgbClr val="000000"/>
              </a:solidFill>
              <a:round/>
              <a:headEnd/>
              <a:tailEnd type="triangle" w="med" len="med"/>
            </a:ln>
          </p:spPr>
        </p:cxnSp>
        <p:cxnSp>
          <p:nvCxnSpPr>
            <p:cNvPr id="1038" name="AutoShape 14"/>
            <p:cNvCxnSpPr>
              <a:cxnSpLocks noChangeShapeType="1"/>
            </p:cNvCxnSpPr>
            <p:nvPr/>
          </p:nvCxnSpPr>
          <p:spPr bwMode="auto">
            <a:xfrm>
              <a:off x="6508" y="6321"/>
              <a:ext cx="1714" cy="0"/>
            </a:xfrm>
            <a:prstGeom prst="straightConnector1">
              <a:avLst/>
            </a:prstGeom>
            <a:noFill/>
            <a:ln w="9525">
              <a:solidFill>
                <a:srgbClr val="000000"/>
              </a:solidFill>
              <a:round/>
              <a:headEnd/>
              <a:tailEnd type="triangle" w="med" len="med"/>
            </a:ln>
          </p:spPr>
        </p:cxnSp>
        <p:sp>
          <p:nvSpPr>
            <p:cNvPr id="1039" name="Rectangle 15"/>
            <p:cNvSpPr>
              <a:spLocks noChangeArrowheads="1"/>
            </p:cNvSpPr>
            <p:nvPr/>
          </p:nvSpPr>
          <p:spPr bwMode="auto">
            <a:xfrm>
              <a:off x="3787" y="3865"/>
              <a:ext cx="658" cy="4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Arial" pitchFamily="34" charset="0"/>
                  <a:cs typeface="Arial" pitchFamily="34" charset="0"/>
                </a:rPr>
                <a:t>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Rectangle 16"/>
            <p:cNvSpPr>
              <a:spLocks noChangeArrowheads="1"/>
            </p:cNvSpPr>
            <p:nvPr/>
          </p:nvSpPr>
          <p:spPr bwMode="auto">
            <a:xfrm>
              <a:off x="2368" y="4782"/>
              <a:ext cx="658" cy="4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Arial" pitchFamily="34"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Rectangle 17"/>
            <p:cNvSpPr>
              <a:spLocks noChangeArrowheads="1"/>
            </p:cNvSpPr>
            <p:nvPr/>
          </p:nvSpPr>
          <p:spPr bwMode="auto">
            <a:xfrm>
              <a:off x="4352" y="5285"/>
              <a:ext cx="2064"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View Uploads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2" name="AutoShape 18"/>
            <p:cNvCxnSpPr>
              <a:cxnSpLocks noChangeShapeType="1"/>
            </p:cNvCxnSpPr>
            <p:nvPr/>
          </p:nvCxnSpPr>
          <p:spPr bwMode="auto">
            <a:xfrm>
              <a:off x="2525" y="5498"/>
              <a:ext cx="1827" cy="1"/>
            </a:xfrm>
            <a:prstGeom prst="straightConnector1">
              <a:avLst/>
            </a:prstGeom>
            <a:noFill/>
            <a:ln w="9525">
              <a:solidFill>
                <a:srgbClr val="000000"/>
              </a:solidFill>
              <a:round/>
              <a:headEnd/>
              <a:tailEnd type="triangle" w="med" len="med"/>
            </a:ln>
          </p:spPr>
        </p:cxnSp>
        <p:cxnSp>
          <p:nvCxnSpPr>
            <p:cNvPr id="1043" name="AutoShape 19"/>
            <p:cNvCxnSpPr>
              <a:cxnSpLocks noChangeShapeType="1"/>
            </p:cNvCxnSpPr>
            <p:nvPr/>
          </p:nvCxnSpPr>
          <p:spPr bwMode="auto">
            <a:xfrm>
              <a:off x="6416" y="5498"/>
              <a:ext cx="1815" cy="0"/>
            </a:xfrm>
            <a:prstGeom prst="straightConnector1">
              <a:avLst/>
            </a:prstGeom>
            <a:noFill/>
            <a:ln w="9525">
              <a:solidFill>
                <a:srgbClr val="000000"/>
              </a:solidFill>
              <a:round/>
              <a:headEnd type="triangle" w="med" len="med"/>
              <a:tailEnd/>
            </a:ln>
          </p:spPr>
        </p:cxnSp>
        <p:grpSp>
          <p:nvGrpSpPr>
            <p:cNvPr id="1044" name="Group 20"/>
            <p:cNvGrpSpPr>
              <a:grpSpLocks/>
            </p:cNvGrpSpPr>
            <p:nvPr/>
          </p:nvGrpSpPr>
          <p:grpSpPr bwMode="auto">
            <a:xfrm>
              <a:off x="8222" y="5168"/>
              <a:ext cx="1784" cy="634"/>
              <a:chOff x="8167" y="4374"/>
              <a:chExt cx="1784" cy="634"/>
            </a:xfrm>
          </p:grpSpPr>
          <p:sp>
            <p:nvSpPr>
              <p:cNvPr id="1045" name="Rectangle 21"/>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uploads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047" name="AutoShape 23"/>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cxnSp>
          <p:nvCxnSpPr>
            <p:cNvPr id="1048" name="AutoShape 24"/>
            <p:cNvCxnSpPr>
              <a:cxnSpLocks noChangeShapeType="1"/>
            </p:cNvCxnSpPr>
            <p:nvPr/>
          </p:nvCxnSpPr>
          <p:spPr bwMode="auto">
            <a:xfrm>
              <a:off x="5317" y="5726"/>
              <a:ext cx="0" cy="316"/>
            </a:xfrm>
            <a:prstGeom prst="straightConnector1">
              <a:avLst/>
            </a:prstGeom>
            <a:noFill/>
            <a:ln w="9525">
              <a:solidFill>
                <a:srgbClr val="000000"/>
              </a:solidFill>
              <a:round/>
              <a:headEnd/>
              <a:tailEnd type="triangle" w="med" len="med"/>
            </a:ln>
          </p:spPr>
        </p:cxnSp>
        <p:cxnSp>
          <p:nvCxnSpPr>
            <p:cNvPr id="1049" name="AutoShape 25"/>
            <p:cNvCxnSpPr>
              <a:cxnSpLocks noChangeShapeType="1"/>
            </p:cNvCxnSpPr>
            <p:nvPr/>
          </p:nvCxnSpPr>
          <p:spPr bwMode="auto">
            <a:xfrm>
              <a:off x="2533" y="4643"/>
              <a:ext cx="0" cy="3292"/>
            </a:xfrm>
            <a:prstGeom prst="straightConnector1">
              <a:avLst/>
            </a:prstGeom>
            <a:noFill/>
            <a:ln w="9525">
              <a:solidFill>
                <a:srgbClr val="000000"/>
              </a:solidFill>
              <a:round/>
              <a:headEnd/>
              <a:tailEnd/>
            </a:ln>
          </p:spPr>
        </p:cxnSp>
        <p:sp>
          <p:nvSpPr>
            <p:cNvPr id="1050" name="Rectangle 26"/>
            <p:cNvSpPr>
              <a:spLocks noChangeArrowheads="1"/>
            </p:cNvSpPr>
            <p:nvPr/>
          </p:nvSpPr>
          <p:spPr bwMode="auto">
            <a:xfrm>
              <a:off x="4360" y="7688"/>
              <a:ext cx="2064"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Downloaded List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51" name="AutoShape 27"/>
            <p:cNvCxnSpPr>
              <a:cxnSpLocks noChangeShapeType="1"/>
            </p:cNvCxnSpPr>
            <p:nvPr/>
          </p:nvCxnSpPr>
          <p:spPr bwMode="auto">
            <a:xfrm>
              <a:off x="2533" y="7901"/>
              <a:ext cx="1827" cy="1"/>
            </a:xfrm>
            <a:prstGeom prst="straightConnector1">
              <a:avLst/>
            </a:prstGeom>
            <a:noFill/>
            <a:ln w="9525">
              <a:solidFill>
                <a:srgbClr val="000000"/>
              </a:solidFill>
              <a:round/>
              <a:headEnd/>
              <a:tailEnd type="triangle" w="med" len="med"/>
            </a:ln>
          </p:spPr>
        </p:cxnSp>
        <p:cxnSp>
          <p:nvCxnSpPr>
            <p:cNvPr id="1052" name="AutoShape 28"/>
            <p:cNvCxnSpPr>
              <a:cxnSpLocks noChangeShapeType="1"/>
            </p:cNvCxnSpPr>
            <p:nvPr/>
          </p:nvCxnSpPr>
          <p:spPr bwMode="auto">
            <a:xfrm>
              <a:off x="6424" y="7901"/>
              <a:ext cx="1815" cy="0"/>
            </a:xfrm>
            <a:prstGeom prst="straightConnector1">
              <a:avLst/>
            </a:prstGeom>
            <a:noFill/>
            <a:ln w="9525">
              <a:solidFill>
                <a:srgbClr val="000000"/>
              </a:solidFill>
              <a:round/>
              <a:headEnd type="triangle" w="med" len="med"/>
              <a:tailEnd/>
            </a:ln>
          </p:spPr>
        </p:cxnSp>
        <p:grpSp>
          <p:nvGrpSpPr>
            <p:cNvPr id="1053" name="Group 29"/>
            <p:cNvGrpSpPr>
              <a:grpSpLocks/>
            </p:cNvGrpSpPr>
            <p:nvPr/>
          </p:nvGrpSpPr>
          <p:grpSpPr bwMode="auto">
            <a:xfrm>
              <a:off x="8230" y="7571"/>
              <a:ext cx="1784" cy="634"/>
              <a:chOff x="8167" y="4374"/>
              <a:chExt cx="1784" cy="634"/>
            </a:xfrm>
          </p:grpSpPr>
          <p:sp>
            <p:nvSpPr>
              <p:cNvPr id="1054" name="Rectangle 30"/>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requesttab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5" name="Rectangle 31"/>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056" name="AutoShape 32"/>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sp>
          <p:nvSpPr>
            <p:cNvPr id="1057" name="Oval 33"/>
            <p:cNvSpPr>
              <a:spLocks noChangeArrowheads="1"/>
            </p:cNvSpPr>
            <p:nvPr/>
          </p:nvSpPr>
          <p:spPr bwMode="auto">
            <a:xfrm>
              <a:off x="4252" y="6891"/>
              <a:ext cx="2256" cy="5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Delete Upload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58" name="AutoShape 34"/>
            <p:cNvCxnSpPr>
              <a:cxnSpLocks noChangeShapeType="1"/>
            </p:cNvCxnSpPr>
            <p:nvPr/>
          </p:nvCxnSpPr>
          <p:spPr bwMode="auto">
            <a:xfrm>
              <a:off x="6508" y="7170"/>
              <a:ext cx="2401" cy="0"/>
            </a:xfrm>
            <a:prstGeom prst="straightConnector1">
              <a:avLst/>
            </a:prstGeom>
            <a:noFill/>
            <a:ln w="9525">
              <a:solidFill>
                <a:srgbClr val="000000"/>
              </a:solidFill>
              <a:round/>
              <a:headEnd/>
              <a:tailEnd/>
            </a:ln>
          </p:spPr>
        </p:cxnSp>
        <p:cxnSp>
          <p:nvCxnSpPr>
            <p:cNvPr id="1059" name="AutoShape 35"/>
            <p:cNvCxnSpPr>
              <a:cxnSpLocks noChangeShapeType="1"/>
            </p:cNvCxnSpPr>
            <p:nvPr/>
          </p:nvCxnSpPr>
          <p:spPr bwMode="auto">
            <a:xfrm>
              <a:off x="8909" y="6579"/>
              <a:ext cx="0" cy="591"/>
            </a:xfrm>
            <a:prstGeom prst="straightConnector1">
              <a:avLst/>
            </a:prstGeom>
            <a:noFill/>
            <a:ln w="9525">
              <a:solidFill>
                <a:srgbClr val="000000"/>
              </a:solidFill>
              <a:round/>
              <a:headEnd type="triangle" w="med" len="med"/>
              <a:tailEnd/>
            </a:ln>
          </p:spPr>
        </p:cxnSp>
        <p:cxnSp>
          <p:nvCxnSpPr>
            <p:cNvPr id="1060" name="AutoShape 36"/>
            <p:cNvCxnSpPr>
              <a:cxnSpLocks noChangeShapeType="1"/>
            </p:cNvCxnSpPr>
            <p:nvPr/>
          </p:nvCxnSpPr>
          <p:spPr bwMode="auto">
            <a:xfrm>
              <a:off x="5317" y="6579"/>
              <a:ext cx="0" cy="316"/>
            </a:xfrm>
            <a:prstGeom prst="straightConnector1">
              <a:avLst/>
            </a:prstGeom>
            <a:noFill/>
            <a:ln w="9525">
              <a:solidFill>
                <a:srgbClr val="000000"/>
              </a:solidFill>
              <a:round/>
              <a:headEnd/>
              <a:tailEnd type="triangle" w="med" len="med"/>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FLOW DIAGRAM</a:t>
            </a:r>
            <a:endParaRPr lang="en-US" dirty="0"/>
          </a:p>
        </p:txBody>
      </p:sp>
      <p:grpSp>
        <p:nvGrpSpPr>
          <p:cNvPr id="2050" name="Group 2"/>
          <p:cNvGrpSpPr>
            <a:grpSpLocks/>
          </p:cNvGrpSpPr>
          <p:nvPr/>
        </p:nvGrpSpPr>
        <p:grpSpPr bwMode="auto">
          <a:xfrm>
            <a:off x="1524000" y="1752600"/>
            <a:ext cx="5456238" cy="4330700"/>
            <a:chOff x="1669" y="2721"/>
            <a:chExt cx="8594" cy="6820"/>
          </a:xfrm>
        </p:grpSpPr>
        <p:cxnSp>
          <p:nvCxnSpPr>
            <p:cNvPr id="2051" name="AutoShape 3"/>
            <p:cNvCxnSpPr>
              <a:cxnSpLocks noChangeShapeType="1"/>
            </p:cNvCxnSpPr>
            <p:nvPr/>
          </p:nvCxnSpPr>
          <p:spPr bwMode="auto">
            <a:xfrm>
              <a:off x="2765" y="3422"/>
              <a:ext cx="0" cy="462"/>
            </a:xfrm>
            <a:prstGeom prst="straightConnector1">
              <a:avLst/>
            </a:prstGeom>
            <a:noFill/>
            <a:ln w="9525">
              <a:solidFill>
                <a:srgbClr val="000000"/>
              </a:solidFill>
              <a:round/>
              <a:headEnd/>
              <a:tailEnd type="triangle" w="med" len="med"/>
            </a:ln>
          </p:spPr>
        </p:cxnSp>
        <p:sp>
          <p:nvSpPr>
            <p:cNvPr id="2052" name="Rectangle 4"/>
            <p:cNvSpPr>
              <a:spLocks noChangeArrowheads="1"/>
            </p:cNvSpPr>
            <p:nvPr/>
          </p:nvSpPr>
          <p:spPr bwMode="auto">
            <a:xfrm>
              <a:off x="1970" y="2877"/>
              <a:ext cx="1591" cy="6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User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AutoShape 5"/>
            <p:cNvSpPr>
              <a:spLocks noChangeArrowheads="1"/>
            </p:cNvSpPr>
            <p:nvPr/>
          </p:nvSpPr>
          <p:spPr bwMode="auto">
            <a:xfrm>
              <a:off x="1669" y="3884"/>
              <a:ext cx="2225" cy="999"/>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Validate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Oval 6"/>
            <p:cNvSpPr>
              <a:spLocks noChangeArrowheads="1"/>
            </p:cNvSpPr>
            <p:nvPr/>
          </p:nvSpPr>
          <p:spPr bwMode="auto">
            <a:xfrm>
              <a:off x="4492" y="6282"/>
              <a:ext cx="2256" cy="5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Request 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055" name="Group 7"/>
            <p:cNvGrpSpPr>
              <a:grpSpLocks/>
            </p:cNvGrpSpPr>
            <p:nvPr/>
          </p:nvGrpSpPr>
          <p:grpSpPr bwMode="auto">
            <a:xfrm>
              <a:off x="8470" y="6282"/>
              <a:ext cx="1784" cy="634"/>
              <a:chOff x="8167" y="4374"/>
              <a:chExt cx="1784" cy="634"/>
            </a:xfrm>
          </p:grpSpPr>
          <p:sp>
            <p:nvSpPr>
              <p:cNvPr id="2056" name="Rectangle 8"/>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7" name="Rectangle 9"/>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058" name="AutoShape 10"/>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cxnSp>
          <p:nvCxnSpPr>
            <p:cNvPr id="2059" name="AutoShape 11"/>
            <p:cNvCxnSpPr>
              <a:cxnSpLocks noChangeShapeType="1"/>
            </p:cNvCxnSpPr>
            <p:nvPr/>
          </p:nvCxnSpPr>
          <p:spPr bwMode="auto">
            <a:xfrm>
              <a:off x="3894" y="4389"/>
              <a:ext cx="1085" cy="0"/>
            </a:xfrm>
            <a:prstGeom prst="straightConnector1">
              <a:avLst/>
            </a:prstGeom>
            <a:noFill/>
            <a:ln w="9525">
              <a:solidFill>
                <a:srgbClr val="000000"/>
              </a:solidFill>
              <a:round/>
              <a:headEnd/>
              <a:tailEnd/>
            </a:ln>
          </p:spPr>
        </p:cxnSp>
        <p:cxnSp>
          <p:nvCxnSpPr>
            <p:cNvPr id="2060" name="AutoShape 12"/>
            <p:cNvCxnSpPr>
              <a:cxnSpLocks noChangeShapeType="1"/>
            </p:cNvCxnSpPr>
            <p:nvPr/>
          </p:nvCxnSpPr>
          <p:spPr bwMode="auto">
            <a:xfrm flipV="1">
              <a:off x="4979" y="3186"/>
              <a:ext cx="0" cy="1203"/>
            </a:xfrm>
            <a:prstGeom prst="straightConnector1">
              <a:avLst/>
            </a:prstGeom>
            <a:noFill/>
            <a:ln w="9525">
              <a:solidFill>
                <a:srgbClr val="000000"/>
              </a:solidFill>
              <a:round/>
              <a:headEnd/>
              <a:tailEnd/>
            </a:ln>
          </p:spPr>
        </p:cxnSp>
        <p:cxnSp>
          <p:nvCxnSpPr>
            <p:cNvPr id="2061" name="AutoShape 13"/>
            <p:cNvCxnSpPr>
              <a:cxnSpLocks noChangeShapeType="1"/>
            </p:cNvCxnSpPr>
            <p:nvPr/>
          </p:nvCxnSpPr>
          <p:spPr bwMode="auto">
            <a:xfrm flipH="1">
              <a:off x="3561" y="3186"/>
              <a:ext cx="1418" cy="0"/>
            </a:xfrm>
            <a:prstGeom prst="straightConnector1">
              <a:avLst/>
            </a:prstGeom>
            <a:noFill/>
            <a:ln w="9525">
              <a:solidFill>
                <a:srgbClr val="000000"/>
              </a:solidFill>
              <a:round/>
              <a:headEnd/>
              <a:tailEnd type="triangle" w="med" len="med"/>
            </a:ln>
          </p:spPr>
        </p:cxnSp>
        <p:cxnSp>
          <p:nvCxnSpPr>
            <p:cNvPr id="2062" name="AutoShape 14"/>
            <p:cNvCxnSpPr>
              <a:cxnSpLocks noChangeShapeType="1"/>
            </p:cNvCxnSpPr>
            <p:nvPr/>
          </p:nvCxnSpPr>
          <p:spPr bwMode="auto">
            <a:xfrm>
              <a:off x="6748" y="6561"/>
              <a:ext cx="1714" cy="0"/>
            </a:xfrm>
            <a:prstGeom prst="straightConnector1">
              <a:avLst/>
            </a:prstGeom>
            <a:noFill/>
            <a:ln w="9525">
              <a:solidFill>
                <a:srgbClr val="000000"/>
              </a:solidFill>
              <a:round/>
              <a:headEnd/>
              <a:tailEnd type="triangle" w="med" len="med"/>
            </a:ln>
          </p:spPr>
        </p:cxnSp>
        <p:sp>
          <p:nvSpPr>
            <p:cNvPr id="2063" name="Rectangle 15"/>
            <p:cNvSpPr>
              <a:spLocks noChangeArrowheads="1"/>
            </p:cNvSpPr>
            <p:nvPr/>
          </p:nvSpPr>
          <p:spPr bwMode="auto">
            <a:xfrm>
              <a:off x="4027" y="4105"/>
              <a:ext cx="658" cy="4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Arial" pitchFamily="34" charset="0"/>
                  <a:cs typeface="Arial" pitchFamily="34" charset="0"/>
                </a:rPr>
                <a:t>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2608" y="5022"/>
              <a:ext cx="658" cy="4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Arial" pitchFamily="34"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Rectangle 17"/>
            <p:cNvSpPr>
              <a:spLocks noChangeArrowheads="1"/>
            </p:cNvSpPr>
            <p:nvPr/>
          </p:nvSpPr>
          <p:spPr bwMode="auto">
            <a:xfrm>
              <a:off x="4592" y="5525"/>
              <a:ext cx="2064"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View Files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66" name="AutoShape 18"/>
            <p:cNvCxnSpPr>
              <a:cxnSpLocks noChangeShapeType="1"/>
            </p:cNvCxnSpPr>
            <p:nvPr/>
          </p:nvCxnSpPr>
          <p:spPr bwMode="auto">
            <a:xfrm>
              <a:off x="2765" y="5738"/>
              <a:ext cx="1827" cy="1"/>
            </a:xfrm>
            <a:prstGeom prst="straightConnector1">
              <a:avLst/>
            </a:prstGeom>
            <a:noFill/>
            <a:ln w="9525">
              <a:solidFill>
                <a:srgbClr val="000000"/>
              </a:solidFill>
              <a:round/>
              <a:headEnd/>
              <a:tailEnd type="triangle" w="med" len="med"/>
            </a:ln>
          </p:spPr>
        </p:cxnSp>
        <p:cxnSp>
          <p:nvCxnSpPr>
            <p:cNvPr id="2067" name="AutoShape 19"/>
            <p:cNvCxnSpPr>
              <a:cxnSpLocks noChangeShapeType="1"/>
            </p:cNvCxnSpPr>
            <p:nvPr/>
          </p:nvCxnSpPr>
          <p:spPr bwMode="auto">
            <a:xfrm>
              <a:off x="6656" y="5738"/>
              <a:ext cx="1815" cy="0"/>
            </a:xfrm>
            <a:prstGeom prst="straightConnector1">
              <a:avLst/>
            </a:prstGeom>
            <a:noFill/>
            <a:ln w="9525">
              <a:solidFill>
                <a:srgbClr val="000000"/>
              </a:solidFill>
              <a:round/>
              <a:headEnd type="triangle" w="med" len="med"/>
              <a:tailEnd/>
            </a:ln>
          </p:spPr>
        </p:cxnSp>
        <p:grpSp>
          <p:nvGrpSpPr>
            <p:cNvPr id="2068" name="Group 20"/>
            <p:cNvGrpSpPr>
              <a:grpSpLocks/>
            </p:cNvGrpSpPr>
            <p:nvPr/>
          </p:nvGrpSpPr>
          <p:grpSpPr bwMode="auto">
            <a:xfrm>
              <a:off x="8462" y="5408"/>
              <a:ext cx="1784" cy="634"/>
              <a:chOff x="8167" y="4374"/>
              <a:chExt cx="1784" cy="634"/>
            </a:xfrm>
          </p:grpSpPr>
          <p:sp>
            <p:nvSpPr>
              <p:cNvPr id="2069" name="Rectangle 21"/>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uploads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071" name="AutoShape 23"/>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cxnSp>
          <p:nvCxnSpPr>
            <p:cNvPr id="2072" name="AutoShape 24"/>
            <p:cNvCxnSpPr>
              <a:cxnSpLocks noChangeShapeType="1"/>
            </p:cNvCxnSpPr>
            <p:nvPr/>
          </p:nvCxnSpPr>
          <p:spPr bwMode="auto">
            <a:xfrm>
              <a:off x="5557" y="5966"/>
              <a:ext cx="0" cy="316"/>
            </a:xfrm>
            <a:prstGeom prst="straightConnector1">
              <a:avLst/>
            </a:prstGeom>
            <a:noFill/>
            <a:ln w="9525">
              <a:solidFill>
                <a:srgbClr val="000000"/>
              </a:solidFill>
              <a:round/>
              <a:headEnd/>
              <a:tailEnd type="triangle" w="med" len="med"/>
            </a:ln>
          </p:spPr>
        </p:cxnSp>
        <p:cxnSp>
          <p:nvCxnSpPr>
            <p:cNvPr id="2073" name="AutoShape 25"/>
            <p:cNvCxnSpPr>
              <a:cxnSpLocks noChangeShapeType="1"/>
            </p:cNvCxnSpPr>
            <p:nvPr/>
          </p:nvCxnSpPr>
          <p:spPr bwMode="auto">
            <a:xfrm>
              <a:off x="2773" y="4883"/>
              <a:ext cx="0" cy="4354"/>
            </a:xfrm>
            <a:prstGeom prst="straightConnector1">
              <a:avLst/>
            </a:prstGeom>
            <a:noFill/>
            <a:ln w="9525">
              <a:solidFill>
                <a:srgbClr val="000000"/>
              </a:solidFill>
              <a:round/>
              <a:headEnd/>
              <a:tailEnd/>
            </a:ln>
          </p:spPr>
        </p:cxnSp>
        <p:sp>
          <p:nvSpPr>
            <p:cNvPr id="2074" name="Rectangle 26"/>
            <p:cNvSpPr>
              <a:spLocks noChangeArrowheads="1"/>
            </p:cNvSpPr>
            <p:nvPr/>
          </p:nvSpPr>
          <p:spPr bwMode="auto">
            <a:xfrm>
              <a:off x="4600" y="7312"/>
              <a:ext cx="2064"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Pending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75" name="AutoShape 27"/>
            <p:cNvCxnSpPr>
              <a:cxnSpLocks noChangeShapeType="1"/>
            </p:cNvCxnSpPr>
            <p:nvPr/>
          </p:nvCxnSpPr>
          <p:spPr bwMode="auto">
            <a:xfrm>
              <a:off x="2773" y="7525"/>
              <a:ext cx="1827" cy="1"/>
            </a:xfrm>
            <a:prstGeom prst="straightConnector1">
              <a:avLst/>
            </a:prstGeom>
            <a:noFill/>
            <a:ln w="9525">
              <a:solidFill>
                <a:srgbClr val="000000"/>
              </a:solidFill>
              <a:round/>
              <a:headEnd/>
              <a:tailEnd type="triangle" w="med" len="med"/>
            </a:ln>
          </p:spPr>
        </p:cxnSp>
        <p:cxnSp>
          <p:nvCxnSpPr>
            <p:cNvPr id="2076" name="AutoShape 28"/>
            <p:cNvCxnSpPr>
              <a:cxnSpLocks noChangeShapeType="1"/>
            </p:cNvCxnSpPr>
            <p:nvPr/>
          </p:nvCxnSpPr>
          <p:spPr bwMode="auto">
            <a:xfrm>
              <a:off x="6664" y="7525"/>
              <a:ext cx="1815" cy="0"/>
            </a:xfrm>
            <a:prstGeom prst="straightConnector1">
              <a:avLst/>
            </a:prstGeom>
            <a:noFill/>
            <a:ln w="9525">
              <a:solidFill>
                <a:srgbClr val="000000"/>
              </a:solidFill>
              <a:round/>
              <a:headEnd type="triangle" w="med" len="med"/>
              <a:tailEnd/>
            </a:ln>
          </p:spPr>
        </p:cxnSp>
        <p:grpSp>
          <p:nvGrpSpPr>
            <p:cNvPr id="2077" name="Group 29"/>
            <p:cNvGrpSpPr>
              <a:grpSpLocks/>
            </p:cNvGrpSpPr>
            <p:nvPr/>
          </p:nvGrpSpPr>
          <p:grpSpPr bwMode="auto">
            <a:xfrm>
              <a:off x="8470" y="7195"/>
              <a:ext cx="1784" cy="634"/>
              <a:chOff x="8167" y="4374"/>
              <a:chExt cx="1784" cy="634"/>
            </a:xfrm>
          </p:grpSpPr>
          <p:sp>
            <p:nvSpPr>
              <p:cNvPr id="2078" name="Rectangle 30"/>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requesttab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9" name="Rectangle 31"/>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080" name="AutoShape 32"/>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sp>
          <p:nvSpPr>
            <p:cNvPr id="2081" name="Oval 33"/>
            <p:cNvSpPr>
              <a:spLocks noChangeArrowheads="1"/>
            </p:cNvSpPr>
            <p:nvPr/>
          </p:nvSpPr>
          <p:spPr bwMode="auto">
            <a:xfrm>
              <a:off x="5792" y="2721"/>
              <a:ext cx="2256" cy="5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User Signup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82" name="AutoShape 34"/>
            <p:cNvCxnSpPr>
              <a:cxnSpLocks noChangeShapeType="1"/>
            </p:cNvCxnSpPr>
            <p:nvPr/>
          </p:nvCxnSpPr>
          <p:spPr bwMode="auto">
            <a:xfrm>
              <a:off x="3561" y="2991"/>
              <a:ext cx="2231" cy="0"/>
            </a:xfrm>
            <a:prstGeom prst="straightConnector1">
              <a:avLst/>
            </a:prstGeom>
            <a:noFill/>
            <a:ln w="9525">
              <a:solidFill>
                <a:srgbClr val="000000"/>
              </a:solidFill>
              <a:round/>
              <a:headEnd/>
              <a:tailEnd type="triangle" w="med" len="med"/>
            </a:ln>
          </p:spPr>
        </p:cxnSp>
        <p:grpSp>
          <p:nvGrpSpPr>
            <p:cNvPr id="2083" name="Group 35"/>
            <p:cNvGrpSpPr>
              <a:grpSpLocks/>
            </p:cNvGrpSpPr>
            <p:nvPr/>
          </p:nvGrpSpPr>
          <p:grpSpPr bwMode="auto">
            <a:xfrm>
              <a:off x="8479" y="3625"/>
              <a:ext cx="1784" cy="634"/>
              <a:chOff x="8167" y="4374"/>
              <a:chExt cx="1784" cy="634"/>
            </a:xfrm>
          </p:grpSpPr>
          <p:sp>
            <p:nvSpPr>
              <p:cNvPr id="2084" name="Rectangle 36"/>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newuser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5" name="Rectangle 37"/>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086" name="AutoShape 38"/>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cxnSp>
          <p:nvCxnSpPr>
            <p:cNvPr id="2087" name="AutoShape 39"/>
            <p:cNvCxnSpPr>
              <a:cxnSpLocks noChangeShapeType="1"/>
            </p:cNvCxnSpPr>
            <p:nvPr/>
          </p:nvCxnSpPr>
          <p:spPr bwMode="auto">
            <a:xfrm>
              <a:off x="8048" y="2991"/>
              <a:ext cx="1216" cy="0"/>
            </a:xfrm>
            <a:prstGeom prst="straightConnector1">
              <a:avLst/>
            </a:prstGeom>
            <a:noFill/>
            <a:ln w="9525">
              <a:solidFill>
                <a:srgbClr val="000000"/>
              </a:solidFill>
              <a:round/>
              <a:headEnd/>
              <a:tailEnd/>
            </a:ln>
          </p:spPr>
        </p:cxnSp>
        <p:cxnSp>
          <p:nvCxnSpPr>
            <p:cNvPr id="2088" name="AutoShape 40"/>
            <p:cNvCxnSpPr>
              <a:cxnSpLocks noChangeShapeType="1"/>
            </p:cNvCxnSpPr>
            <p:nvPr/>
          </p:nvCxnSpPr>
          <p:spPr bwMode="auto">
            <a:xfrm>
              <a:off x="9263" y="2991"/>
              <a:ext cx="1" cy="730"/>
            </a:xfrm>
            <a:prstGeom prst="straightConnector1">
              <a:avLst/>
            </a:prstGeom>
            <a:noFill/>
            <a:ln w="9525">
              <a:solidFill>
                <a:srgbClr val="000000"/>
              </a:solidFill>
              <a:round/>
              <a:headEnd/>
              <a:tailEnd type="triangle" w="med" len="med"/>
            </a:ln>
          </p:spPr>
        </p:cxnSp>
        <p:sp>
          <p:nvSpPr>
            <p:cNvPr id="2089" name="Rectangle 41"/>
            <p:cNvSpPr>
              <a:spLocks noChangeArrowheads="1"/>
            </p:cNvSpPr>
            <p:nvPr/>
          </p:nvSpPr>
          <p:spPr bwMode="auto">
            <a:xfrm>
              <a:off x="4609" y="8175"/>
              <a:ext cx="2064"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Issued Permission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90" name="AutoShape 42"/>
            <p:cNvCxnSpPr>
              <a:cxnSpLocks noChangeShapeType="1"/>
            </p:cNvCxnSpPr>
            <p:nvPr/>
          </p:nvCxnSpPr>
          <p:spPr bwMode="auto">
            <a:xfrm>
              <a:off x="2782" y="8388"/>
              <a:ext cx="1827" cy="1"/>
            </a:xfrm>
            <a:prstGeom prst="straightConnector1">
              <a:avLst/>
            </a:prstGeom>
            <a:noFill/>
            <a:ln w="9525">
              <a:solidFill>
                <a:srgbClr val="000000"/>
              </a:solidFill>
              <a:round/>
              <a:headEnd/>
              <a:tailEnd type="triangle" w="med" len="med"/>
            </a:ln>
          </p:spPr>
        </p:cxnSp>
        <p:cxnSp>
          <p:nvCxnSpPr>
            <p:cNvPr id="2091" name="AutoShape 43"/>
            <p:cNvCxnSpPr>
              <a:cxnSpLocks noChangeShapeType="1"/>
            </p:cNvCxnSpPr>
            <p:nvPr/>
          </p:nvCxnSpPr>
          <p:spPr bwMode="auto">
            <a:xfrm>
              <a:off x="6673" y="8388"/>
              <a:ext cx="1815" cy="0"/>
            </a:xfrm>
            <a:prstGeom prst="straightConnector1">
              <a:avLst/>
            </a:prstGeom>
            <a:noFill/>
            <a:ln w="9525">
              <a:solidFill>
                <a:srgbClr val="000000"/>
              </a:solidFill>
              <a:round/>
              <a:headEnd type="triangle" w="med" len="med"/>
              <a:tailEnd/>
            </a:ln>
          </p:spPr>
        </p:cxnSp>
        <p:grpSp>
          <p:nvGrpSpPr>
            <p:cNvPr id="2092" name="Group 44"/>
            <p:cNvGrpSpPr>
              <a:grpSpLocks/>
            </p:cNvGrpSpPr>
            <p:nvPr/>
          </p:nvGrpSpPr>
          <p:grpSpPr bwMode="auto">
            <a:xfrm>
              <a:off x="8479" y="8058"/>
              <a:ext cx="1784" cy="634"/>
              <a:chOff x="8167" y="4374"/>
              <a:chExt cx="1784" cy="634"/>
            </a:xfrm>
          </p:grpSpPr>
          <p:sp>
            <p:nvSpPr>
              <p:cNvPr id="2093" name="Rectangle 45"/>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4" name="Rectangle 46"/>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095" name="AutoShape 47"/>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sp>
          <p:nvSpPr>
            <p:cNvPr id="2096" name="Rectangle 48"/>
            <p:cNvSpPr>
              <a:spLocks noChangeArrowheads="1"/>
            </p:cNvSpPr>
            <p:nvPr/>
          </p:nvSpPr>
          <p:spPr bwMode="auto">
            <a:xfrm>
              <a:off x="4609" y="9024"/>
              <a:ext cx="2064"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Downloaded List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97" name="AutoShape 49"/>
            <p:cNvCxnSpPr>
              <a:cxnSpLocks noChangeShapeType="1"/>
            </p:cNvCxnSpPr>
            <p:nvPr/>
          </p:nvCxnSpPr>
          <p:spPr bwMode="auto">
            <a:xfrm>
              <a:off x="2782" y="9237"/>
              <a:ext cx="1827" cy="1"/>
            </a:xfrm>
            <a:prstGeom prst="straightConnector1">
              <a:avLst/>
            </a:prstGeom>
            <a:noFill/>
            <a:ln w="9525">
              <a:solidFill>
                <a:srgbClr val="000000"/>
              </a:solidFill>
              <a:round/>
              <a:headEnd/>
              <a:tailEnd type="triangle" w="med" len="med"/>
            </a:ln>
          </p:spPr>
        </p:cxnSp>
        <p:cxnSp>
          <p:nvCxnSpPr>
            <p:cNvPr id="2098" name="AutoShape 50"/>
            <p:cNvCxnSpPr>
              <a:cxnSpLocks noChangeShapeType="1"/>
            </p:cNvCxnSpPr>
            <p:nvPr/>
          </p:nvCxnSpPr>
          <p:spPr bwMode="auto">
            <a:xfrm>
              <a:off x="6673" y="9237"/>
              <a:ext cx="1815" cy="0"/>
            </a:xfrm>
            <a:prstGeom prst="straightConnector1">
              <a:avLst/>
            </a:prstGeom>
            <a:noFill/>
            <a:ln w="9525">
              <a:solidFill>
                <a:srgbClr val="000000"/>
              </a:solidFill>
              <a:round/>
              <a:headEnd type="triangle" w="med" len="med"/>
              <a:tailEnd/>
            </a:ln>
          </p:spPr>
        </p:cxnSp>
        <p:grpSp>
          <p:nvGrpSpPr>
            <p:cNvPr id="2099" name="Group 51"/>
            <p:cNvGrpSpPr>
              <a:grpSpLocks/>
            </p:cNvGrpSpPr>
            <p:nvPr/>
          </p:nvGrpSpPr>
          <p:grpSpPr bwMode="auto">
            <a:xfrm>
              <a:off x="8479" y="8907"/>
              <a:ext cx="1784" cy="634"/>
              <a:chOff x="8167" y="4374"/>
              <a:chExt cx="1784" cy="634"/>
            </a:xfrm>
          </p:grpSpPr>
          <p:sp>
            <p:nvSpPr>
              <p:cNvPr id="2100" name="Rectangle 52"/>
              <p:cNvSpPr>
                <a:spLocks noChangeArrowheads="1"/>
              </p:cNvSpPr>
              <p:nvPr/>
            </p:nvSpPr>
            <p:spPr bwMode="auto">
              <a:xfrm>
                <a:off x="8167" y="4470"/>
                <a:ext cx="1591" cy="4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 uploads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1" name="Rectangle 53"/>
              <p:cNvSpPr>
                <a:spLocks noChangeArrowheads="1"/>
              </p:cNvSpPr>
              <p:nvPr/>
            </p:nvSpPr>
            <p:spPr bwMode="auto">
              <a:xfrm>
                <a:off x="9607" y="4374"/>
                <a:ext cx="344"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2102" name="AutoShape 54"/>
              <p:cNvCxnSpPr>
                <a:cxnSpLocks noChangeShapeType="1"/>
              </p:cNvCxnSpPr>
              <p:nvPr/>
            </p:nvCxnSpPr>
            <p:spPr bwMode="auto">
              <a:xfrm>
                <a:off x="8264" y="4470"/>
                <a:ext cx="0" cy="441"/>
              </a:xfrm>
              <a:prstGeom prst="straightConnector1">
                <a:avLst/>
              </a:prstGeom>
              <a:noFill/>
              <a:ln w="9525">
                <a:solidFill>
                  <a:srgbClr val="000000"/>
                </a:solidFill>
                <a:round/>
                <a:headEnd/>
                <a:tailEnd/>
              </a:ln>
            </p:spPr>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dirty="0"/>
          </a:p>
        </p:txBody>
      </p:sp>
      <p:sp>
        <p:nvSpPr>
          <p:cNvPr id="3" name="Content Placeholder 2"/>
          <p:cNvSpPr>
            <a:spLocks noGrp="1"/>
          </p:cNvSpPr>
          <p:nvPr>
            <p:ph sz="quarter" idx="1"/>
          </p:nvPr>
        </p:nvSpPr>
        <p:spPr/>
        <p:txBody>
          <a:bodyPr>
            <a:normAutofit fontScale="62500" lnSpcReduction="20000"/>
          </a:bodyPr>
          <a:lstStyle/>
          <a:p>
            <a:pPr>
              <a:lnSpc>
                <a:spcPct val="160000"/>
              </a:lnSpc>
              <a:buNone/>
            </a:pPr>
            <a:r>
              <a:rPr lang="en-US" dirty="0" smtClean="0">
                <a:latin typeface="Times New Roman" pitchFamily="18" charset="0"/>
                <a:cs typeface="Times New Roman" pitchFamily="18" charset="0"/>
              </a:rPr>
              <a:t>		The use of cloud computing has increased rapidly in many organizations. Cloud computing provides many benefits in terms of low cost and accessibility of data. Ensuring the security of cloud computing is a major factor in the cloud computing environment, as users often store sensitive information with cloud storage providers but these providers may be </a:t>
            </a:r>
            <a:r>
              <a:rPr lang="en-US" dirty="0" err="1" smtClean="0">
                <a:latin typeface="Times New Roman" pitchFamily="18" charset="0"/>
                <a:cs typeface="Times New Roman" pitchFamily="18" charset="0"/>
              </a:rPr>
              <a:t>untrusted</a:t>
            </a:r>
            <a:r>
              <a:rPr lang="en-US" dirty="0" smtClean="0">
                <a:latin typeface="Times New Roman" pitchFamily="18" charset="0"/>
                <a:cs typeface="Times New Roman" pitchFamily="18" charset="0"/>
              </a:rPr>
              <a:t>. Dealing with “single cloud” providers is predicted to become less popular with customers due to risks of service availability failure and the possibility of malicious insiders in the single cloud. A movement towards “multi-clouds”, or in other words, “</a:t>
            </a:r>
            <a:r>
              <a:rPr lang="en-US" dirty="0" err="1" smtClean="0">
                <a:latin typeface="Times New Roman" pitchFamily="18" charset="0"/>
                <a:cs typeface="Times New Roman" pitchFamily="18" charset="0"/>
              </a:rPr>
              <a:t>interclouds</a:t>
            </a:r>
            <a:r>
              <a:rPr lang="en-US" dirty="0" smtClean="0">
                <a:latin typeface="Times New Roman" pitchFamily="18" charset="0"/>
                <a:cs typeface="Times New Roman" pitchFamily="18" charset="0"/>
              </a:rPr>
              <a:t>” or “cloud-</a:t>
            </a:r>
            <a:r>
              <a:rPr lang="en-US" dirty="0" err="1" smtClean="0">
                <a:latin typeface="Times New Roman" pitchFamily="18" charset="0"/>
                <a:cs typeface="Times New Roman" pitchFamily="18" charset="0"/>
              </a:rPr>
              <a:t>ofclouds</a:t>
            </a:r>
            <a:r>
              <a:rPr lang="en-US" dirty="0" smtClean="0">
                <a:latin typeface="Times New Roman" pitchFamily="18" charset="0"/>
                <a:cs typeface="Times New Roman" pitchFamily="18" charset="0"/>
              </a:rPr>
              <a:t>” has emerged recently. This paper surveys recent research related to single and multi-cloud security and addresses possible solutions. It is found that the research into the use of </a:t>
            </a:r>
            <a:r>
              <a:rPr lang="en-US" dirty="0" err="1" smtClean="0">
                <a:latin typeface="Times New Roman" pitchFamily="18" charset="0"/>
                <a:cs typeface="Times New Roman" pitchFamily="18" charset="0"/>
              </a:rPr>
              <a:t>multicloud</a:t>
            </a:r>
            <a:r>
              <a:rPr lang="en-US" dirty="0" smtClean="0">
                <a:latin typeface="Times New Roman" pitchFamily="18" charset="0"/>
                <a:cs typeface="Times New Roman" pitchFamily="18" charset="0"/>
              </a:rPr>
              <a:t> providers to maintain security has received less attention from the research community than has the use of single clouds. This work aims to promote the use of multi-clouds due to its ability to reduce security risks.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DESCRIPTION</a:t>
            </a:r>
            <a:endParaRPr lang="en-US" dirty="0"/>
          </a:p>
        </p:txBody>
      </p:sp>
      <p:sp>
        <p:nvSpPr>
          <p:cNvPr id="3" name="Content Placeholder 2"/>
          <p:cNvSpPr>
            <a:spLocks noGrp="1"/>
          </p:cNvSpPr>
          <p:nvPr>
            <p:ph sz="quarter" idx="1"/>
          </p:nvPr>
        </p:nvSpPr>
        <p:spPr/>
        <p:txBody>
          <a:bodyPr/>
          <a:lstStyle/>
          <a:p>
            <a:pPr>
              <a:lnSpc>
                <a:spcPct val="150000"/>
              </a:lnSpc>
            </a:pPr>
            <a:r>
              <a:rPr lang="en-US" sz="2000" dirty="0" smtClean="0">
                <a:latin typeface="Times New Roman" pitchFamily="18" charset="0"/>
                <a:cs typeface="Times New Roman" pitchFamily="18" charset="0"/>
              </a:rPr>
              <a:t>Data Integrity</a:t>
            </a:r>
          </a:p>
          <a:p>
            <a:pPr>
              <a:lnSpc>
                <a:spcPct val="150000"/>
              </a:lnSpc>
            </a:pPr>
            <a:r>
              <a:rPr lang="en-US" sz="2000" dirty="0" smtClean="0">
                <a:latin typeface="Times New Roman" pitchFamily="18" charset="0"/>
                <a:cs typeface="Times New Roman" pitchFamily="18" charset="0"/>
              </a:rPr>
              <a:t>Data Intrusion</a:t>
            </a:r>
          </a:p>
          <a:p>
            <a:pPr>
              <a:lnSpc>
                <a:spcPct val="150000"/>
              </a:lnSpc>
            </a:pPr>
            <a:r>
              <a:rPr lang="en-US" sz="2000" dirty="0" smtClean="0">
                <a:latin typeface="Times New Roman" pitchFamily="18" charset="0"/>
                <a:cs typeface="Times New Roman" pitchFamily="18" charset="0"/>
              </a:rPr>
              <a:t>Service Availability</a:t>
            </a:r>
          </a:p>
          <a:p>
            <a:pPr>
              <a:lnSpc>
                <a:spcPct val="150000"/>
              </a:lnSpc>
            </a:pPr>
            <a:r>
              <a:rPr lang="en-US" sz="2000" dirty="0" err="1" smtClean="0">
                <a:latin typeface="Times New Roman" pitchFamily="18" charset="0"/>
                <a:cs typeface="Times New Roman" pitchFamily="18" charset="0"/>
              </a:rPr>
              <a:t>Dep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SKy</a:t>
            </a:r>
            <a:r>
              <a:rPr lang="en-US" sz="2000" dirty="0" smtClean="0">
                <a:latin typeface="Times New Roman" pitchFamily="18" charset="0"/>
                <a:cs typeface="Times New Roman" pitchFamily="18" charset="0"/>
              </a:rPr>
              <a:t> System Model</a:t>
            </a:r>
          </a:p>
          <a:p>
            <a:pPr>
              <a:lnSpc>
                <a:spcPct val="150000"/>
              </a:lnSpc>
            </a:pPr>
            <a:r>
              <a:rPr lang="en-US" sz="2000" dirty="0" smtClean="0">
                <a:latin typeface="Times New Roman" pitchFamily="18" charset="0"/>
                <a:cs typeface="Times New Roman" pitchFamily="18" charset="0"/>
              </a:rPr>
              <a:t>Cryptography Techniques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Integrity</a:t>
            </a:r>
            <a:endParaRPr lang="en-US" dirty="0"/>
          </a:p>
        </p:txBody>
      </p:sp>
      <p:sp>
        <p:nvSpPr>
          <p:cNvPr id="3" name="Content Placeholder 2"/>
          <p:cNvSpPr>
            <a:spLocks noGrp="1"/>
          </p:cNvSpPr>
          <p:nvPr>
            <p:ph sz="quarter" idx="1"/>
          </p:nvPr>
        </p:nvSpPr>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One of the most important issues related to cloud security risks is data integrity. The data stored in the cloud may suffer from damage during transition operations from or to the cloud storage provider. </a:t>
            </a:r>
            <a:r>
              <a:rPr lang="en-US" dirty="0" err="1" smtClean="0">
                <a:latin typeface="Times New Roman" pitchFamily="18" charset="0"/>
                <a:cs typeface="Times New Roman" pitchFamily="18" charset="0"/>
              </a:rPr>
              <a:t>Cachinet</a:t>
            </a:r>
            <a:r>
              <a:rPr lang="en-US" dirty="0" smtClean="0">
                <a:latin typeface="Times New Roman" pitchFamily="18" charset="0"/>
                <a:cs typeface="Times New Roman" pitchFamily="18" charset="0"/>
              </a:rPr>
              <a:t> al. give examples of the risk of attacks from both inside and outside the cloud provider, such as the recently attacked Red Hat </a:t>
            </a:r>
            <a:r>
              <a:rPr lang="en-US" dirty="0" err="1" smtClean="0">
                <a:latin typeface="Times New Roman" pitchFamily="18" charset="0"/>
                <a:cs typeface="Times New Roman" pitchFamily="18" charset="0"/>
              </a:rPr>
              <a:t>Linux’s</a:t>
            </a:r>
            <a:r>
              <a:rPr lang="en-US" dirty="0" smtClean="0">
                <a:latin typeface="Times New Roman" pitchFamily="18" charset="0"/>
                <a:cs typeface="Times New Roman" pitchFamily="18" charset="0"/>
              </a:rPr>
              <a:t> distribution servers. One of the solutions that they propose is to use a Byzantine fault-tolerant replication protocol within the cloud. Hendricks et al. State that this solution can avoid data corruption caused by some components in the cloud. However, </a:t>
            </a:r>
            <a:r>
              <a:rPr lang="en-US" dirty="0" err="1" smtClean="0">
                <a:latin typeface="Times New Roman" pitchFamily="18" charset="0"/>
                <a:cs typeface="Times New Roman" pitchFamily="18" charset="0"/>
              </a:rPr>
              <a:t>Cachinet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al.Claim</a:t>
            </a:r>
            <a:r>
              <a:rPr lang="en-US" dirty="0" smtClean="0">
                <a:latin typeface="Times New Roman" pitchFamily="18" charset="0"/>
                <a:cs typeface="Times New Roman" pitchFamily="18" charset="0"/>
              </a:rPr>
              <a:t> that using the Byzantine </a:t>
            </a:r>
            <a:r>
              <a:rPr lang="en-US" dirty="0" err="1" smtClean="0">
                <a:latin typeface="Times New Roman" pitchFamily="18" charset="0"/>
                <a:cs typeface="Times New Roman" pitchFamily="18" charset="0"/>
              </a:rPr>
              <a:t>faulttolerant</a:t>
            </a:r>
            <a:r>
              <a:rPr lang="en-US" dirty="0" smtClean="0">
                <a:latin typeface="Times New Roman" pitchFamily="18" charset="0"/>
                <a:cs typeface="Times New Roman" pitchFamily="18" charset="0"/>
              </a:rPr>
              <a:t> replication protocol within the cloud is unsuitable due to the fact that the servers belonging to cloud providers use the same system installations and are physically located in the same place.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Intrusion</a:t>
            </a:r>
            <a:endParaRPr lang="en-US" dirty="0"/>
          </a:p>
        </p:txBody>
      </p:sp>
      <p:sp>
        <p:nvSpPr>
          <p:cNvPr id="3" name="Content Placeholder 2"/>
          <p:cNvSpPr>
            <a:spLocks noGrp="1"/>
          </p:cNvSpPr>
          <p:nvPr>
            <p:ph sz="quarter" idx="1"/>
          </p:nvPr>
        </p:nvSpPr>
        <p:spPr/>
        <p:txBody>
          <a:bodyPr>
            <a:normAutofit fontScale="70000" lnSpcReduction="20000"/>
          </a:bodyPr>
          <a:lstStyle/>
          <a:p>
            <a:pPr algn="just">
              <a:lnSpc>
                <a:spcPct val="160000"/>
              </a:lnSpc>
            </a:pPr>
            <a:r>
              <a:rPr lang="en-US" dirty="0" smtClean="0">
                <a:latin typeface="Times New Roman" pitchFamily="18" charset="0"/>
                <a:cs typeface="Times New Roman" pitchFamily="18" charset="0"/>
              </a:rPr>
              <a:t>According to </a:t>
            </a:r>
            <a:r>
              <a:rPr lang="en-US" dirty="0" err="1" smtClean="0">
                <a:latin typeface="Times New Roman" pitchFamily="18" charset="0"/>
                <a:cs typeface="Times New Roman" pitchFamily="18" charset="0"/>
              </a:rPr>
              <a:t>Garfinkel</a:t>
            </a:r>
            <a:r>
              <a:rPr lang="en-US" dirty="0" smtClean="0">
                <a:latin typeface="Times New Roman" pitchFamily="18" charset="0"/>
                <a:cs typeface="Times New Roman" pitchFamily="18" charset="0"/>
              </a:rPr>
              <a:t>, another security risk that may occur with a cloud provider, such as the Amazon cloud service, is a hacked password or data intrusion. If someone gains access to an Amazon account password, they will be able to access all of the account’s instances and resources. Thus the stolen password allows the hacker to erase all the information inside any virtual machine instance for the stolen user account, modify it, or even disable its services. Furthermore, there is a possibility for the user’s email(Amazon user name) to be hacked (see for a discussion of the potential risks of email), and since Amazon allows a lost password to be reset by email, the hacker may still be able to log in to the account after receiving the new reset password. </a:t>
            </a:r>
          </a:p>
          <a:p>
            <a:pPr algn="just">
              <a:lnSpc>
                <a:spcPct val="16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Service Availability</a:t>
            </a:r>
            <a:endParaRPr lang="en-US" dirty="0"/>
          </a:p>
        </p:txBody>
      </p:sp>
      <p:sp>
        <p:nvSpPr>
          <p:cNvPr id="3" name="Content Placeholder 2"/>
          <p:cNvSpPr>
            <a:spLocks noGrp="1"/>
          </p:cNvSpPr>
          <p:nvPr>
            <p:ph sz="quarter" idx="1"/>
          </p:nvPr>
        </p:nvSpPr>
        <p:spPr/>
        <p:txBody>
          <a:bodyPr>
            <a:normAutofit/>
          </a:bodyPr>
          <a:lstStyle/>
          <a:p>
            <a:pPr algn="just">
              <a:lnSpc>
                <a:spcPct val="150000"/>
              </a:lnSpc>
              <a:buNone/>
            </a:pPr>
            <a:r>
              <a:rPr lang="en-US" dirty="0" smtClean="0"/>
              <a:t>		</a:t>
            </a:r>
            <a:r>
              <a:rPr lang="en-US" sz="2000" dirty="0" smtClean="0">
                <a:latin typeface="Times New Roman" pitchFamily="18" charset="0"/>
                <a:cs typeface="Times New Roman" pitchFamily="18" charset="0"/>
              </a:rPr>
              <a:t>Another major concern in cloud services is service availability. Amazon mentions in its licensing agreement that it is possible that the service might be unavailable from time to time. The user’s web service may terminate for any reason at any time if any user’s files break the cloud storage policy. In addition, if any damage occurs to any Amazon web service and the service fails, in this case there will be no charge to the Amazon Company for this failure. Companies seeking to protect services from such failure need measures such as backups or use of multiple providers.</a:t>
            </a:r>
            <a:endParaRPr lang="en-US" dirty="0" smtClean="0">
              <a:latin typeface="Times New Roman" pitchFamily="18" charset="0"/>
              <a:cs typeface="Times New Roman" pitchFamily="18" charset="0"/>
            </a:endParaRP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Dep</a:t>
            </a:r>
            <a:r>
              <a:rPr lang="en-US" b="1" dirty="0" smtClean="0"/>
              <a:t> </a:t>
            </a:r>
            <a:r>
              <a:rPr lang="en-US" b="1" dirty="0" err="1" smtClean="0"/>
              <a:t>SKy</a:t>
            </a:r>
            <a:r>
              <a:rPr lang="en-US" b="1" dirty="0" smtClean="0"/>
              <a:t> System Model</a:t>
            </a:r>
            <a:endParaRPr lang="en-US" dirty="0"/>
          </a:p>
        </p:txBody>
      </p:sp>
      <p:sp>
        <p:nvSpPr>
          <p:cNvPr id="3" name="Content Placeholder 2"/>
          <p:cNvSpPr>
            <a:spLocks noGrp="1"/>
          </p:cNvSpPr>
          <p:nvPr>
            <p:ph sz="quarter" idx="1"/>
          </p:nvPr>
        </p:nvSpPr>
        <p:spPr/>
        <p:txBody>
          <a:bodyPr>
            <a:normAutofit/>
          </a:bodyPr>
          <a:lstStyle/>
          <a:p>
            <a:pPr algn="just">
              <a:lnSpc>
                <a:spcPct val="150000"/>
              </a:lnSpc>
              <a:buNone/>
            </a:pPr>
            <a:r>
              <a:rPr lang="en-US" sz="2000" dirty="0" smtClean="0"/>
              <a:t>		</a:t>
            </a: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DepSky</a:t>
            </a:r>
            <a:r>
              <a:rPr lang="en-US" sz="2000" dirty="0" smtClean="0">
                <a:latin typeface="Times New Roman" pitchFamily="18" charset="0"/>
                <a:cs typeface="Times New Roman" pitchFamily="18" charset="0"/>
              </a:rPr>
              <a:t> system model contains three parts: readers, writers, and four cloud storage providers, where readers and writers are the client’s tasks. </a:t>
            </a:r>
            <a:r>
              <a:rPr lang="en-US" sz="2000" dirty="0" err="1" smtClean="0">
                <a:latin typeface="Times New Roman" pitchFamily="18" charset="0"/>
                <a:cs typeface="Times New Roman" pitchFamily="18" charset="0"/>
              </a:rPr>
              <a:t>Bessani</a:t>
            </a:r>
            <a:r>
              <a:rPr lang="en-US" sz="2000" dirty="0" smtClean="0">
                <a:latin typeface="Times New Roman" pitchFamily="18" charset="0"/>
                <a:cs typeface="Times New Roman" pitchFamily="18" charset="0"/>
              </a:rPr>
              <a:t> et al. explain the difference between readers and writers for cloud storage. Readers can fail arbitrarily (for example, they can fail by crashing, they can fail from time to time and then display any behavior) whereas, writers only fail by crashing</a:t>
            </a:r>
            <a:r>
              <a:rPr lang="en-US" dirty="0" smtClean="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Cryptography Techniques </a:t>
            </a:r>
            <a:endParaRPr lang="en-US" dirty="0"/>
          </a:p>
        </p:txBody>
      </p:sp>
      <p:sp>
        <p:nvSpPr>
          <p:cNvPr id="3" name="Content Placeholder 2"/>
          <p:cNvSpPr>
            <a:spLocks noGrp="1"/>
          </p:cNvSpPr>
          <p:nvPr>
            <p:ph sz="quarter" idx="1"/>
          </p:nvPr>
        </p:nvSpPr>
        <p:spPr/>
        <p:txBody>
          <a:bodyPr>
            <a:normAutofit/>
          </a:bodyPr>
          <a:lstStyle/>
          <a:p>
            <a:pPr algn="just">
              <a:lnSpc>
                <a:spcPct val="150000"/>
              </a:lnSpc>
              <a:buNone/>
            </a:pPr>
            <a:r>
              <a:rPr lang="en-US" sz="2000" dirty="0" smtClean="0">
                <a:latin typeface="Times New Roman" pitchFamily="18" charset="0"/>
                <a:cs typeface="Times New Roman" pitchFamily="18" charset="0"/>
              </a:rPr>
              <a:t>		Implementing Elliptic curve cryptography for encrypting and decrypting the owner data. </a:t>
            </a: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a:t>
            </a:r>
            <a:endParaRPr lang="en-US" dirty="0"/>
          </a:p>
        </p:txBody>
      </p:sp>
      <p:sp>
        <p:nvSpPr>
          <p:cNvPr id="3" name="Content Placeholder 2"/>
          <p:cNvSpPr>
            <a:spLocks noGrp="1"/>
          </p:cNvSpPr>
          <p:nvPr>
            <p:ph sz="quarter" idx="1"/>
          </p:nvPr>
        </p:nvSpPr>
        <p:spPr/>
        <p:txBody>
          <a:bodyPr/>
          <a:lstStyle/>
          <a:p>
            <a:pPr algn="just">
              <a:lnSpc>
                <a:spcPct val="150000"/>
              </a:lnSpc>
              <a:buNone/>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existing system describes the concept of multipath routing from  the source to root within the network. It also have various techniques to handle  data loss, delayed timing, loss of  acknowledgement . but it did not describe how the packet to redirected once node within the path is unavailable or corrupted.</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TotalTime>
  <Words>545</Words>
  <Application>Microsoft Office PowerPoint</Application>
  <PresentationFormat>On-screen Show (4:3)</PresentationFormat>
  <Paragraphs>103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Georgia</vt:lpstr>
      <vt:lpstr>Times New Roman</vt:lpstr>
      <vt:lpstr>Wingdings</vt:lpstr>
      <vt:lpstr>Wingdings 2</vt:lpstr>
      <vt:lpstr>Civic</vt:lpstr>
      <vt:lpstr>Cloud Computing</vt:lpstr>
      <vt:lpstr>ABSTRACT</vt:lpstr>
      <vt:lpstr>PROJECT DESCRIPTION</vt:lpstr>
      <vt:lpstr>Data Integrity</vt:lpstr>
      <vt:lpstr>Data Intrusion</vt:lpstr>
      <vt:lpstr>Service Availability</vt:lpstr>
      <vt:lpstr>Dep SKy System Model</vt:lpstr>
      <vt:lpstr>Cryptography Techniques </vt:lpstr>
      <vt:lpstr>EXISTING SYSTEM</vt:lpstr>
      <vt:lpstr>Disadvantages of Existing System</vt:lpstr>
      <vt:lpstr>PROPOSED SYSTEM</vt:lpstr>
      <vt:lpstr>HARDWARE SPECIFICATION</vt:lpstr>
      <vt:lpstr>SOFTWARE SPECIFICATION</vt:lpstr>
      <vt:lpstr>DATA FLOW DIAGRAM</vt:lpstr>
      <vt:lpstr>DATA FLOW DIAGRAM</vt:lpstr>
      <vt:lpstr>DATA FLOW DIAGRAM</vt:lpstr>
      <vt:lpstr>DATA FLOW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ssi</dc:creator>
  <cp:lastModifiedBy>Administrator</cp:lastModifiedBy>
  <cp:revision>23</cp:revision>
  <dcterms:created xsi:type="dcterms:W3CDTF">2017-02-28T11:49:11Z</dcterms:created>
  <dcterms:modified xsi:type="dcterms:W3CDTF">2023-03-15T05:43:55Z</dcterms:modified>
</cp:coreProperties>
</file>