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eague Spartan Medium"/>
      <p:regular r:id="rId23"/>
      <p:bold r:id="rId24"/>
    </p:embeddedFont>
    <p:embeddedFont>
      <p:font typeface="Inter"/>
      <p:regular r:id="rId25"/>
      <p:bold r:id="rId26"/>
    </p:embeddedFont>
    <p:embeddedFont>
      <p:font typeface="Poppi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eagueSpartanMedium-bold.fntdata"/><Relationship Id="rId23" Type="http://schemas.openxmlformats.org/officeDocument/2006/relationships/font" Target="fonts/LeagueSpartan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Poppi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e031c96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e031c96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SLIDES_API180315818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SLIDES_API180315818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S_API180315818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S_API180315818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SLIDES_API180315818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SLIDES_API180315818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SLIDES_API180315818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SLIDES_API180315818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180315818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180315818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SLIDES_API180315818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SLIDES_API180315818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SLIDES_API180315818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SLIDES_API180315818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SLIDES_API180315818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SLIDES_API180315818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SLIDES_API180315818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SLIDES_API180315818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SLIDES_API180315818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SLIDES_API180315818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SLIDES_API180315818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SLIDES_API180315818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80315818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80315818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SLIDES_API180315818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SLIDES_API180315818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SLIDES_API180315818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SLIDES_API180315818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SLIDES_API180315818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SLIDES_API180315818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4" name="Shape 54"/>
        <p:cNvGrpSpPr/>
        <p:nvPr/>
      </p:nvGrpSpPr>
      <p:grpSpPr>
        <a:xfrm>
          <a:off x="0" y="0"/>
          <a:ext cx="0" cy="0"/>
          <a:chOff x="0" y="0"/>
          <a:chExt cx="0" cy="0"/>
        </a:xfrm>
      </p:grpSpPr>
      <p:sp>
        <p:nvSpPr>
          <p:cNvPr id="55" name="Google Shape;55;p14"/>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632175" y="1717350"/>
            <a:ext cx="5056800" cy="1959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3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62" name="Google Shape;62;p15"/>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p:nvPr>
            <p:ph idx="2" type="pic"/>
          </p:nvPr>
        </p:nvSpPr>
        <p:spPr>
          <a:xfrm>
            <a:off x="642700" y="632300"/>
            <a:ext cx="2615100" cy="3918900"/>
          </a:xfrm>
          <a:prstGeom prst="roundRect">
            <a:avLst>
              <a:gd fmla="val 16667" name="adj"/>
            </a:avLst>
          </a:prstGeom>
          <a:noFill/>
          <a:ln>
            <a:noFill/>
          </a:ln>
        </p:spPr>
      </p:sp>
      <p:sp>
        <p:nvSpPr>
          <p:cNvPr id="65" name="Google Shape;65;p15"/>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66" name="Google Shape;66;p15"/>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7" name="Google Shape;67;p15"/>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 type="subTitle"/>
          </p:nvPr>
        </p:nvSpPr>
        <p:spPr>
          <a:xfrm>
            <a:off x="4722075" y="1959150"/>
            <a:ext cx="35898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2">
    <p:spTree>
      <p:nvGrpSpPr>
        <p:cNvPr id="69" name="Shape 69"/>
        <p:cNvGrpSpPr/>
        <p:nvPr/>
      </p:nvGrpSpPr>
      <p:grpSpPr>
        <a:xfrm>
          <a:off x="0" y="0"/>
          <a:ext cx="0" cy="0"/>
          <a:chOff x="0" y="0"/>
          <a:chExt cx="0" cy="0"/>
        </a:xfrm>
      </p:grpSpPr>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p16"/>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72" name="Google Shape;72;p16"/>
          <p:cNvSpPr/>
          <p:nvPr>
            <p:ph idx="2" type="pic"/>
          </p:nvPr>
        </p:nvSpPr>
        <p:spPr>
          <a:xfrm>
            <a:off x="5843075" y="632300"/>
            <a:ext cx="2615100" cy="3918900"/>
          </a:xfrm>
          <a:prstGeom prst="roundRect">
            <a:avLst>
              <a:gd fmla="val 16667" name="adj"/>
            </a:avLst>
          </a:prstGeom>
          <a:noFill/>
          <a:ln>
            <a:noFill/>
          </a:ln>
        </p:spPr>
      </p:sp>
      <p:sp>
        <p:nvSpPr>
          <p:cNvPr id="73" name="Google Shape;73;p16"/>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74" name="Google Shape;74;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5" name="Google Shape;75;p16"/>
          <p:cNvSpPr txBox="1"/>
          <p:nvPr>
            <p:ph idx="1" type="subTitle"/>
          </p:nvPr>
        </p:nvSpPr>
        <p:spPr>
          <a:xfrm>
            <a:off x="642700" y="1723725"/>
            <a:ext cx="36051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_1">
    <p:spTree>
      <p:nvGrpSpPr>
        <p:cNvPr id="76" name="Shape 76"/>
        <p:cNvGrpSpPr/>
        <p:nvPr/>
      </p:nvGrpSpPr>
      <p:grpSpPr>
        <a:xfrm>
          <a:off x="0" y="0"/>
          <a:ext cx="0" cy="0"/>
          <a:chOff x="0" y="0"/>
          <a:chExt cx="0" cy="0"/>
        </a:xfrm>
      </p:grpSpPr>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8" name="Google Shape;78;p17"/>
          <p:cNvPicPr preferRelativeResize="0"/>
          <p:nvPr/>
        </p:nvPicPr>
        <p:blipFill>
          <a:blip r:embed="rId2">
            <a:alphaModFix/>
          </a:blip>
          <a:stretch>
            <a:fillRect/>
          </a:stretch>
        </p:blipFill>
        <p:spPr>
          <a:xfrm>
            <a:off x="6442575" y="2454150"/>
            <a:ext cx="2701425" cy="2689351"/>
          </a:xfrm>
          <a:prstGeom prst="rect">
            <a:avLst/>
          </a:prstGeom>
          <a:noFill/>
          <a:ln>
            <a:noFill/>
          </a:ln>
        </p:spPr>
      </p:pic>
      <p:sp>
        <p:nvSpPr>
          <p:cNvPr id="79" name="Google Shape;79;p17"/>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pic>
        <p:nvPicPr>
          <p:cNvPr id="80" name="Google Shape;80;p17"/>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81" name="Google Shape;81;p17"/>
          <p:cNvSpPr txBox="1"/>
          <p:nvPr>
            <p:ph idx="1" type="subTitle"/>
          </p:nvPr>
        </p:nvSpPr>
        <p:spPr>
          <a:xfrm>
            <a:off x="642700" y="1717350"/>
            <a:ext cx="68565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8"/>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5" name="Google Shape;85;p18"/>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6" name="Google Shape;86;p18"/>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87" name="Google Shape;87;p18"/>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8"/>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pic>
        <p:nvPicPr>
          <p:cNvPr id="89" name="Google Shape;89;p18"/>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90" name="Shape 90"/>
        <p:cNvGrpSpPr/>
        <p:nvPr/>
      </p:nvGrpSpPr>
      <p:grpSpPr>
        <a:xfrm>
          <a:off x="0" y="0"/>
          <a:ext cx="0" cy="0"/>
          <a:chOff x="0" y="0"/>
          <a:chExt cx="0" cy="0"/>
        </a:xfrm>
      </p:grpSpPr>
      <p:sp>
        <p:nvSpPr>
          <p:cNvPr id="91" name="Google Shape;9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pic>
        <p:nvPicPr>
          <p:cNvPr id="93" name="Google Shape;93;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94"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2"/>
              </a:buClr>
              <a:buSzPts val="1300"/>
              <a:buFont typeface="Inter"/>
              <a:buChar char="●"/>
              <a:defRPr sz="1300">
                <a:solidFill>
                  <a:schemeClr val="lt2"/>
                </a:solidFill>
                <a:latin typeface="Inter"/>
                <a:ea typeface="Inter"/>
                <a:cs typeface="Inter"/>
                <a:sym typeface="Inter"/>
              </a:defRPr>
            </a:lvl1pPr>
            <a:lvl2pPr indent="-304800" lvl="1" marL="9144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2pPr>
            <a:lvl3pPr indent="-304800" lvl="2" marL="13716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3pPr>
            <a:lvl4pPr indent="-304800" lvl="3" marL="18288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4pPr>
            <a:lvl5pPr indent="-304800" lvl="4" marL="22860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5pPr>
            <a:lvl6pPr indent="-304800" lvl="5" marL="27432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6pPr>
            <a:lvl7pPr indent="-304800" lvl="6" marL="32004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7pPr>
            <a:lvl8pPr indent="-304800" lvl="7" marL="36576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8pPr>
            <a:lvl9pPr indent="-304800" lvl="8" marL="4114800">
              <a:lnSpc>
                <a:spcPct val="115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Water Quality </a:t>
            </a:r>
            <a:r>
              <a:rPr lang="en"/>
              <a:t>Classification</a:t>
            </a:r>
            <a:endParaRPr/>
          </a:p>
        </p:txBody>
      </p:sp>
      <p:sp>
        <p:nvSpPr>
          <p:cNvPr id="100" name="Google Shape;100;p21"/>
          <p:cNvSpPr txBox="1"/>
          <p:nvPr>
            <p:ph idx="1" type="body"/>
          </p:nvPr>
        </p:nvSpPr>
        <p:spPr>
          <a:xfrm>
            <a:off x="632175" y="2818250"/>
            <a:ext cx="5056800" cy="726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Name of the guide: </a:t>
            </a:r>
            <a:endParaRPr b="1"/>
          </a:p>
          <a:p>
            <a:pPr indent="0" lvl="0" marL="0" rtl="0" algn="l">
              <a:lnSpc>
                <a:spcPct val="100000"/>
              </a:lnSpc>
              <a:spcBef>
                <a:spcPts val="200"/>
              </a:spcBef>
              <a:spcAft>
                <a:spcPts val="200"/>
              </a:spcAft>
              <a:buNone/>
            </a:pPr>
            <a:r>
              <a:rPr lang="en"/>
              <a:t>Mrs G.Sunitha Rekha (Sr. Asst. Professor)</a:t>
            </a:r>
            <a:endParaRPr/>
          </a:p>
        </p:txBody>
      </p:sp>
      <p:sp>
        <p:nvSpPr>
          <p:cNvPr id="101" name="Google Shape;101;p21"/>
          <p:cNvSpPr txBox="1"/>
          <p:nvPr/>
        </p:nvSpPr>
        <p:spPr>
          <a:xfrm>
            <a:off x="632175" y="3637675"/>
            <a:ext cx="341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ADADAD"/>
                </a:solidFill>
                <a:latin typeface="Inter"/>
                <a:ea typeface="Inter"/>
                <a:cs typeface="Inter"/>
                <a:sym typeface="Inter"/>
              </a:rPr>
              <a:t>Team members: </a:t>
            </a:r>
            <a:endParaRPr b="1" sz="1000">
              <a:solidFill>
                <a:srgbClr val="ADADAD"/>
              </a:solidFill>
              <a:latin typeface="Inter"/>
              <a:ea typeface="Inter"/>
              <a:cs typeface="Inter"/>
              <a:sym typeface="Inter"/>
            </a:endParaRPr>
          </a:p>
          <a:p>
            <a:pPr indent="0" lvl="0" marL="0" rtl="0" algn="l">
              <a:spcBef>
                <a:spcPts val="0"/>
              </a:spcBef>
              <a:spcAft>
                <a:spcPts val="0"/>
              </a:spcAft>
              <a:buNone/>
            </a:pPr>
            <a:r>
              <a:rPr lang="en" sz="1000">
                <a:solidFill>
                  <a:srgbClr val="ADADAD"/>
                </a:solidFill>
                <a:latin typeface="Inter"/>
                <a:ea typeface="Inter"/>
                <a:cs typeface="Inter"/>
                <a:sym typeface="Inter"/>
              </a:rPr>
              <a:t>1) AKASH MYAKALA (20B81A1264) </a:t>
            </a:r>
            <a:endParaRPr sz="1000">
              <a:solidFill>
                <a:srgbClr val="ADADAD"/>
              </a:solidFill>
              <a:latin typeface="Inter"/>
              <a:ea typeface="Inter"/>
              <a:cs typeface="Inter"/>
              <a:sym typeface="Inter"/>
            </a:endParaRPr>
          </a:p>
          <a:p>
            <a:pPr indent="0" lvl="0" marL="0" rtl="0" algn="l">
              <a:spcBef>
                <a:spcPts val="0"/>
              </a:spcBef>
              <a:spcAft>
                <a:spcPts val="0"/>
              </a:spcAft>
              <a:buNone/>
            </a:pPr>
            <a:r>
              <a:rPr lang="en" sz="1000">
                <a:solidFill>
                  <a:srgbClr val="ADADAD"/>
                </a:solidFill>
                <a:latin typeface="Inter"/>
                <a:ea typeface="Inter"/>
                <a:cs typeface="Inter"/>
                <a:sym typeface="Inter"/>
              </a:rPr>
              <a:t>2) YADURU LAHARI PRIYA (20B81A1279) </a:t>
            </a:r>
            <a:endParaRPr sz="1000">
              <a:solidFill>
                <a:srgbClr val="ADADAD"/>
              </a:solidFill>
              <a:latin typeface="Inter"/>
              <a:ea typeface="Inter"/>
              <a:cs typeface="Inter"/>
              <a:sym typeface="Inter"/>
            </a:endParaRPr>
          </a:p>
          <a:p>
            <a:pPr indent="0" lvl="0" marL="0" rtl="0" algn="l">
              <a:spcBef>
                <a:spcPts val="0"/>
              </a:spcBef>
              <a:spcAft>
                <a:spcPts val="0"/>
              </a:spcAft>
              <a:buNone/>
            </a:pPr>
            <a:r>
              <a:rPr lang="en" sz="1000">
                <a:solidFill>
                  <a:srgbClr val="ADADAD"/>
                </a:solidFill>
                <a:latin typeface="Inter"/>
                <a:ea typeface="Inter"/>
                <a:cs typeface="Inter"/>
                <a:sym typeface="Inter"/>
              </a:rPr>
              <a:t>3) SISTLA SATHYA MURARI (20B81A12A3)</a:t>
            </a:r>
            <a:endParaRPr sz="1000">
              <a:solidFill>
                <a:srgbClr val="ADADAD"/>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1199475"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156" name="Google Shape;156;p30"/>
          <p:cNvSpPr txBox="1"/>
          <p:nvPr>
            <p:ph idx="1" type="subTitle"/>
          </p:nvPr>
        </p:nvSpPr>
        <p:spPr>
          <a:xfrm>
            <a:off x="642700" y="830400"/>
            <a:ext cx="8131500" cy="58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Use case diagrams are used to represent the interactions between users and a system. They help to identify the different actors involved and the various use cases that the system can perform.</a:t>
            </a:r>
            <a:endParaRPr/>
          </a:p>
          <a:p>
            <a:pPr indent="0" lvl="0" marL="0" rtl="0" algn="just">
              <a:spcBef>
                <a:spcPts val="1200"/>
              </a:spcBef>
              <a:spcAft>
                <a:spcPts val="1200"/>
              </a:spcAft>
              <a:buNone/>
            </a:pPr>
            <a:r>
              <a:t/>
            </a:r>
            <a:endParaRPr/>
          </a:p>
        </p:txBody>
      </p:sp>
      <p:pic>
        <p:nvPicPr>
          <p:cNvPr id="157" name="Google Shape;157;p30"/>
          <p:cNvPicPr preferRelativeResize="0"/>
          <p:nvPr/>
        </p:nvPicPr>
        <p:blipFill>
          <a:blip r:embed="rId3">
            <a:alphaModFix/>
          </a:blip>
          <a:stretch>
            <a:fillRect/>
          </a:stretch>
        </p:blipFill>
        <p:spPr>
          <a:xfrm>
            <a:off x="2489725" y="1451725"/>
            <a:ext cx="4437449" cy="3604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1179600" y="2705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163" name="Google Shape;163;p31"/>
          <p:cNvSpPr txBox="1"/>
          <p:nvPr>
            <p:ph idx="1" type="subTitle"/>
          </p:nvPr>
        </p:nvSpPr>
        <p:spPr>
          <a:xfrm>
            <a:off x="642700" y="997400"/>
            <a:ext cx="8001900" cy="196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Sequence diagrams are used to represent the interactions between objects in a system. They help to identify the different objects involved and the sequence of events that occur during a particular use case.</a:t>
            </a:r>
            <a:endParaRPr/>
          </a:p>
          <a:p>
            <a:pPr indent="0" lvl="0" marL="0" rtl="0" algn="just">
              <a:spcBef>
                <a:spcPts val="1200"/>
              </a:spcBef>
              <a:spcAft>
                <a:spcPts val="1200"/>
              </a:spcAft>
              <a:buNone/>
            </a:pPr>
            <a:r>
              <a:t/>
            </a:r>
            <a:endParaRPr/>
          </a:p>
        </p:txBody>
      </p:sp>
      <p:pic>
        <p:nvPicPr>
          <p:cNvPr id="164" name="Google Shape;164;p31"/>
          <p:cNvPicPr preferRelativeResize="0"/>
          <p:nvPr/>
        </p:nvPicPr>
        <p:blipFill>
          <a:blip r:embed="rId3">
            <a:alphaModFix/>
          </a:blip>
          <a:stretch>
            <a:fillRect/>
          </a:stretch>
        </p:blipFill>
        <p:spPr>
          <a:xfrm>
            <a:off x="1506237" y="1889250"/>
            <a:ext cx="6274824" cy="308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1213825" y="32757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Diagram</a:t>
            </a:r>
            <a:endParaRPr/>
          </a:p>
        </p:txBody>
      </p:sp>
      <p:sp>
        <p:nvSpPr>
          <p:cNvPr id="170" name="Google Shape;170;p32"/>
          <p:cNvSpPr txBox="1"/>
          <p:nvPr>
            <p:ph idx="1" type="subTitle"/>
          </p:nvPr>
        </p:nvSpPr>
        <p:spPr>
          <a:xfrm>
            <a:off x="642700" y="997400"/>
            <a:ext cx="8161800" cy="72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Activity diagrams are used to represent the flow of activities in a system. They help to identify the different activities involved and the sequence in which they occur.</a:t>
            </a:r>
            <a:endParaRPr/>
          </a:p>
          <a:p>
            <a:pPr indent="0" lvl="0" marL="0" rtl="0" algn="just">
              <a:spcBef>
                <a:spcPts val="1200"/>
              </a:spcBef>
              <a:spcAft>
                <a:spcPts val="1200"/>
              </a:spcAft>
              <a:buNone/>
            </a:pPr>
            <a:r>
              <a:t/>
            </a:r>
            <a:endParaRPr/>
          </a:p>
        </p:txBody>
      </p:sp>
      <p:pic>
        <p:nvPicPr>
          <p:cNvPr id="171" name="Google Shape;171;p32"/>
          <p:cNvPicPr preferRelativeResize="0"/>
          <p:nvPr/>
        </p:nvPicPr>
        <p:blipFill>
          <a:blip r:embed="rId3">
            <a:alphaModFix/>
          </a:blip>
          <a:stretch>
            <a:fillRect/>
          </a:stretch>
        </p:blipFill>
        <p:spPr>
          <a:xfrm>
            <a:off x="2225238" y="1714500"/>
            <a:ext cx="4996730" cy="31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Architectural Diagram or User Interface Diagram</a:t>
            </a:r>
            <a:endParaRPr/>
          </a:p>
        </p:txBody>
      </p:sp>
      <p:sp>
        <p:nvSpPr>
          <p:cNvPr id="177" name="Google Shape;177;p33"/>
          <p:cNvSpPr txBox="1"/>
          <p:nvPr>
            <p:ph idx="1" type="subTitle"/>
          </p:nvPr>
        </p:nvSpPr>
        <p:spPr>
          <a:xfrm>
            <a:off x="642700" y="1723725"/>
            <a:ext cx="3605100" cy="19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78" name="Google Shape;178;p33"/>
          <p:cNvPicPr preferRelativeResize="0"/>
          <p:nvPr/>
        </p:nvPicPr>
        <p:blipFill>
          <a:blip r:embed="rId3">
            <a:alphaModFix/>
          </a:blip>
          <a:stretch>
            <a:fillRect/>
          </a:stretch>
        </p:blipFill>
        <p:spPr>
          <a:xfrm>
            <a:off x="1582938" y="1845525"/>
            <a:ext cx="5978124" cy="305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 and Major Contribution</a:t>
            </a:r>
            <a:endParaRPr/>
          </a:p>
        </p:txBody>
      </p:sp>
      <p:sp>
        <p:nvSpPr>
          <p:cNvPr id="184" name="Google Shape;184;p34"/>
          <p:cNvSpPr txBox="1"/>
          <p:nvPr>
            <p:ph idx="1" type="subTitle"/>
          </p:nvPr>
        </p:nvSpPr>
        <p:spPr>
          <a:xfrm>
            <a:off x="642700" y="1723725"/>
            <a:ext cx="5334600" cy="2140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000"/>
              <a:t>The objective of the Water quality classification project is to develop a machine learning model that can accurately classify water samples based on various parameters, such as pH, temperature, dissolved oxygen, turbidity, and specific contaminants. The methodology involves collecting relevant water quality data from various sources, cleaning and preprocessing the data to ensure its accuracy and usability, selecting appropriate features and algorithms for modeling, and evaluating the model's performance using various metrics. Feature importance and contribution analysis are also performed to gain insights into the underlying factors and mechanisms that affect water quality. Ultimately, the project aims to provide a useful tool for water quality monitoring and management that can help ensure safe and sustainable water resources for communities and ecosystems.</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5"/>
          <p:cNvPicPr preferRelativeResize="0"/>
          <p:nvPr>
            <p:ph idx="2" type="pic"/>
          </p:nvPr>
        </p:nvPicPr>
        <p:blipFill rotWithShape="1">
          <a:blip r:embed="rId3">
            <a:alphaModFix/>
          </a:blip>
          <a:srcRect b="0" l="27817" r="27817" t="0"/>
          <a:stretch/>
        </p:blipFill>
        <p:spPr>
          <a:xfrm>
            <a:off x="5843075" y="632300"/>
            <a:ext cx="2615100" cy="3918900"/>
          </a:xfrm>
          <a:prstGeom prst="roundRect">
            <a:avLst>
              <a:gd fmla="val 16667" name="adj"/>
            </a:avLst>
          </a:prstGeom>
        </p:spPr>
      </p:pic>
      <p:sp>
        <p:nvSpPr>
          <p:cNvPr id="190" name="Google Shape;190;p35"/>
          <p:cNvSpPr txBox="1"/>
          <p:nvPr>
            <p:ph type="title"/>
          </p:nvPr>
        </p:nvSpPr>
        <p:spPr>
          <a:xfrm>
            <a:off x="642700" y="6873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1" name="Google Shape;191;p35"/>
          <p:cNvSpPr txBox="1"/>
          <p:nvPr>
            <p:ph idx="1" type="subTitle"/>
          </p:nvPr>
        </p:nvSpPr>
        <p:spPr>
          <a:xfrm>
            <a:off x="642700" y="1414225"/>
            <a:ext cx="5046000" cy="1964700"/>
          </a:xfrm>
          <a:prstGeom prst="rect">
            <a:avLst/>
          </a:prstGeom>
        </p:spPr>
        <p:txBody>
          <a:bodyPr anchorCtr="0" anchor="t" bIns="91425" lIns="91425" spcFirstLastPara="1" rIns="91425" wrap="square" tIns="91425">
            <a:noAutofit/>
          </a:bodyPr>
          <a:lstStyle/>
          <a:p>
            <a:pPr indent="-292100" lvl="0" marL="457200" rtl="0" algn="l">
              <a:lnSpc>
                <a:spcPct val="110000"/>
              </a:lnSpc>
              <a:spcBef>
                <a:spcPts val="0"/>
              </a:spcBef>
              <a:spcAft>
                <a:spcPts val="0"/>
              </a:spcAft>
              <a:buSzPts val="1000"/>
              <a:buChar char="●"/>
            </a:pPr>
            <a:r>
              <a:rPr lang="en" sz="1000"/>
              <a:t>H. Zhang, J. Liu, J. Zhang, L. Li, "Water Quality Classification Using Principal Component Analysis and Artificial Neural Networks," Water Resources Management, vol. 31, no. 4, pp. 1291-1305, 2017.</a:t>
            </a:r>
            <a:endParaRPr sz="1000"/>
          </a:p>
          <a:p>
            <a:pPr indent="-292100" lvl="0" marL="457200" rtl="0" algn="l">
              <a:lnSpc>
                <a:spcPct val="110000"/>
              </a:lnSpc>
              <a:spcBef>
                <a:spcPts val="0"/>
              </a:spcBef>
              <a:spcAft>
                <a:spcPts val="0"/>
              </a:spcAft>
              <a:buSzPts val="1000"/>
              <a:buChar char="●"/>
            </a:pPr>
            <a:r>
              <a:rPr lang="en" sz="1000"/>
              <a:t>Y. Li, X. Li, G. Li, "Water Quality Classification Using Support Vector Machines and Multivariate Statistical Analysis," Water Science and Technology, vol. 76, no. 7, pp. 1884-1894, 2017.</a:t>
            </a:r>
            <a:endParaRPr sz="1000"/>
          </a:p>
          <a:p>
            <a:pPr indent="-292100" lvl="0" marL="457200" rtl="0" algn="l">
              <a:lnSpc>
                <a:spcPct val="110000"/>
              </a:lnSpc>
              <a:spcBef>
                <a:spcPts val="0"/>
              </a:spcBef>
              <a:spcAft>
                <a:spcPts val="0"/>
              </a:spcAft>
              <a:buSzPts val="1000"/>
              <a:buChar char="●"/>
            </a:pPr>
            <a:r>
              <a:rPr lang="en" sz="1000"/>
              <a:t>R. Tahir, M. U. Ilyas, S. U. Khan, M. S. Aslam, "Water Quality Classification Using Data Mining Techniques: A Review," Environmental Science and Pollution Research, vol. 25, no. 6, pp. 5178-5195, 2018.</a:t>
            </a:r>
            <a:endParaRPr sz="1000"/>
          </a:p>
          <a:p>
            <a:pPr indent="-292100" lvl="0" marL="457200" rtl="0" algn="l">
              <a:lnSpc>
                <a:spcPct val="110000"/>
              </a:lnSpc>
              <a:spcBef>
                <a:spcPts val="0"/>
              </a:spcBef>
              <a:spcAft>
                <a:spcPts val="0"/>
              </a:spcAft>
              <a:buSzPts val="1000"/>
              <a:buChar char="●"/>
            </a:pPr>
            <a:r>
              <a:rPr lang="en" sz="1000"/>
              <a:t>W. Song, X. Luo, X. Shen, J. Liu, "Water Quality Classification Based on Fuzzy Logic and Artificial Neural Networks," International Journal of Environmental Research and Public Health, vol. 16, no. 3, p. 434, 2019.</a:t>
            </a:r>
            <a:endParaRPr sz="1000"/>
          </a:p>
          <a:p>
            <a:pPr indent="-292100" lvl="0" marL="457200" rtl="0" algn="l">
              <a:lnSpc>
                <a:spcPct val="110000"/>
              </a:lnSpc>
              <a:spcBef>
                <a:spcPts val="0"/>
              </a:spcBef>
              <a:spcAft>
                <a:spcPts val="0"/>
              </a:spcAft>
              <a:buSzPts val="1000"/>
              <a:buChar char="●"/>
            </a:pPr>
            <a:r>
              <a:rPr lang="en" sz="1000"/>
              <a:t>"Water Quality," United States Environmental Protection Agency, [Online]. Available: https://www.epa.gov/wqs-info/water-quality-standards-regulations. [Accessed: May 3, 2023].</a:t>
            </a:r>
            <a:endParaRPr sz="1000"/>
          </a:p>
          <a:p>
            <a:pPr indent="-292100" lvl="0" marL="457200" rtl="0" algn="l">
              <a:lnSpc>
                <a:spcPct val="110000"/>
              </a:lnSpc>
              <a:spcBef>
                <a:spcPts val="0"/>
              </a:spcBef>
              <a:spcAft>
                <a:spcPts val="0"/>
              </a:spcAft>
              <a:buSzPts val="1000"/>
              <a:buChar char="●"/>
            </a:pPr>
            <a:r>
              <a:rPr lang="en" sz="1000"/>
              <a:t>"Water Quality," World Health Organization, [Online]. Available: https://www.who.int/water_sanitation_health/water-quality/en/. [Accessed: May 3, 2023].</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Thank you</a:t>
            </a:r>
            <a:endParaRPr sz="4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 of the Project</a:t>
            </a:r>
            <a:endParaRPr/>
          </a:p>
        </p:txBody>
      </p:sp>
      <p:sp>
        <p:nvSpPr>
          <p:cNvPr id="107" name="Google Shape;107;p22"/>
          <p:cNvSpPr txBox="1"/>
          <p:nvPr>
            <p:ph idx="1" type="subTitle"/>
          </p:nvPr>
        </p:nvSpPr>
        <p:spPr>
          <a:xfrm>
            <a:off x="642700" y="1717350"/>
            <a:ext cx="6856500" cy="28497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a:t>Water is a resource that is essential for sustaining life and must be of high enough quality. The approved uses for surface and ground waters are determined by water quality classifications, which are based on water quality criteria. Several variables, including pH, turbidity, electrical conductivity, dissolved oxygen, nitrate, temperature, and biochemical oxygen demand, can be used to identify water contamination. The categorization of water quality using machine learning techniques might involve data collection, preprocessing, feature selection, model training, assessment, and deployment. To categorise the water quality of different kinds of water bodies, decision trees, random forests, support vector machines, and artificial neural networks have been used. By detecting water contamination early and managing it effectively, this strategy has the potential to revolutionise the management of water 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3"/>
          <p:cNvPicPr preferRelativeResize="0"/>
          <p:nvPr>
            <p:ph idx="2" type="pic"/>
          </p:nvPr>
        </p:nvPicPr>
        <p:blipFill rotWithShape="1">
          <a:blip r:embed="rId3">
            <a:alphaModFix/>
          </a:blip>
          <a:srcRect b="49" l="0" r="0" t="49"/>
          <a:stretch/>
        </p:blipFill>
        <p:spPr>
          <a:xfrm>
            <a:off x="5843075" y="632300"/>
            <a:ext cx="2615100" cy="3918900"/>
          </a:xfrm>
          <a:prstGeom prst="roundRect">
            <a:avLst>
              <a:gd fmla="val 16667" name="adj"/>
            </a:avLst>
          </a:prstGeom>
        </p:spPr>
      </p:pic>
      <p:sp>
        <p:nvSpPr>
          <p:cNvPr id="113" name="Google Shape;113;p23"/>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14" name="Google Shape;114;p23"/>
          <p:cNvSpPr txBox="1"/>
          <p:nvPr>
            <p:ph idx="1" type="subTitle"/>
          </p:nvPr>
        </p:nvSpPr>
        <p:spPr>
          <a:xfrm>
            <a:off x="642700" y="1723725"/>
            <a:ext cx="4926300" cy="19647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000"/>
              <a:t>Water is essential for life, so its quality is incredibly important for people and the environment. But, water quality can be affected by things like pollution, weather, and land use. This is why monitoring water quality is so important. Our project aims to create a system to classify water samples based on their quality. It'll use machine learning algorithms to identify patterns between different water quality features and give accurate results. This project could help make water monitoring more efficient, ultimately protecting human health and the environment.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632175" y="920625"/>
            <a:ext cx="7061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and Limitations of the Existing Works</a:t>
            </a:r>
            <a:endParaRPr/>
          </a:p>
        </p:txBody>
      </p:sp>
      <p:sp>
        <p:nvSpPr>
          <p:cNvPr id="120" name="Google Shape;120;p24"/>
          <p:cNvSpPr txBox="1"/>
          <p:nvPr>
            <p:ph idx="1" type="subTitle"/>
          </p:nvPr>
        </p:nvSpPr>
        <p:spPr>
          <a:xfrm>
            <a:off x="664200" y="1546150"/>
            <a:ext cx="7815600" cy="35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Various studies have been conducted on water quality classification using different methods and techniques. Some studies have used traditional statistical methods, such as principal component analysis (PCA), while others have used machine learning algorithms, such as artificial neural networks (ANNs) and support vector machines (SVMs).</a:t>
            </a:r>
            <a:endParaRPr sz="1000"/>
          </a:p>
          <a:p>
            <a:pPr indent="0" lvl="0" marL="0" rtl="0" algn="l">
              <a:spcBef>
                <a:spcPts val="1200"/>
              </a:spcBef>
              <a:spcAft>
                <a:spcPts val="0"/>
              </a:spcAft>
              <a:buNone/>
            </a:pPr>
            <a:r>
              <a:rPr lang="en" sz="1000"/>
              <a:t>PCA  have been widely used for water quality classification due to their simplicity and ease of use. However, they have some limitations, such as the assumption of normality and linearity of the data, which may not hold for all types of water quality data. Moreover, they may not perform well when dealing with high-dimensional and complex datasets.</a:t>
            </a:r>
            <a:endParaRPr sz="1000"/>
          </a:p>
          <a:p>
            <a:pPr indent="0" lvl="0" marL="0" rtl="0" algn="l">
              <a:spcBef>
                <a:spcPts val="1200"/>
              </a:spcBef>
              <a:spcAft>
                <a:spcPts val="0"/>
              </a:spcAft>
              <a:buNone/>
            </a:pPr>
            <a:r>
              <a:rPr lang="en" sz="1000"/>
              <a:t>Machine learning algorithms, on the other hand, have shown promising results in water quality classification due to their ability to handle high-dimensional and complex data. ANNs and SVMs have been particularly successful in this regard, as they can learn complex nonlinear relationships between different water quality parameters and accurately classify water samples into different categories.</a:t>
            </a:r>
            <a:endParaRPr sz="1000"/>
          </a:p>
          <a:p>
            <a:pPr indent="0" lvl="0" marL="0" rtl="0" algn="l">
              <a:spcBef>
                <a:spcPts val="1200"/>
              </a:spcBef>
              <a:spcAft>
                <a:spcPts val="0"/>
              </a:spcAft>
              <a:buNone/>
            </a:pPr>
            <a:r>
              <a:rPr lang="en" sz="1000"/>
              <a:t>Despite these advancements, there are still some limitations and gaps in the current knowledge of water quality classification. For instance, most studies have focused on a limited number of water quality parameters, such as pH, temperature, and dissolved oxygen, and may not account for other important parameters, such as nutrients, metals, and organic matter. Moreover, the performance of different classification methods may vary depending on the type of water body and the specific water quality parameters under consideration. Therefore, further research is needed to develop more accurate and reliable methods for water quality classification that can handle a wide range of water quality parameters and environmental conditions.</a:t>
            </a:r>
            <a:endParaRPr sz="1000"/>
          </a:p>
          <a:p>
            <a:pPr indent="0" lvl="0" marL="0" rtl="0" algn="l">
              <a:spcBef>
                <a:spcPts val="1200"/>
              </a:spcBef>
              <a:spcAft>
                <a:spcPts val="12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176425" y="920625"/>
            <a:ext cx="62154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Requirement Specification with functional and non-functional requirements</a:t>
            </a:r>
            <a:endParaRPr/>
          </a:p>
        </p:txBody>
      </p:sp>
      <p:sp>
        <p:nvSpPr>
          <p:cNvPr id="126" name="Google Shape;126;p25"/>
          <p:cNvSpPr txBox="1"/>
          <p:nvPr>
            <p:ph idx="1" type="subTitle"/>
          </p:nvPr>
        </p:nvSpPr>
        <p:spPr>
          <a:xfrm>
            <a:off x="176425" y="1714500"/>
            <a:ext cx="6162000" cy="196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000"/>
              <a:t>Functional Requirements:</a:t>
            </a:r>
            <a:endParaRPr b="1" sz="1000"/>
          </a:p>
          <a:p>
            <a:pPr indent="-292100" lvl="0" marL="457200" rtl="0" algn="just">
              <a:spcBef>
                <a:spcPts val="200"/>
              </a:spcBef>
              <a:spcAft>
                <a:spcPts val="0"/>
              </a:spcAft>
              <a:buSzPts val="1000"/>
              <a:buChar char="●"/>
            </a:pPr>
            <a:r>
              <a:rPr lang="en" sz="1000"/>
              <a:t>Collect water quality data from sensors, manual measurements, and external databases.</a:t>
            </a:r>
            <a:endParaRPr sz="1000"/>
          </a:p>
          <a:p>
            <a:pPr indent="-292100" lvl="0" marL="457200" rtl="0" algn="just">
              <a:spcBef>
                <a:spcPts val="0"/>
              </a:spcBef>
              <a:spcAft>
                <a:spcPts val="0"/>
              </a:spcAft>
              <a:buSzPts val="1000"/>
              <a:buChar char="●"/>
            </a:pPr>
            <a:r>
              <a:rPr lang="en" sz="1000"/>
              <a:t>Preprocess data through cleaning, filtering, and normalization.</a:t>
            </a:r>
            <a:endParaRPr sz="1000"/>
          </a:p>
          <a:p>
            <a:pPr indent="-292100" lvl="0" marL="457200" rtl="0" algn="just">
              <a:spcBef>
                <a:spcPts val="0"/>
              </a:spcBef>
              <a:spcAft>
                <a:spcPts val="0"/>
              </a:spcAft>
              <a:buSzPts val="1000"/>
              <a:buChar char="●"/>
            </a:pPr>
            <a:r>
              <a:rPr lang="en" sz="1000"/>
              <a:t>Train and test classification models (PCA, NNs, SVMs) on preprocessed data.</a:t>
            </a:r>
            <a:endParaRPr sz="1000"/>
          </a:p>
          <a:p>
            <a:pPr indent="-292100" lvl="0" marL="457200" rtl="0" algn="just">
              <a:spcBef>
                <a:spcPts val="0"/>
              </a:spcBef>
              <a:spcAft>
                <a:spcPts val="0"/>
              </a:spcAft>
              <a:buSzPts val="1000"/>
              <a:buChar char="●"/>
            </a:pPr>
            <a:r>
              <a:rPr lang="en" sz="1000"/>
              <a:t>Evaluate model performance based on accuracy, precision, recall, and F1 score.</a:t>
            </a:r>
            <a:endParaRPr sz="1000"/>
          </a:p>
          <a:p>
            <a:pPr indent="-292100" lvl="0" marL="457200" rtl="0" algn="just">
              <a:spcBef>
                <a:spcPts val="0"/>
              </a:spcBef>
              <a:spcAft>
                <a:spcPts val="0"/>
              </a:spcAft>
              <a:buSzPts val="1000"/>
              <a:buChar char="●"/>
            </a:pPr>
            <a:r>
              <a:rPr lang="en" sz="1000"/>
              <a:t>Visualize results using graphs, charts, and tables.</a:t>
            </a:r>
            <a:endParaRPr sz="1000"/>
          </a:p>
          <a:p>
            <a:pPr indent="0" lvl="0" marL="0" rtl="0" algn="just">
              <a:spcBef>
                <a:spcPts val="200"/>
              </a:spcBef>
              <a:spcAft>
                <a:spcPts val="0"/>
              </a:spcAft>
              <a:buNone/>
            </a:pPr>
            <a:r>
              <a:t/>
            </a:r>
            <a:endParaRPr sz="1000"/>
          </a:p>
          <a:p>
            <a:pPr indent="0" lvl="0" marL="0" rtl="0" algn="just">
              <a:spcBef>
                <a:spcPts val="200"/>
              </a:spcBef>
              <a:spcAft>
                <a:spcPts val="0"/>
              </a:spcAft>
              <a:buNone/>
            </a:pPr>
            <a:r>
              <a:rPr b="1" lang="en" sz="1000"/>
              <a:t>Non-Functional Requirements:</a:t>
            </a:r>
            <a:endParaRPr b="1" sz="1000"/>
          </a:p>
          <a:p>
            <a:pPr indent="-292100" lvl="0" marL="457200" rtl="0" algn="just">
              <a:spcBef>
                <a:spcPts val="200"/>
              </a:spcBef>
              <a:spcAft>
                <a:spcPts val="0"/>
              </a:spcAft>
              <a:buSzPts val="1000"/>
              <a:buChar char="●"/>
            </a:pPr>
            <a:r>
              <a:rPr lang="en" sz="1000"/>
              <a:t>User-friendly interface with clear instructions.</a:t>
            </a:r>
            <a:endParaRPr sz="1000"/>
          </a:p>
          <a:p>
            <a:pPr indent="-292100" lvl="0" marL="457200" rtl="0" algn="just">
              <a:spcBef>
                <a:spcPts val="0"/>
              </a:spcBef>
              <a:spcAft>
                <a:spcPts val="0"/>
              </a:spcAft>
              <a:buSzPts val="1000"/>
              <a:buChar char="●"/>
            </a:pPr>
            <a:r>
              <a:rPr lang="en" sz="1000"/>
              <a:t>Reliable and robust with minimal errors, bugs, and crashes.</a:t>
            </a:r>
            <a:endParaRPr sz="1000"/>
          </a:p>
          <a:p>
            <a:pPr indent="-292100" lvl="0" marL="457200" rtl="0" algn="just">
              <a:spcBef>
                <a:spcPts val="0"/>
              </a:spcBef>
              <a:spcAft>
                <a:spcPts val="0"/>
              </a:spcAft>
              <a:buSzPts val="1000"/>
              <a:buChar char="●"/>
            </a:pPr>
            <a:r>
              <a:rPr lang="en" sz="1000"/>
              <a:t>Efficient with reasonable response times and processing speeds.</a:t>
            </a:r>
            <a:endParaRPr sz="1000"/>
          </a:p>
          <a:p>
            <a:pPr indent="-292100" lvl="0" marL="457200" rtl="0" algn="just">
              <a:spcBef>
                <a:spcPts val="0"/>
              </a:spcBef>
              <a:spcAft>
                <a:spcPts val="0"/>
              </a:spcAft>
              <a:buSzPts val="1000"/>
              <a:buChar char="●"/>
            </a:pPr>
            <a:r>
              <a:rPr lang="en" sz="1000"/>
              <a:t>Secure and protect sensitive data from unauthorized access and manipulation.</a:t>
            </a:r>
            <a:endParaRPr sz="1000"/>
          </a:p>
          <a:p>
            <a:pPr indent="-292100" lvl="0" marL="457200" rtl="0" algn="just">
              <a:spcBef>
                <a:spcPts val="0"/>
              </a:spcBef>
              <a:spcAft>
                <a:spcPts val="0"/>
              </a:spcAft>
              <a:buSzPts val="1000"/>
              <a:buChar char="●"/>
            </a:pPr>
            <a:r>
              <a:rPr lang="en" sz="1000"/>
              <a:t>Compatible with Windows, macOS, and Linux operating systems.</a:t>
            </a:r>
            <a:endParaRPr sz="1000"/>
          </a:p>
          <a:p>
            <a:pPr indent="0" lvl="0" marL="0" rtl="0" algn="just">
              <a:spcBef>
                <a:spcPts val="200"/>
              </a:spcBef>
              <a:spcAft>
                <a:spcPts val="2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 and Description</a:t>
            </a:r>
            <a:endParaRPr/>
          </a:p>
        </p:txBody>
      </p:sp>
      <p:sp>
        <p:nvSpPr>
          <p:cNvPr id="132" name="Google Shape;132;p26"/>
          <p:cNvSpPr txBox="1"/>
          <p:nvPr>
            <p:ph idx="1" type="subTitle"/>
          </p:nvPr>
        </p:nvSpPr>
        <p:spPr>
          <a:xfrm>
            <a:off x="642700" y="1717350"/>
            <a:ext cx="6856500" cy="1964700"/>
          </a:xfrm>
          <a:prstGeom prst="rect">
            <a:avLst/>
          </a:prstGeom>
        </p:spPr>
        <p:txBody>
          <a:bodyPr anchorCtr="0" anchor="t" bIns="91425" lIns="91425" spcFirstLastPara="1" rIns="91425" wrap="square" tIns="91425">
            <a:noAutofit/>
          </a:bodyPr>
          <a:lstStyle/>
          <a:p>
            <a:pPr indent="0" lvl="0" marL="0" rtl="0" algn="just">
              <a:spcBef>
                <a:spcPts val="0"/>
              </a:spcBef>
              <a:spcAft>
                <a:spcPts val="200"/>
              </a:spcAft>
              <a:buNone/>
            </a:pPr>
            <a:r>
              <a:rPr lang="en" sz="1000"/>
              <a:t>The purpose of this project is to find a way to accurately and quickly classify water quality based on various factors. This is critical for our health and the environment. But traditional methods are limited when it comes to handling large datasets and complex relationships between water quality parameters. So, the solution is to create software that uses advanced machine learning algorithms to classify samples based on multiple parameters. This will provide a more comprehensive and reliable approach to water quality classification, allowing us to identify and address potential water quality issues promptly.</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 and Scope of the Project</a:t>
            </a:r>
            <a:endParaRPr/>
          </a:p>
        </p:txBody>
      </p:sp>
      <p:sp>
        <p:nvSpPr>
          <p:cNvPr id="138" name="Google Shape;138;p27"/>
          <p:cNvSpPr txBox="1"/>
          <p:nvPr>
            <p:ph idx="1" type="subTitle"/>
          </p:nvPr>
        </p:nvSpPr>
        <p:spPr>
          <a:xfrm>
            <a:off x="642700" y="1717350"/>
            <a:ext cx="6856500" cy="196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t>The motivation behind this project is to improve the accuracy and efficiency of water quality classification, which is essential for ensuring the safety of water sources for human consumption and maintaining ecological balance. The current methods of water quality classification have limitations in handling large datasets and complex relationships between different water quality parameters, which can result in inaccurate and unreliable classification results. Therefore, there is a need for a more comprehensive and reliable approach to water quality classification.</a:t>
            </a:r>
            <a:endParaRPr sz="1000"/>
          </a:p>
          <a:p>
            <a:pPr indent="0" lvl="0" marL="0" rtl="0" algn="just">
              <a:spcBef>
                <a:spcPts val="1200"/>
              </a:spcBef>
              <a:spcAft>
                <a:spcPts val="0"/>
              </a:spcAft>
              <a:buNone/>
            </a:pPr>
            <a:r>
              <a:rPr lang="en" sz="1000"/>
              <a:t>The scope of this project is to develop a software tool that can collect, preprocess, and analyze water quality data using advanced machine learning algorithms. The tool will enable accurate classification of water samples based on multiple parameters and provide a more comprehensive understanding of the water quality situation. The benefits of this project include identifying potential water quality issues in a timely manner, enabling efficient allocation of resources for water management, and improving the overall quality of water sources. The proposed tool can be used by water management authorities, researchers, and other stakeholders involved in the monitoring and management of water resources.</a:t>
            </a:r>
            <a:endParaRPr sz="1000"/>
          </a:p>
          <a:p>
            <a:pPr indent="0" lvl="0" marL="0" rtl="0" algn="l">
              <a:spcBef>
                <a:spcPts val="1200"/>
              </a:spcBef>
              <a:spcAft>
                <a:spcPts val="12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1240500" y="270500"/>
            <a:ext cx="82752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Brief Description of the Modules in the Project</a:t>
            </a:r>
            <a:endParaRPr/>
          </a:p>
        </p:txBody>
      </p:sp>
      <p:sp>
        <p:nvSpPr>
          <p:cNvPr id="144" name="Google Shape;144;p28"/>
          <p:cNvSpPr txBox="1"/>
          <p:nvPr>
            <p:ph idx="1" type="subTitle"/>
          </p:nvPr>
        </p:nvSpPr>
        <p:spPr>
          <a:xfrm>
            <a:off x="642700" y="997400"/>
            <a:ext cx="7917300" cy="4146000"/>
          </a:xfrm>
          <a:prstGeom prst="rect">
            <a:avLst/>
          </a:prstGeom>
        </p:spPr>
        <p:txBody>
          <a:bodyPr anchorCtr="0" anchor="t" bIns="91425" lIns="91425" spcFirstLastPara="1" rIns="91425" wrap="square" tIns="91425">
            <a:noAutofit/>
          </a:bodyPr>
          <a:lstStyle/>
          <a:p>
            <a:pPr indent="-292100" lvl="0" marL="457200" rtl="0" algn="just">
              <a:spcBef>
                <a:spcPts val="0"/>
              </a:spcBef>
              <a:spcAft>
                <a:spcPts val="0"/>
              </a:spcAft>
              <a:buSzPts val="1000"/>
              <a:buChar char="●"/>
            </a:pPr>
            <a:r>
              <a:rPr b="1" lang="en" sz="1000"/>
              <a:t>Data Preprocessing:</a:t>
            </a:r>
            <a:r>
              <a:rPr lang="en" sz="1000"/>
              <a:t> This module is responsible for preprocessing the collected data, including data cleaning, filtering, and normalization, to prepare it for analysis.</a:t>
            </a:r>
            <a:endParaRPr sz="1000"/>
          </a:p>
          <a:p>
            <a:pPr indent="-292100" lvl="0" marL="457200" rtl="0" algn="just">
              <a:spcBef>
                <a:spcPts val="1000"/>
              </a:spcBef>
              <a:spcAft>
                <a:spcPts val="0"/>
              </a:spcAft>
              <a:buSzPts val="1000"/>
              <a:buChar char="●"/>
            </a:pPr>
            <a:r>
              <a:rPr b="1" lang="en" sz="1000"/>
              <a:t>Feature Selection:</a:t>
            </a:r>
            <a:r>
              <a:rPr lang="en" sz="1000"/>
              <a:t> This module is responsible for selecting the most relevant features (water quality parameters) that contribute the most to the classification performance.</a:t>
            </a:r>
            <a:endParaRPr sz="1000"/>
          </a:p>
          <a:p>
            <a:pPr indent="-292100" lvl="1" marL="914400" rtl="0" algn="just">
              <a:spcBef>
                <a:spcPts val="1000"/>
              </a:spcBef>
              <a:spcAft>
                <a:spcPts val="0"/>
              </a:spcAft>
              <a:buSzPts val="1000"/>
              <a:buChar char="○"/>
            </a:pPr>
            <a:r>
              <a:rPr b="1" lang="en" sz="1000"/>
              <a:t>Model Selection and Training: </a:t>
            </a:r>
            <a:r>
              <a:rPr lang="en" sz="1000"/>
              <a:t>PCA(Principal Component Analysis)</a:t>
            </a:r>
            <a:endParaRPr sz="1000"/>
          </a:p>
          <a:p>
            <a:pPr indent="-292100" lvl="0" marL="457200" rtl="0" algn="just">
              <a:spcBef>
                <a:spcPts val="500"/>
              </a:spcBef>
              <a:spcAft>
                <a:spcPts val="0"/>
              </a:spcAft>
              <a:buSzPts val="1000"/>
              <a:buChar char="●"/>
            </a:pPr>
            <a:r>
              <a:rPr b="1" lang="en" sz="1000"/>
              <a:t>Model Evaluation:</a:t>
            </a:r>
            <a:r>
              <a:rPr lang="en" sz="1000"/>
              <a:t> This module is responsible for evaluating the performance of different classification models based on various metrics, such as accuracy, precision.</a:t>
            </a:r>
            <a:endParaRPr sz="1000"/>
          </a:p>
          <a:p>
            <a:pPr indent="-292100" lvl="1" marL="914400" rtl="0" algn="just">
              <a:spcBef>
                <a:spcPts val="1000"/>
              </a:spcBef>
              <a:spcAft>
                <a:spcPts val="0"/>
              </a:spcAft>
              <a:buSzPts val="1000"/>
              <a:buChar char="○"/>
            </a:pPr>
            <a:r>
              <a:rPr b="1" lang="en" sz="1000"/>
              <a:t>Model Selection and Training:</a:t>
            </a:r>
            <a:r>
              <a:rPr lang="en" sz="1000"/>
              <a:t>NNs(Neural Networks)</a:t>
            </a:r>
            <a:endParaRPr sz="1000"/>
          </a:p>
          <a:p>
            <a:pPr indent="-292100" lvl="0" marL="457200" rtl="0" algn="just">
              <a:spcBef>
                <a:spcPts val="500"/>
              </a:spcBef>
              <a:spcAft>
                <a:spcPts val="0"/>
              </a:spcAft>
              <a:buSzPts val="1000"/>
              <a:buChar char="●"/>
            </a:pPr>
            <a:r>
              <a:rPr b="1" lang="en" sz="1000"/>
              <a:t>User Interface:</a:t>
            </a:r>
            <a:r>
              <a:rPr lang="en" sz="1000"/>
              <a:t> This module provides a graphical user interface (GUI) for the software tool, allowing users to easily interact with the different modules and view the results. The GUI will also provide clear instructions and feedback to the users.</a:t>
            </a:r>
            <a:endParaRPr sz="1000"/>
          </a:p>
          <a:p>
            <a:pPr indent="-292100" lvl="1" marL="914400" rtl="0" algn="just">
              <a:spcBef>
                <a:spcPts val="1000"/>
              </a:spcBef>
              <a:spcAft>
                <a:spcPts val="500"/>
              </a:spcAft>
              <a:buSzPts val="1000"/>
              <a:buChar char="○"/>
            </a:pPr>
            <a:r>
              <a:rPr b="1" lang="en" sz="1000"/>
              <a:t>Model Selection and Training:</a:t>
            </a:r>
            <a:r>
              <a:rPr lang="en" sz="1000"/>
              <a:t> SVMs(Support vector machine).</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Minimum Configuration of Hardware and Software Requirements</a:t>
            </a:r>
            <a:endParaRPr/>
          </a:p>
        </p:txBody>
      </p:sp>
      <p:sp>
        <p:nvSpPr>
          <p:cNvPr id="150" name="Google Shape;150;p29"/>
          <p:cNvSpPr txBox="1"/>
          <p:nvPr>
            <p:ph idx="1" type="subTitle"/>
          </p:nvPr>
        </p:nvSpPr>
        <p:spPr>
          <a:xfrm>
            <a:off x="642700" y="1723725"/>
            <a:ext cx="5046000" cy="196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Minimum Hardware Requirements:</a:t>
            </a:r>
            <a:endParaRPr b="1" sz="1200"/>
          </a:p>
          <a:p>
            <a:pPr indent="0" lvl="0" marL="0" rtl="0" algn="just">
              <a:spcBef>
                <a:spcPts val="200"/>
              </a:spcBef>
              <a:spcAft>
                <a:spcPts val="0"/>
              </a:spcAft>
              <a:buNone/>
            </a:pPr>
            <a:r>
              <a:t/>
            </a:r>
            <a:endParaRPr sz="1000"/>
          </a:p>
          <a:p>
            <a:pPr indent="0" lvl="0" marL="0" rtl="0" algn="just">
              <a:spcBef>
                <a:spcPts val="200"/>
              </a:spcBef>
              <a:spcAft>
                <a:spcPts val="0"/>
              </a:spcAft>
              <a:buNone/>
            </a:pPr>
            <a:r>
              <a:rPr b="1" lang="en" sz="1000"/>
              <a:t>Processor:</a:t>
            </a:r>
            <a:r>
              <a:rPr lang="en" sz="1000"/>
              <a:t> Intel Core i5 or equivalent</a:t>
            </a:r>
            <a:endParaRPr sz="1000"/>
          </a:p>
          <a:p>
            <a:pPr indent="0" lvl="0" marL="0" rtl="0" algn="just">
              <a:spcBef>
                <a:spcPts val="200"/>
              </a:spcBef>
              <a:spcAft>
                <a:spcPts val="0"/>
              </a:spcAft>
              <a:buNone/>
            </a:pPr>
            <a:r>
              <a:rPr b="1" lang="en" sz="1000"/>
              <a:t>RAM:</a:t>
            </a:r>
            <a:r>
              <a:rPr lang="en" sz="1000"/>
              <a:t> 8 GB or higher</a:t>
            </a:r>
            <a:endParaRPr sz="1000"/>
          </a:p>
          <a:p>
            <a:pPr indent="0" lvl="0" marL="0" rtl="0" algn="just">
              <a:spcBef>
                <a:spcPts val="200"/>
              </a:spcBef>
              <a:spcAft>
                <a:spcPts val="0"/>
              </a:spcAft>
              <a:buNone/>
            </a:pPr>
            <a:r>
              <a:rPr b="1" lang="en" sz="1000"/>
              <a:t>Hard disk space:</a:t>
            </a:r>
            <a:r>
              <a:rPr lang="en" sz="1000"/>
              <a:t> 100 GB or higher</a:t>
            </a:r>
            <a:endParaRPr sz="1000"/>
          </a:p>
          <a:p>
            <a:pPr indent="0" lvl="0" marL="0" rtl="0" algn="just">
              <a:spcBef>
                <a:spcPts val="200"/>
              </a:spcBef>
              <a:spcAft>
                <a:spcPts val="0"/>
              </a:spcAft>
              <a:buNone/>
            </a:pPr>
            <a:r>
              <a:rPr b="1" lang="en" sz="1000"/>
              <a:t>Graphics card:</a:t>
            </a:r>
            <a:r>
              <a:rPr lang="en" sz="1000"/>
              <a:t> NVIDIA or AMD with at least 2 GB of memory</a:t>
            </a:r>
            <a:endParaRPr sz="1000"/>
          </a:p>
          <a:p>
            <a:pPr indent="0" lvl="0" marL="0" rtl="0" algn="just">
              <a:spcBef>
                <a:spcPts val="200"/>
              </a:spcBef>
              <a:spcAft>
                <a:spcPts val="0"/>
              </a:spcAft>
              <a:buNone/>
            </a:pPr>
            <a:r>
              <a:t/>
            </a:r>
            <a:endParaRPr sz="1000"/>
          </a:p>
          <a:p>
            <a:pPr indent="0" lvl="0" marL="0" rtl="0" algn="just">
              <a:spcBef>
                <a:spcPts val="200"/>
              </a:spcBef>
              <a:spcAft>
                <a:spcPts val="0"/>
              </a:spcAft>
              <a:buNone/>
            </a:pPr>
            <a:r>
              <a:rPr b="1" lang="en" sz="1200"/>
              <a:t>Minimum Software Requirements:</a:t>
            </a:r>
            <a:endParaRPr b="1" sz="1200"/>
          </a:p>
          <a:p>
            <a:pPr indent="0" lvl="0" marL="0" rtl="0" algn="just">
              <a:spcBef>
                <a:spcPts val="200"/>
              </a:spcBef>
              <a:spcAft>
                <a:spcPts val="0"/>
              </a:spcAft>
              <a:buNone/>
            </a:pPr>
            <a:r>
              <a:t/>
            </a:r>
            <a:endParaRPr sz="1000"/>
          </a:p>
          <a:p>
            <a:pPr indent="0" lvl="0" marL="0" rtl="0" algn="just">
              <a:spcBef>
                <a:spcPts val="200"/>
              </a:spcBef>
              <a:spcAft>
                <a:spcPts val="0"/>
              </a:spcAft>
              <a:buNone/>
            </a:pPr>
            <a:r>
              <a:rPr b="1" lang="en" sz="1000"/>
              <a:t>Operating system:</a:t>
            </a:r>
            <a:r>
              <a:rPr lang="en" sz="1000"/>
              <a:t> Windows 10 or later, macOS 10.12 or later, or a recent version of Linux</a:t>
            </a:r>
            <a:endParaRPr sz="1000"/>
          </a:p>
          <a:p>
            <a:pPr indent="0" lvl="0" marL="0" rtl="0" algn="just">
              <a:spcBef>
                <a:spcPts val="200"/>
              </a:spcBef>
              <a:spcAft>
                <a:spcPts val="0"/>
              </a:spcAft>
              <a:buNone/>
            </a:pPr>
            <a:r>
              <a:rPr lang="en" sz="1000"/>
              <a:t>Python 3.6 or later with the following libraries: NumPy, Pandas, Scikit-learn, TensorFlow, Keras, Matplotlib, and Seaborn</a:t>
            </a:r>
            <a:endParaRPr sz="1000"/>
          </a:p>
          <a:p>
            <a:pPr indent="0" lvl="0" marL="0" rtl="0" algn="just">
              <a:spcBef>
                <a:spcPts val="200"/>
              </a:spcBef>
              <a:spcAft>
                <a:spcPts val="0"/>
              </a:spcAft>
              <a:buNone/>
            </a:pPr>
            <a:r>
              <a:rPr lang="en" sz="1000"/>
              <a:t>Jupyter Notebook or similar development environment</a:t>
            </a:r>
            <a:endParaRPr sz="1000"/>
          </a:p>
          <a:p>
            <a:pPr indent="0" lvl="0" marL="0" rtl="0" algn="just">
              <a:spcBef>
                <a:spcPts val="200"/>
              </a:spcBef>
              <a:spcAft>
                <a:spcPts val="0"/>
              </a:spcAft>
              <a:buNone/>
            </a:pPr>
            <a:r>
              <a:rPr lang="en" sz="1000"/>
              <a:t>Database management system, such as MySQL or PostgreSQL</a:t>
            </a:r>
            <a:endParaRPr sz="1000"/>
          </a:p>
          <a:p>
            <a:pPr indent="0" lvl="0" marL="0" rtl="0" algn="just">
              <a:spcBef>
                <a:spcPts val="200"/>
              </a:spcBef>
              <a:spcAft>
                <a:spcPts val="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Monochrome Dark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