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Poppins"/>
      <p:regular r:id="rId38"/>
      <p:bold r:id="rId39"/>
      <p:italic r:id="rId40"/>
      <p:boldItalic r:id="rId41"/>
    </p:embeddedFont>
    <p:embeddedFont>
      <p:font typeface="Inter"/>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5.xml"/><Relationship Id="rId42" Type="http://schemas.openxmlformats.org/officeDocument/2006/relationships/font" Target="fonts/Inter-regular.fntdata"/><Relationship Id="rId41"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Inter-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Poppins-bold.fntdata"/><Relationship Id="rId16" Type="http://schemas.openxmlformats.org/officeDocument/2006/relationships/slide" Target="slides/slide11.xml"/><Relationship Id="rId38" Type="http://schemas.openxmlformats.org/officeDocument/2006/relationships/font" Target="fonts/Poppi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8698364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8698364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3e5fcd30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3e5fcd30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3e5fcd30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3e5fcd30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3e5fcd30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3e5fcd30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3e5fcd30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3e5fcd30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SLIDES_API86983649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SLIDES_API86983649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83b291f7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83b291f7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83b291f7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83b291f7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83b291f7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83b291f7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83b291f7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83b291f7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83b291f7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83b291f7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83b291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83b291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83b291f7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83b291f7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83b291f7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83b291f7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SLIDES_API86983649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SLIDES_API86983649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SLIDES_API86983649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SLIDES_API86983649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SLIDES_API86983649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SLIDES_API86983649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83b291f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83b291f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8804d0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8804d0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e5fcd30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3e5fcd30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86983649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86983649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3e5fcd304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3e5fcd304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3e5fcd30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3e5fcd30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83b291f7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83b291f7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82" name="Shape 82"/>
        <p:cNvGrpSpPr/>
        <p:nvPr/>
      </p:nvGrpSpPr>
      <p:grpSpPr>
        <a:xfrm>
          <a:off x="0" y="0"/>
          <a:ext cx="0" cy="0"/>
          <a:chOff x="0" y="0"/>
          <a:chExt cx="0" cy="0"/>
        </a:xfrm>
      </p:grpSpPr>
      <p:sp>
        <p:nvSpPr>
          <p:cNvPr id="83" name="Google Shape;83;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3"/>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86" name="Google Shape;86;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87" name="Google Shape;87;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
    <p:spTree>
      <p:nvGrpSpPr>
        <p:cNvPr id="88" name="Shape 88"/>
        <p:cNvGrpSpPr/>
        <p:nvPr/>
      </p:nvGrpSpPr>
      <p:grpSpPr>
        <a:xfrm>
          <a:off x="0" y="0"/>
          <a:ext cx="0" cy="0"/>
          <a:chOff x="0" y="0"/>
          <a:chExt cx="0" cy="0"/>
        </a:xfrm>
      </p:grpSpPr>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0" name="Google Shape;90;p14"/>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1" name="Google Shape;91;p14"/>
          <p:cNvSpPr/>
          <p:nvPr>
            <p:ph idx="2" type="pic"/>
          </p:nvPr>
        </p:nvSpPr>
        <p:spPr>
          <a:xfrm>
            <a:off x="5843075" y="632300"/>
            <a:ext cx="2615100" cy="3918900"/>
          </a:xfrm>
          <a:prstGeom prst="roundRect">
            <a:avLst>
              <a:gd fmla="val 16667" name="adj"/>
            </a:avLst>
          </a:prstGeom>
          <a:noFill/>
          <a:ln>
            <a:noFill/>
          </a:ln>
        </p:spPr>
      </p:sp>
      <p:sp>
        <p:nvSpPr>
          <p:cNvPr id="92" name="Google Shape;92;p14"/>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93" name="Google Shape;93;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94" name="Google Shape;94;p14"/>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5" name="Shape 95"/>
        <p:cNvGrpSpPr/>
        <p:nvPr/>
      </p:nvGrpSpPr>
      <p:grpSpPr>
        <a:xfrm>
          <a:off x="0" y="0"/>
          <a:ext cx="0" cy="0"/>
          <a:chOff x="0" y="0"/>
          <a:chExt cx="0" cy="0"/>
        </a:xfrm>
      </p:grpSpPr>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5"/>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98" name="Google Shape;98;p15"/>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_1">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2">
            <a:alphaModFix/>
          </a:blip>
          <a:stretch>
            <a:fillRect/>
          </a:stretch>
        </p:blipFill>
        <p:spPr>
          <a:xfrm>
            <a:off x="6442575" y="2454150"/>
            <a:ext cx="2701425" cy="2689351"/>
          </a:xfrm>
          <a:prstGeom prst="rect">
            <a:avLst/>
          </a:prstGeom>
          <a:noFill/>
          <a:ln>
            <a:noFill/>
          </a:ln>
        </p:spPr>
      </p:pic>
      <p:sp>
        <p:nvSpPr>
          <p:cNvPr id="102" name="Google Shape;102;p1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03" name="Google Shape;103;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4" name="Google Shape;104;p16"/>
          <p:cNvSpPr txBox="1"/>
          <p:nvPr>
            <p:ph idx="1" type="subTitle"/>
          </p:nvPr>
        </p:nvSpPr>
        <p:spPr>
          <a:xfrm>
            <a:off x="642700" y="1717350"/>
            <a:ext cx="68565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1">
  <p:cSld name="TITLE_1_2_2">
    <p:spTree>
      <p:nvGrpSpPr>
        <p:cNvPr id="105" name="Shape 105"/>
        <p:cNvGrpSpPr/>
        <p:nvPr/>
      </p:nvGrpSpPr>
      <p:grpSpPr>
        <a:xfrm>
          <a:off x="0" y="0"/>
          <a:ext cx="0" cy="0"/>
          <a:chOff x="0" y="0"/>
          <a:chExt cx="0" cy="0"/>
        </a:xfrm>
      </p:grpSpPr>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17"/>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8" name="Google Shape;108;p17"/>
          <p:cNvSpPr/>
          <p:nvPr>
            <p:ph idx="2" type="pic"/>
          </p:nvPr>
        </p:nvSpPr>
        <p:spPr>
          <a:xfrm>
            <a:off x="5843075" y="632300"/>
            <a:ext cx="2615100" cy="3918900"/>
          </a:xfrm>
          <a:prstGeom prst="roundRect">
            <a:avLst>
              <a:gd fmla="val 16667" name="adj"/>
            </a:avLst>
          </a:prstGeom>
          <a:noFill/>
          <a:ln>
            <a:noFill/>
          </a:ln>
        </p:spPr>
      </p:sp>
      <p:sp>
        <p:nvSpPr>
          <p:cNvPr id="109" name="Google Shape;109;p1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10" name="Google Shape;110;p17"/>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11" name="Google Shape;111;p17"/>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Water Quality Classification using Machine Learning</a:t>
            </a:r>
            <a:endParaRPr/>
          </a:p>
        </p:txBody>
      </p:sp>
      <p:sp>
        <p:nvSpPr>
          <p:cNvPr id="117" name="Google Shape;117;p18"/>
          <p:cNvSpPr txBox="1"/>
          <p:nvPr/>
        </p:nvSpPr>
        <p:spPr>
          <a:xfrm>
            <a:off x="632175" y="2818250"/>
            <a:ext cx="5056800" cy="726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595959"/>
                </a:solidFill>
                <a:latin typeface="Lato"/>
                <a:ea typeface="Lato"/>
                <a:cs typeface="Lato"/>
                <a:sym typeface="Lato"/>
              </a:rPr>
              <a:t>Name of the guide: </a:t>
            </a:r>
            <a:endParaRPr b="1" sz="1300">
              <a:solidFill>
                <a:srgbClr val="595959"/>
              </a:solidFill>
              <a:latin typeface="Lato"/>
              <a:ea typeface="Lato"/>
              <a:cs typeface="Lato"/>
              <a:sym typeface="Lato"/>
            </a:endParaRPr>
          </a:p>
          <a:p>
            <a:pPr indent="0" lvl="0" marL="0" rtl="0" algn="l">
              <a:spcBef>
                <a:spcPts val="200"/>
              </a:spcBef>
              <a:spcAft>
                <a:spcPts val="200"/>
              </a:spcAft>
              <a:buNone/>
            </a:pPr>
            <a:r>
              <a:rPr lang="en" sz="1300">
                <a:solidFill>
                  <a:srgbClr val="595959"/>
                </a:solidFill>
                <a:latin typeface="Lato"/>
                <a:ea typeface="Lato"/>
                <a:cs typeface="Lato"/>
                <a:sym typeface="Lato"/>
              </a:rPr>
              <a:t>Mrs G.Sunitha Rekha (Sr. Asst. Professor)</a:t>
            </a:r>
            <a:endParaRPr sz="1300">
              <a:solidFill>
                <a:srgbClr val="595959"/>
              </a:solidFill>
              <a:latin typeface="Lato"/>
              <a:ea typeface="Lato"/>
              <a:cs typeface="Lato"/>
              <a:sym typeface="Lato"/>
            </a:endParaRPr>
          </a:p>
        </p:txBody>
      </p:sp>
      <p:sp>
        <p:nvSpPr>
          <p:cNvPr id="118" name="Google Shape;118;p18"/>
          <p:cNvSpPr txBox="1"/>
          <p:nvPr/>
        </p:nvSpPr>
        <p:spPr>
          <a:xfrm>
            <a:off x="632175" y="3637675"/>
            <a:ext cx="341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2C2C2C"/>
                </a:solidFill>
                <a:latin typeface="Inter"/>
                <a:ea typeface="Inter"/>
                <a:cs typeface="Inter"/>
                <a:sym typeface="Inter"/>
              </a:rPr>
              <a:t>Team members: </a:t>
            </a:r>
            <a:endParaRPr b="1" sz="1000">
              <a:solidFill>
                <a:srgbClr val="2C2C2C"/>
              </a:solidFill>
              <a:latin typeface="Inter"/>
              <a:ea typeface="Inter"/>
              <a:cs typeface="Inter"/>
              <a:sym typeface="Inter"/>
            </a:endParaRPr>
          </a:p>
          <a:p>
            <a:pPr indent="0" lvl="0" marL="0" rtl="0" algn="l">
              <a:spcBef>
                <a:spcPts val="0"/>
              </a:spcBef>
              <a:spcAft>
                <a:spcPts val="0"/>
              </a:spcAft>
              <a:buNone/>
            </a:pPr>
            <a:r>
              <a:rPr lang="en" sz="1000">
                <a:solidFill>
                  <a:srgbClr val="2C2C2C"/>
                </a:solidFill>
                <a:latin typeface="Inter"/>
                <a:ea typeface="Inter"/>
                <a:cs typeface="Inter"/>
                <a:sym typeface="Inter"/>
              </a:rPr>
              <a:t>1) AKASH MYAKALA (20B81A1264) </a:t>
            </a:r>
            <a:endParaRPr sz="1000">
              <a:solidFill>
                <a:srgbClr val="2C2C2C"/>
              </a:solidFill>
              <a:latin typeface="Inter"/>
              <a:ea typeface="Inter"/>
              <a:cs typeface="Inter"/>
              <a:sym typeface="Inter"/>
            </a:endParaRPr>
          </a:p>
          <a:p>
            <a:pPr indent="0" lvl="0" marL="0" rtl="0" algn="l">
              <a:spcBef>
                <a:spcPts val="0"/>
              </a:spcBef>
              <a:spcAft>
                <a:spcPts val="0"/>
              </a:spcAft>
              <a:buNone/>
            </a:pPr>
            <a:r>
              <a:rPr lang="en" sz="1000">
                <a:solidFill>
                  <a:srgbClr val="2C2C2C"/>
                </a:solidFill>
                <a:latin typeface="Inter"/>
                <a:ea typeface="Inter"/>
                <a:cs typeface="Inter"/>
                <a:sym typeface="Inter"/>
              </a:rPr>
              <a:t>2) YADURU LAHARI PRIYA (20B81A1279) </a:t>
            </a:r>
            <a:endParaRPr sz="1000">
              <a:solidFill>
                <a:srgbClr val="2C2C2C"/>
              </a:solidFill>
              <a:latin typeface="Inter"/>
              <a:ea typeface="Inter"/>
              <a:cs typeface="Inter"/>
              <a:sym typeface="Inter"/>
            </a:endParaRPr>
          </a:p>
          <a:p>
            <a:pPr indent="0" lvl="0" marL="0" rtl="0" algn="l">
              <a:spcBef>
                <a:spcPts val="0"/>
              </a:spcBef>
              <a:spcAft>
                <a:spcPts val="0"/>
              </a:spcAft>
              <a:buNone/>
            </a:pPr>
            <a:r>
              <a:rPr lang="en" sz="1000">
                <a:solidFill>
                  <a:srgbClr val="2C2C2C"/>
                </a:solidFill>
                <a:latin typeface="Inter"/>
                <a:ea typeface="Inter"/>
                <a:cs typeface="Inter"/>
                <a:sym typeface="Inter"/>
              </a:rPr>
              <a:t>3) SISTLA SATHYA MURARI (20B81A12A3)</a:t>
            </a:r>
            <a:endParaRPr sz="1000">
              <a:solidFill>
                <a:srgbClr val="2C2C2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2013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User Interface module:</a:t>
            </a:r>
            <a:endParaRPr u="sng"/>
          </a:p>
        </p:txBody>
      </p:sp>
      <p:pic>
        <p:nvPicPr>
          <p:cNvPr id="179" name="Google Shape;179;p27"/>
          <p:cNvPicPr preferRelativeResize="0"/>
          <p:nvPr/>
        </p:nvPicPr>
        <p:blipFill>
          <a:blip r:embed="rId3">
            <a:alphaModFix/>
          </a:blip>
          <a:stretch>
            <a:fillRect/>
          </a:stretch>
        </p:blipFill>
        <p:spPr>
          <a:xfrm>
            <a:off x="300550" y="911800"/>
            <a:ext cx="8542900" cy="416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185" name="Google Shape;185;p28"/>
          <p:cNvPicPr preferRelativeResize="0"/>
          <p:nvPr/>
        </p:nvPicPr>
        <p:blipFill>
          <a:blip r:embed="rId3">
            <a:alphaModFix/>
          </a:blip>
          <a:stretch>
            <a:fillRect/>
          </a:stretch>
        </p:blipFill>
        <p:spPr>
          <a:xfrm>
            <a:off x="632175" y="1562100"/>
            <a:ext cx="4305300"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 type="subTitle"/>
          </p:nvPr>
        </p:nvSpPr>
        <p:spPr>
          <a:xfrm>
            <a:off x="642700" y="1029325"/>
            <a:ext cx="36051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step2:</a:t>
            </a:r>
            <a:endParaRPr b="1"/>
          </a:p>
        </p:txBody>
      </p:sp>
      <p:pic>
        <p:nvPicPr>
          <p:cNvPr id="191" name="Google Shape;191;p29"/>
          <p:cNvPicPr preferRelativeResize="0"/>
          <p:nvPr/>
        </p:nvPicPr>
        <p:blipFill>
          <a:blip r:embed="rId3">
            <a:alphaModFix/>
          </a:blip>
          <a:stretch>
            <a:fillRect/>
          </a:stretch>
        </p:blipFill>
        <p:spPr>
          <a:xfrm>
            <a:off x="1466750" y="859528"/>
            <a:ext cx="6545525" cy="4113525"/>
          </a:xfrm>
          <a:prstGeom prst="rect">
            <a:avLst/>
          </a:prstGeom>
          <a:noFill/>
          <a:ln>
            <a:noFill/>
          </a:ln>
        </p:spPr>
      </p:pic>
      <p:sp>
        <p:nvSpPr>
          <p:cNvPr id="192" name="Google Shape;192;p29"/>
          <p:cNvSpPr txBox="1"/>
          <p:nvPr/>
        </p:nvSpPr>
        <p:spPr>
          <a:xfrm>
            <a:off x="3077975" y="4290450"/>
            <a:ext cx="353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wqc</a:t>
            </a:r>
            <a:endParaRPr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subTitle"/>
          </p:nvPr>
        </p:nvSpPr>
        <p:spPr>
          <a:xfrm>
            <a:off x="642700" y="997400"/>
            <a:ext cx="36051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step3:</a:t>
            </a:r>
            <a:endParaRPr b="1"/>
          </a:p>
        </p:txBody>
      </p:sp>
      <p:pic>
        <p:nvPicPr>
          <p:cNvPr id="198" name="Google Shape;198;p30"/>
          <p:cNvPicPr preferRelativeResize="0"/>
          <p:nvPr/>
        </p:nvPicPr>
        <p:blipFill>
          <a:blip r:embed="rId3">
            <a:alphaModFix/>
          </a:blip>
          <a:stretch>
            <a:fillRect/>
          </a:stretch>
        </p:blipFill>
        <p:spPr>
          <a:xfrm>
            <a:off x="1331075" y="412850"/>
            <a:ext cx="6862700" cy="426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125312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Testcases</a:t>
            </a:r>
            <a:endParaRPr/>
          </a:p>
        </p:txBody>
      </p:sp>
      <p:pic>
        <p:nvPicPr>
          <p:cNvPr id="204" name="Google Shape;204;p31"/>
          <p:cNvPicPr preferRelativeResize="0"/>
          <p:nvPr/>
        </p:nvPicPr>
        <p:blipFill>
          <a:blip r:embed="rId3">
            <a:alphaModFix/>
          </a:blip>
          <a:stretch>
            <a:fillRect/>
          </a:stretch>
        </p:blipFill>
        <p:spPr>
          <a:xfrm>
            <a:off x="1253113" y="997400"/>
            <a:ext cx="4286371" cy="384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11994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210" name="Google Shape;210;p32"/>
          <p:cNvSpPr txBox="1"/>
          <p:nvPr>
            <p:ph idx="1" type="subTitle"/>
          </p:nvPr>
        </p:nvSpPr>
        <p:spPr>
          <a:xfrm>
            <a:off x="642700" y="830400"/>
            <a:ext cx="8131500" cy="58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Use case diagrams are used to represent the  actors and their actions or functions between a system. They help to identify the different actors involved and the various use cases that the system can perform.</a:t>
            </a:r>
            <a:endParaRPr/>
          </a:p>
          <a:p>
            <a:pPr indent="0" lvl="0" marL="0" rtl="0" algn="just">
              <a:spcBef>
                <a:spcPts val="1200"/>
              </a:spcBef>
              <a:spcAft>
                <a:spcPts val="1200"/>
              </a:spcAft>
              <a:buNone/>
            </a:pPr>
            <a:r>
              <a:t/>
            </a:r>
            <a:endParaRPr/>
          </a:p>
        </p:txBody>
      </p:sp>
      <p:pic>
        <p:nvPicPr>
          <p:cNvPr id="211" name="Google Shape;211;p32"/>
          <p:cNvPicPr preferRelativeResize="0"/>
          <p:nvPr/>
        </p:nvPicPr>
        <p:blipFill>
          <a:blip r:embed="rId3">
            <a:alphaModFix/>
          </a:blip>
          <a:stretch>
            <a:fillRect/>
          </a:stretch>
        </p:blipFill>
        <p:spPr>
          <a:xfrm>
            <a:off x="2337013" y="1528300"/>
            <a:ext cx="4469986" cy="34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118375" y="3217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Class Diagram</a:t>
            </a:r>
            <a:endParaRPr/>
          </a:p>
        </p:txBody>
      </p:sp>
      <p:sp>
        <p:nvSpPr>
          <p:cNvPr id="217" name="Google Shape;217;p33"/>
          <p:cNvSpPr txBox="1"/>
          <p:nvPr>
            <p:ph idx="1" type="subTitle"/>
          </p:nvPr>
        </p:nvSpPr>
        <p:spPr>
          <a:xfrm>
            <a:off x="642700" y="1135175"/>
            <a:ext cx="3996300" cy="1964700"/>
          </a:xfrm>
          <a:prstGeom prst="rect">
            <a:avLst/>
          </a:prstGeom>
        </p:spPr>
        <p:txBody>
          <a:bodyPr anchorCtr="0" anchor="t" bIns="91425" lIns="91425" spcFirstLastPara="1" rIns="91425" wrap="square" tIns="91425">
            <a:noAutofit/>
          </a:bodyPr>
          <a:lstStyle/>
          <a:p>
            <a:pPr indent="0" lvl="0" marL="228600" marR="16510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The Dataset class represents the data used for training and testing the machine learning model. It contains the data, labels, and methods for preprocessing the data. The Classifier class represents the machine learning model itself. It contains the model and methods for training and predicting. The Data Preparer class is responsible for preparing the data for the model. It contains methods for preprocessing the data and splitting it into training and testing sets. The Data Source class represents the source of the data. It contains a method for fetching the data. The Model Trainer class is responsible for training the machine learning model. It contains methods for training and evaluating the model. The Model Evaluator class is responsible for evaluating the performance of the trained model. It contains a method for evaluating the model.</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00"/>
          </a:p>
        </p:txBody>
      </p:sp>
      <p:pic>
        <p:nvPicPr>
          <p:cNvPr id="218" name="Google Shape;218;p33"/>
          <p:cNvPicPr preferRelativeResize="0"/>
          <p:nvPr/>
        </p:nvPicPr>
        <p:blipFill>
          <a:blip r:embed="rId3">
            <a:alphaModFix/>
          </a:blip>
          <a:stretch>
            <a:fillRect/>
          </a:stretch>
        </p:blipFill>
        <p:spPr>
          <a:xfrm>
            <a:off x="4639154" y="1135175"/>
            <a:ext cx="4307976" cy="3499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1084275" y="3150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224" name="Google Shape;224;p34"/>
          <p:cNvSpPr txBox="1"/>
          <p:nvPr>
            <p:ph idx="1" type="subTitle"/>
          </p:nvPr>
        </p:nvSpPr>
        <p:spPr>
          <a:xfrm>
            <a:off x="642700" y="997400"/>
            <a:ext cx="4724400" cy="1964700"/>
          </a:xfrm>
          <a:prstGeom prst="rect">
            <a:avLst/>
          </a:prstGeom>
        </p:spPr>
        <p:txBody>
          <a:bodyPr anchorCtr="0" anchor="t" bIns="91425" lIns="91425" spcFirstLastPara="1" rIns="91425" wrap="square" tIns="91425">
            <a:noAutofit/>
          </a:bodyPr>
          <a:lstStyle/>
          <a:p>
            <a:pPr indent="-228600" lvl="0" marL="457200" marR="165100" rtl="0" algn="just">
              <a:lnSpc>
                <a:spcPct val="15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1.</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Collect and preprocess water quality data:</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Gather data on various water quality parameters such as pH, temperature, dissolved oxygen, etc.</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Preprocess the data by cleaning, filtering, and transforming it to make it suitable for machine learning algorithms.</a:t>
            </a:r>
            <a:endParaRPr sz="839">
              <a:solidFill>
                <a:srgbClr val="000000"/>
              </a:solidFill>
              <a:latin typeface="Times New Roman"/>
              <a:ea typeface="Times New Roman"/>
              <a:cs typeface="Times New Roman"/>
              <a:sym typeface="Times New Roman"/>
            </a:endParaRPr>
          </a:p>
          <a:p>
            <a:pPr indent="-228600" lvl="0" marL="457200" marR="165100" rtl="0" algn="just">
              <a:lnSpc>
                <a:spcPct val="15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2.</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Select and train a machine learning model:</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Choose a suitable machine learning algorithm such as decision trees, random forests, or deep neural networks.</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Split the data into training and testing sets.</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Train the model on the training set and evaluate its performance on the testing set.</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Fine-tune the model by adjusting its hyperparameters to improve its accuracy.</a:t>
            </a:r>
            <a:endParaRPr sz="839">
              <a:solidFill>
                <a:srgbClr val="000000"/>
              </a:solidFill>
              <a:latin typeface="Times New Roman"/>
              <a:ea typeface="Times New Roman"/>
              <a:cs typeface="Times New Roman"/>
              <a:sym typeface="Times New Roman"/>
            </a:endParaRPr>
          </a:p>
          <a:p>
            <a:pPr indent="-228600" lvl="0" marL="457200" marR="165100" rtl="0" algn="just">
              <a:lnSpc>
                <a:spcPct val="15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3.</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Use the trained model for water quality classification:</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Apply the trained model to new water quality data to predict its quality class.</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Classify the water quality into different categories such as good, fair, or poor based on the predicted class.</a:t>
            </a:r>
            <a:endParaRPr sz="839">
              <a:solidFill>
                <a:srgbClr val="000000"/>
              </a:solidFill>
              <a:latin typeface="Times New Roman"/>
              <a:ea typeface="Times New Roman"/>
              <a:cs typeface="Times New Roman"/>
              <a:sym typeface="Times New Roman"/>
            </a:endParaRPr>
          </a:p>
          <a:p>
            <a:pPr indent="-228600" lvl="0" marL="457200" marR="165100" rtl="0" algn="just">
              <a:lnSpc>
                <a:spcPct val="15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4.</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Interpret and visualize the results:</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Analyze the results to understand the factors that contribute to water quality.</a:t>
            </a:r>
            <a:endParaRPr sz="839">
              <a:solidFill>
                <a:srgbClr val="000000"/>
              </a:solidFill>
              <a:latin typeface="Times New Roman"/>
              <a:ea typeface="Times New Roman"/>
              <a:cs typeface="Times New Roman"/>
              <a:sym typeface="Times New Roman"/>
            </a:endParaRPr>
          </a:p>
          <a:p>
            <a:pPr indent="-228600" lvl="0" marL="914400" marR="165100" rtl="0" algn="just">
              <a:lnSpc>
                <a:spcPct val="15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Visualize the results using graphs, charts, or maps to communicate the findings to stakeholders.</a:t>
            </a:r>
            <a:endParaRPr sz="839">
              <a:solidFill>
                <a:srgbClr val="000000"/>
              </a:solidFill>
              <a:latin typeface="Times New Roman"/>
              <a:ea typeface="Times New Roman"/>
              <a:cs typeface="Times New Roman"/>
              <a:sym typeface="Times New Roman"/>
            </a:endParaRPr>
          </a:p>
          <a:p>
            <a:pPr indent="0" lvl="0" marL="0" rtl="0" algn="l">
              <a:spcBef>
                <a:spcPts val="0"/>
              </a:spcBef>
              <a:spcAft>
                <a:spcPts val="1200"/>
              </a:spcAft>
              <a:buSzPts val="440"/>
              <a:buNone/>
            </a:pPr>
            <a:r>
              <a:t/>
            </a:r>
            <a:endParaRPr sz="920"/>
          </a:p>
        </p:txBody>
      </p:sp>
      <p:pic>
        <p:nvPicPr>
          <p:cNvPr id="225" name="Google Shape;225;p34"/>
          <p:cNvPicPr preferRelativeResize="0"/>
          <p:nvPr/>
        </p:nvPicPr>
        <p:blipFill>
          <a:blip r:embed="rId3">
            <a:alphaModFix/>
          </a:blip>
          <a:stretch>
            <a:fillRect/>
          </a:stretch>
        </p:blipFill>
        <p:spPr>
          <a:xfrm>
            <a:off x="5527674" y="0"/>
            <a:ext cx="331471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1600" y="304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State Diagram</a:t>
            </a:r>
            <a:endParaRPr/>
          </a:p>
        </p:txBody>
      </p:sp>
      <p:sp>
        <p:nvSpPr>
          <p:cNvPr id="231" name="Google Shape;231;p35"/>
          <p:cNvSpPr txBox="1"/>
          <p:nvPr>
            <p:ph idx="1" type="subTitle"/>
          </p:nvPr>
        </p:nvSpPr>
        <p:spPr>
          <a:xfrm>
            <a:off x="642700" y="904850"/>
            <a:ext cx="5046000" cy="1964700"/>
          </a:xfrm>
          <a:prstGeom prst="rect">
            <a:avLst/>
          </a:prstGeom>
        </p:spPr>
        <p:txBody>
          <a:bodyPr anchorCtr="0" anchor="t" bIns="91425" lIns="91425" spcFirstLastPara="1" rIns="91425" wrap="square" tIns="91425">
            <a:noAutofit/>
          </a:bodyPr>
          <a:lstStyle/>
          <a:p>
            <a:pPr indent="-228600" lvl="0" marL="584200" marR="165100" rtl="0" algn="just">
              <a:lnSpc>
                <a:spcPct val="14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1.</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Initial State: The system is in the initial state.</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2.</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Data Collection State</a:t>
            </a:r>
            <a:r>
              <a:rPr b="1" lang="en" sz="839">
                <a:solidFill>
                  <a:srgbClr val="000000"/>
                </a:solidFill>
                <a:latin typeface="Times New Roman"/>
                <a:ea typeface="Times New Roman"/>
                <a:cs typeface="Times New Roman"/>
                <a:sym typeface="Times New Roman"/>
              </a:rPr>
              <a:t>:</a:t>
            </a:r>
            <a:r>
              <a:rPr lang="en" sz="839">
                <a:solidFill>
                  <a:srgbClr val="000000"/>
                </a:solidFill>
                <a:latin typeface="Times New Roman"/>
                <a:ea typeface="Times New Roman"/>
                <a:cs typeface="Times New Roman"/>
                <a:sym typeface="Times New Roman"/>
              </a:rPr>
              <a:t> The system collects data on various water quality parameters such as pH, temperature, dissolved oxygen, etc.</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b="1" lang="en" sz="839">
                <a:solidFill>
                  <a:srgbClr val="000000"/>
                </a:solidFill>
                <a:latin typeface="Times New Roman"/>
                <a:ea typeface="Times New Roman"/>
                <a:cs typeface="Times New Roman"/>
                <a:sym typeface="Times New Roman"/>
              </a:rPr>
              <a:t>3.</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Data Preprocessing State</a:t>
            </a:r>
            <a:r>
              <a:rPr b="1" lang="en" sz="839">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preprocesses the data by cleaning, filtering, and transforming it to make it suitable for machine learning algorithms.</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b="1" lang="en" sz="839">
                <a:solidFill>
                  <a:srgbClr val="000000"/>
                </a:solidFill>
                <a:latin typeface="Times New Roman"/>
                <a:ea typeface="Times New Roman"/>
                <a:cs typeface="Times New Roman"/>
                <a:sym typeface="Times New Roman"/>
              </a:rPr>
              <a:t>4.</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Selection State: The system selects a suitable machine learning algorithm such as decision trees, random forests, or deep neural networks.</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b="1" lang="en" sz="839">
                <a:solidFill>
                  <a:srgbClr val="000000"/>
                </a:solidFill>
                <a:latin typeface="Times New Roman"/>
                <a:ea typeface="Times New Roman"/>
                <a:cs typeface="Times New Roman"/>
                <a:sym typeface="Times New Roman"/>
              </a:rPr>
              <a:t>5.</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Training State: The system trains the model on the preprocessed data.</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b="1" lang="en" sz="839">
                <a:solidFill>
                  <a:srgbClr val="000000"/>
                </a:solidFill>
                <a:latin typeface="Times New Roman"/>
                <a:ea typeface="Times New Roman"/>
                <a:cs typeface="Times New Roman"/>
                <a:sym typeface="Times New Roman"/>
              </a:rPr>
              <a:t>6.</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Evaluation State: The system evaluates the performance of the trained model on a testing set.</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b="1" lang="en" sz="839">
                <a:solidFill>
                  <a:srgbClr val="000000"/>
                </a:solidFill>
                <a:latin typeface="Times New Roman"/>
                <a:ea typeface="Times New Roman"/>
                <a:cs typeface="Times New Roman"/>
                <a:sym typeface="Times New Roman"/>
              </a:rPr>
              <a:t>7.</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Fine-tuning State</a:t>
            </a:r>
            <a:r>
              <a:rPr b="1" lang="en" sz="839">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fine-tunes the model by adjusting its hyperparameters to improve its accuracy.</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8.</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Water Quality Classification State:</a:t>
            </a:r>
            <a:endParaRPr sz="839">
              <a:solidFill>
                <a:srgbClr val="000000"/>
              </a:solidFill>
              <a:latin typeface="Times New Roman"/>
              <a:ea typeface="Times New Roman"/>
              <a:cs typeface="Times New Roman"/>
              <a:sym typeface="Times New Roman"/>
            </a:endParaRPr>
          </a:p>
          <a:p>
            <a:pPr indent="-228600" lvl="0" marL="914400" marR="165100" rtl="0" algn="just">
              <a:lnSpc>
                <a:spcPct val="14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applies the trained model to new water quality data to predict its quality class.</a:t>
            </a:r>
            <a:endParaRPr sz="839">
              <a:solidFill>
                <a:srgbClr val="000000"/>
              </a:solidFill>
              <a:latin typeface="Times New Roman"/>
              <a:ea typeface="Times New Roman"/>
              <a:cs typeface="Times New Roman"/>
              <a:sym typeface="Times New Roman"/>
            </a:endParaRPr>
          </a:p>
          <a:p>
            <a:pPr indent="-228600" lvl="0" marL="914400" marR="165100" rtl="0" algn="just">
              <a:lnSpc>
                <a:spcPct val="14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classifies the water quality into different categories such as good, fair, or poor based on the predicted class.</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9.</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Results Interpretation State:</a:t>
            </a:r>
            <a:endParaRPr sz="839">
              <a:solidFill>
                <a:srgbClr val="000000"/>
              </a:solidFill>
              <a:latin typeface="Times New Roman"/>
              <a:ea typeface="Times New Roman"/>
              <a:cs typeface="Times New Roman"/>
              <a:sym typeface="Times New Roman"/>
            </a:endParaRPr>
          </a:p>
          <a:p>
            <a:pPr indent="-228600" lvl="0" marL="914400" marR="165100" rtl="0" algn="just">
              <a:lnSpc>
                <a:spcPct val="14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analyzes the results to understand the factors that contribute to water quality.</a:t>
            </a:r>
            <a:endParaRPr sz="839">
              <a:solidFill>
                <a:srgbClr val="000000"/>
              </a:solidFill>
              <a:latin typeface="Times New Roman"/>
              <a:ea typeface="Times New Roman"/>
              <a:cs typeface="Times New Roman"/>
              <a:sym typeface="Times New Roman"/>
            </a:endParaRPr>
          </a:p>
          <a:p>
            <a:pPr indent="-228600" lvl="0" marL="914400" marR="165100" rtl="0" algn="just">
              <a:lnSpc>
                <a:spcPct val="140000"/>
              </a:lnSpc>
              <a:spcBef>
                <a:spcPts val="0"/>
              </a:spcBef>
              <a:spcAft>
                <a:spcPts val="0"/>
              </a:spcAft>
              <a:buSzPts val="440"/>
              <a:buNone/>
            </a:pPr>
            <a:r>
              <a:rPr lang="en" sz="800">
                <a:solidFill>
                  <a:srgbClr val="000000"/>
                </a:solidFill>
                <a:latin typeface="Arial"/>
                <a:ea typeface="Arial"/>
                <a:cs typeface="Arial"/>
                <a:sym typeface="Arial"/>
              </a:rPr>
              <a:t>·</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The system visualizes the results using graphs, charts, or maps to communicate the findings to stakeholders.</a:t>
            </a:r>
            <a:endParaRPr sz="839">
              <a:solidFill>
                <a:srgbClr val="000000"/>
              </a:solidFill>
              <a:latin typeface="Times New Roman"/>
              <a:ea typeface="Times New Roman"/>
              <a:cs typeface="Times New Roman"/>
              <a:sym typeface="Times New Roman"/>
            </a:endParaRPr>
          </a:p>
          <a:p>
            <a:pPr indent="-228600" lvl="0" marL="584200" marR="165100" rtl="0" algn="just">
              <a:lnSpc>
                <a:spcPct val="14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10.</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End State: The system reaches the end state.</a:t>
            </a:r>
            <a:endParaRPr sz="839">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440"/>
              <a:buNone/>
            </a:pPr>
            <a:r>
              <a:t/>
            </a:r>
            <a:endParaRPr sz="920"/>
          </a:p>
        </p:txBody>
      </p:sp>
      <p:pic>
        <p:nvPicPr>
          <p:cNvPr id="232" name="Google Shape;232;p35"/>
          <p:cNvPicPr preferRelativeResize="0"/>
          <p:nvPr/>
        </p:nvPicPr>
        <p:blipFill>
          <a:blip r:embed="rId3">
            <a:alphaModFix/>
          </a:blip>
          <a:stretch>
            <a:fillRect/>
          </a:stretch>
        </p:blipFill>
        <p:spPr>
          <a:xfrm>
            <a:off x="5864550" y="42675"/>
            <a:ext cx="2882894"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1179600"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238" name="Google Shape;238;p36"/>
          <p:cNvSpPr txBox="1"/>
          <p:nvPr>
            <p:ph idx="1" type="subTitle"/>
          </p:nvPr>
        </p:nvSpPr>
        <p:spPr>
          <a:xfrm>
            <a:off x="642700" y="997400"/>
            <a:ext cx="80019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Sequence diagrams are used to represent the interactions between objects in a system. They help to identify the different objects involved and the sequence of events that occur during a particular use case.</a:t>
            </a:r>
            <a:endParaRPr/>
          </a:p>
          <a:p>
            <a:pPr indent="0" lvl="0" marL="0" rtl="0" algn="just">
              <a:spcBef>
                <a:spcPts val="1200"/>
              </a:spcBef>
              <a:spcAft>
                <a:spcPts val="1200"/>
              </a:spcAft>
              <a:buNone/>
            </a:pPr>
            <a:r>
              <a:t/>
            </a:r>
            <a:endParaRPr/>
          </a:p>
        </p:txBody>
      </p:sp>
      <p:pic>
        <p:nvPicPr>
          <p:cNvPr id="239" name="Google Shape;239;p36"/>
          <p:cNvPicPr preferRelativeResize="0"/>
          <p:nvPr/>
        </p:nvPicPr>
        <p:blipFill>
          <a:blip r:embed="rId3">
            <a:alphaModFix/>
          </a:blip>
          <a:stretch>
            <a:fillRect/>
          </a:stretch>
        </p:blipFill>
        <p:spPr>
          <a:xfrm>
            <a:off x="1506237" y="1889250"/>
            <a:ext cx="6274824" cy="308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3">
            <a:alphaModFix/>
          </a:blip>
          <a:srcRect b="49" l="0" r="0" t="49"/>
          <a:stretch/>
        </p:blipFill>
        <p:spPr>
          <a:xfrm>
            <a:off x="5843075" y="632300"/>
            <a:ext cx="2615100" cy="3918900"/>
          </a:xfrm>
          <a:prstGeom prst="roundRect">
            <a:avLst>
              <a:gd fmla="val 16667" name="adj"/>
            </a:avLst>
          </a:prstGeom>
          <a:noFill/>
          <a:ln>
            <a:noFill/>
          </a:ln>
        </p:spPr>
      </p:pic>
      <p:sp>
        <p:nvSpPr>
          <p:cNvPr id="124" name="Google Shape;124;p19"/>
          <p:cNvSpPr txBox="1"/>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1A1A1A"/>
                </a:solidFill>
                <a:latin typeface="Raleway"/>
                <a:ea typeface="Raleway"/>
                <a:cs typeface="Raleway"/>
                <a:sym typeface="Raleway"/>
              </a:rPr>
              <a:t>Introduction</a:t>
            </a:r>
            <a:endParaRPr b="1" sz="2400">
              <a:solidFill>
                <a:srgbClr val="1A1A1A"/>
              </a:solidFill>
              <a:latin typeface="Raleway"/>
              <a:ea typeface="Raleway"/>
              <a:cs typeface="Raleway"/>
              <a:sym typeface="Raleway"/>
            </a:endParaRPr>
          </a:p>
        </p:txBody>
      </p:sp>
      <p:sp>
        <p:nvSpPr>
          <p:cNvPr id="125" name="Google Shape;125;p19"/>
          <p:cNvSpPr txBox="1"/>
          <p:nvPr/>
        </p:nvSpPr>
        <p:spPr>
          <a:xfrm>
            <a:off x="642700" y="1723725"/>
            <a:ext cx="4926300" cy="196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300">
                <a:solidFill>
                  <a:srgbClr val="595959"/>
                </a:solidFill>
                <a:latin typeface="Lato"/>
                <a:ea typeface="Lato"/>
                <a:cs typeface="Lato"/>
                <a:sym typeface="Lato"/>
              </a:rPr>
              <a:t>Water is essential for life, so its quality is incredibly important for people and the environment. But, water quality can be affected by things like pollution, weather, and land use. This is why monitoring water quality is so important. Our project aims to create a system to classify water samples based on their quality. It'll use machine learning algorithms to identify patterns between different water quality features and give accurate results. This project could help make water monitoring more efficient, ultimately protecting human health and the environment.</a:t>
            </a:r>
            <a:endParaRPr sz="1300">
              <a:solidFill>
                <a:srgbClr val="595959"/>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24550" y="3150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 Diagram</a:t>
            </a:r>
            <a:endParaRPr/>
          </a:p>
        </p:txBody>
      </p:sp>
      <p:sp>
        <p:nvSpPr>
          <p:cNvPr id="245" name="Google Shape;245;p37"/>
          <p:cNvSpPr txBox="1"/>
          <p:nvPr>
            <p:ph idx="1" type="subTitle"/>
          </p:nvPr>
        </p:nvSpPr>
        <p:spPr>
          <a:xfrm>
            <a:off x="642700" y="1041900"/>
            <a:ext cx="4587900" cy="1964700"/>
          </a:xfrm>
          <a:prstGeom prst="rect">
            <a:avLst/>
          </a:prstGeom>
        </p:spPr>
        <p:txBody>
          <a:bodyPr anchorCtr="0" anchor="t" bIns="91425" lIns="91425" spcFirstLastPara="1" rIns="91425" wrap="square" tIns="91425">
            <a:noAutofit/>
          </a:bodyPr>
          <a:lstStyle/>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1.</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Data Collection Component: Responsible for collecting water quality data from various sources, such as sensors, databases, or external APIs.</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2.</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Data Preprocessing Component: Handles the cleaning, filtering, and transformation of the collected data to make it suitable for machine learning algorithms.</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3.</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Machine Learning Model Component: Includes the machine learning algorithms used for water quality classification, such as decision trees, random forests, or deep neural networks.</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4.</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Training Component: Trains the machine learning model using the preprocessed data to learn the patterns and relationships between the water quality parameters.</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5.</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Evaluation Component: Evaluates the performance of the trained model using metrics such as accuracy, precision, recall, or F1 score.</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6.</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Model Fine-tuning Component: Adjusts the hyperparameters of the machine learning model to optimize its performance.</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7.</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Water Quality Classification Component: Applies the trained model to new water quality data to predict its quality class and classify it into different categories such as good, fair, or poor.</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8.</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Results Interpretation Component: Analyzes and interprets the results of the water quality classification to understand the factors that contribute to water quality.</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9.</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User Interface Component: Provides a graphical user interface for users to interact with the system, input data, and view the results.</a:t>
            </a:r>
            <a:endParaRPr sz="839">
              <a:solidFill>
                <a:srgbClr val="000000"/>
              </a:solidFill>
              <a:latin typeface="Times New Roman"/>
              <a:ea typeface="Times New Roman"/>
              <a:cs typeface="Times New Roman"/>
              <a:sym typeface="Times New Roman"/>
            </a:endParaRPr>
          </a:p>
          <a:p>
            <a:pPr indent="-228600" lvl="0" marL="457200" marR="165100" rtl="0" algn="l">
              <a:lnSpc>
                <a:spcPct val="130000"/>
              </a:lnSpc>
              <a:spcBef>
                <a:spcPts val="0"/>
              </a:spcBef>
              <a:spcAft>
                <a:spcPts val="0"/>
              </a:spcAft>
              <a:buSzPts val="440"/>
              <a:buNone/>
            </a:pPr>
            <a:r>
              <a:rPr lang="en" sz="839">
                <a:solidFill>
                  <a:srgbClr val="000000"/>
                </a:solidFill>
                <a:latin typeface="Times New Roman"/>
                <a:ea typeface="Times New Roman"/>
                <a:cs typeface="Times New Roman"/>
                <a:sym typeface="Times New Roman"/>
              </a:rPr>
              <a:t>10.</a:t>
            </a:r>
            <a:r>
              <a:rPr lang="en" sz="680">
                <a:solidFill>
                  <a:srgbClr val="000000"/>
                </a:solidFill>
                <a:latin typeface="Times New Roman"/>
                <a:ea typeface="Times New Roman"/>
                <a:cs typeface="Times New Roman"/>
                <a:sym typeface="Times New Roman"/>
              </a:rPr>
              <a:t>  </a:t>
            </a:r>
            <a:r>
              <a:rPr lang="en" sz="839">
                <a:solidFill>
                  <a:srgbClr val="000000"/>
                </a:solidFill>
                <a:latin typeface="Times New Roman"/>
                <a:ea typeface="Times New Roman"/>
                <a:cs typeface="Times New Roman"/>
                <a:sym typeface="Times New Roman"/>
              </a:rPr>
              <a:t>Database Component: Stores the water quality data, the trained machine learning model, and the results of the water quality classification.</a:t>
            </a:r>
            <a:endParaRPr sz="839">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920"/>
          </a:p>
        </p:txBody>
      </p:sp>
      <p:pic>
        <p:nvPicPr>
          <p:cNvPr id="246" name="Google Shape;246;p37"/>
          <p:cNvPicPr preferRelativeResize="0"/>
          <p:nvPr/>
        </p:nvPicPr>
        <p:blipFill>
          <a:blip r:embed="rId3">
            <a:alphaModFix/>
          </a:blip>
          <a:stretch>
            <a:fillRect/>
          </a:stretch>
        </p:blipFill>
        <p:spPr>
          <a:xfrm>
            <a:off x="5002700" y="1146425"/>
            <a:ext cx="4141300" cy="32152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Architectural Diagram or User Interface Diagram</a:t>
            </a:r>
            <a:endParaRPr/>
          </a:p>
        </p:txBody>
      </p:sp>
      <p:sp>
        <p:nvSpPr>
          <p:cNvPr id="252" name="Google Shape;252;p38"/>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53" name="Google Shape;253;p38"/>
          <p:cNvPicPr preferRelativeResize="0"/>
          <p:nvPr/>
        </p:nvPicPr>
        <p:blipFill>
          <a:blip r:embed="rId3">
            <a:alphaModFix/>
          </a:blip>
          <a:stretch>
            <a:fillRect/>
          </a:stretch>
        </p:blipFill>
        <p:spPr>
          <a:xfrm>
            <a:off x="1582938" y="1845525"/>
            <a:ext cx="5978124" cy="305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9" name="Google Shape;259;p39"/>
          <p:cNvSpPr txBox="1"/>
          <p:nvPr/>
        </p:nvSpPr>
        <p:spPr>
          <a:xfrm>
            <a:off x="704625" y="1647525"/>
            <a:ext cx="6525300" cy="285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chemeClr val="accent1"/>
                </a:solidFill>
                <a:latin typeface="Lato"/>
                <a:ea typeface="Lato"/>
                <a:cs typeface="Lato"/>
                <a:sym typeface="Lato"/>
              </a:rPr>
              <a:t>The objective of the Water quality classification project is to develop a machine learning model that can accurately classify water samples based on various parameters, such as pH, temperature. The methodology involves collecting relevant water quality data from various sources, cleaning and preprocessing the data to ensure its accuracy and usability, selecting appropriate features and algorithms for modeling, and evaluating the model's performance using various metrics. Feature importance and contribution analysis are also performed to gain insights into the underlying factors and mechanisms that affect water quality. Ultimately, the project aims to provide a useful tool for water quality monitoring and management that can help ensure safe and sustainable water resources for communities and ecosystems.</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12013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265" name="Google Shape;265;p40"/>
          <p:cNvSpPr txBox="1"/>
          <p:nvPr>
            <p:ph idx="1" type="subTitle"/>
          </p:nvPr>
        </p:nvSpPr>
        <p:spPr>
          <a:xfrm>
            <a:off x="642700" y="997400"/>
            <a:ext cx="76386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b="1" lang="en"/>
              <a:t>1. Improve the data preprocessing:</a:t>
            </a:r>
            <a:r>
              <a:rPr lang="en"/>
              <a:t> The current program replaces non-numeric values with NaN and imputes missing values with the mean of the column. However, there may be other ways to handle missing or non-numeric data that could improve the accuracy of the model.</a:t>
            </a:r>
            <a:endParaRPr/>
          </a:p>
          <a:p>
            <a:pPr indent="0" lvl="0" marL="0" rtl="0" algn="l">
              <a:lnSpc>
                <a:spcPct val="110000"/>
              </a:lnSpc>
              <a:spcBef>
                <a:spcPts val="1200"/>
              </a:spcBef>
              <a:spcAft>
                <a:spcPts val="0"/>
              </a:spcAft>
              <a:buClr>
                <a:schemeClr val="dk1"/>
              </a:buClr>
              <a:buSzPts val="1100"/>
              <a:buFont typeface="Arial"/>
              <a:buNone/>
            </a:pPr>
            <a:r>
              <a:rPr b="1" lang="en"/>
              <a:t>2. Try different machine learning models:</a:t>
            </a:r>
            <a:r>
              <a:rPr lang="en"/>
              <a:t> SVM is one of many machine learning models that can be used for classification. Trying out different models such as decision trees, random forests, or neural networks may improve the accuracy of the water quality classification.</a:t>
            </a:r>
            <a:endParaRPr/>
          </a:p>
          <a:p>
            <a:pPr indent="0" lvl="0" marL="0" rtl="0" algn="l">
              <a:lnSpc>
                <a:spcPct val="110000"/>
              </a:lnSpc>
              <a:spcBef>
                <a:spcPts val="1200"/>
              </a:spcBef>
              <a:spcAft>
                <a:spcPts val="0"/>
              </a:spcAft>
              <a:buClr>
                <a:schemeClr val="dk1"/>
              </a:buClr>
              <a:buSzPts val="1100"/>
              <a:buFont typeface="Arial"/>
              <a:buNone/>
            </a:pPr>
            <a:r>
              <a:rPr b="1" lang="en"/>
              <a:t>3. Collect more data: </a:t>
            </a:r>
            <a:r>
              <a:rPr lang="en"/>
              <a:t>The accuracy of the model is limited by the quality and quantity of the data. Collecting more data and including additional features could improve the accuracy of the classification.</a:t>
            </a:r>
            <a:endParaRPr/>
          </a:p>
          <a:p>
            <a:pPr indent="0" lvl="0" marL="0" rtl="0" algn="l">
              <a:lnSpc>
                <a:spcPct val="110000"/>
              </a:lnSpc>
              <a:spcBef>
                <a:spcPts val="1200"/>
              </a:spcBef>
              <a:spcAft>
                <a:spcPts val="0"/>
              </a:spcAft>
              <a:buClr>
                <a:schemeClr val="dk1"/>
              </a:buClr>
              <a:buSzPts val="1100"/>
              <a:buFont typeface="Arial"/>
              <a:buNone/>
            </a:pPr>
            <a:r>
              <a:rPr b="1" lang="en"/>
              <a:t>4. Use cross-validation:</a:t>
            </a:r>
            <a:r>
              <a:rPr lang="en"/>
              <a:t> Cross-validation can help to evaluate the accuracy of the model and prevent overfitting. Adding a cross-validation step could improve the accuracy of the model and make it more robust.</a:t>
            </a:r>
            <a:endParaRPr/>
          </a:p>
          <a:p>
            <a:pPr indent="0" lvl="0" marL="0" rtl="0" algn="l">
              <a:lnSpc>
                <a:spcPct val="110000"/>
              </a:lnSpc>
              <a:spcBef>
                <a:spcPts val="1200"/>
              </a:spcBef>
              <a:spcAft>
                <a:spcPts val="0"/>
              </a:spcAft>
              <a:buClr>
                <a:schemeClr val="dk1"/>
              </a:buClr>
              <a:buSzPts val="1100"/>
              <a:buFont typeface="Arial"/>
              <a:buNone/>
            </a:pPr>
            <a:r>
              <a:rPr b="1" lang="en"/>
              <a:t>5. Improve the user interface:</a:t>
            </a:r>
            <a:r>
              <a:rPr lang="en"/>
              <a:t> The current program uses a basic GUI with a single button to open the dataset file. Adding more features to the GUI such as options to select the machine learning model or display visualizations of the data could make the program more user-friendly.</a:t>
            </a:r>
            <a:endParaRPr/>
          </a:p>
          <a:p>
            <a:pPr indent="0" lvl="0" marL="0" rtl="0" algn="l">
              <a:lnSpc>
                <a:spcPct val="110000"/>
              </a:lnSpc>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1A1A1A"/>
                </a:solidFill>
                <a:latin typeface="Raleway"/>
                <a:ea typeface="Raleway"/>
                <a:cs typeface="Raleway"/>
                <a:sym typeface="Raleway"/>
              </a:rPr>
              <a:t>Abstract of the Project</a:t>
            </a:r>
            <a:endParaRPr b="1" sz="2400">
              <a:solidFill>
                <a:srgbClr val="1A1A1A"/>
              </a:solidFill>
              <a:latin typeface="Raleway"/>
              <a:ea typeface="Raleway"/>
              <a:cs typeface="Raleway"/>
              <a:sym typeface="Raleway"/>
            </a:endParaRPr>
          </a:p>
        </p:txBody>
      </p:sp>
      <p:sp>
        <p:nvSpPr>
          <p:cNvPr id="131" name="Google Shape;131;p20"/>
          <p:cNvSpPr txBox="1"/>
          <p:nvPr/>
        </p:nvSpPr>
        <p:spPr>
          <a:xfrm>
            <a:off x="642700" y="1717350"/>
            <a:ext cx="6856500" cy="284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a:solidFill>
                  <a:srgbClr val="595959"/>
                </a:solidFill>
                <a:latin typeface="Lato"/>
                <a:ea typeface="Lato"/>
                <a:cs typeface="Lato"/>
                <a:sym typeface="Lato"/>
              </a:rPr>
              <a:t>Water is a resource that is essential for sustaining life and must be of high enough quality. The approved uses for surface and ground waters are determined by water quality classifications, which are based on water quality criteria. The categorization of water quality using machine learning techniques might involve data collection, preprocessing, feature selection, model training. To categorise the water quality of different kinds of water bodies, decision trees, support vector machines, and artificial neural networks have been used. By detecting water contamination early and managing it effectively, this strategy has the potential to revolutionise the management of water resources.</a:t>
            </a:r>
            <a:endParaRPr>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1240500" y="270500"/>
            <a:ext cx="82752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Brief Description of the Modules in the Project</a:t>
            </a:r>
            <a:endParaRPr/>
          </a:p>
        </p:txBody>
      </p:sp>
      <p:sp>
        <p:nvSpPr>
          <p:cNvPr id="137" name="Google Shape;137;p21"/>
          <p:cNvSpPr txBox="1"/>
          <p:nvPr>
            <p:ph idx="1" type="subTitle"/>
          </p:nvPr>
        </p:nvSpPr>
        <p:spPr>
          <a:xfrm>
            <a:off x="613350" y="997400"/>
            <a:ext cx="7917300" cy="4146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b="1" lang="en"/>
              <a:t>Data Preprocessing:</a:t>
            </a:r>
            <a:r>
              <a:rPr lang="en"/>
              <a:t> This module is responsible for preprocessing the collected data, including data cleaning, filtering, and normalization, to prepare it for analysis.</a:t>
            </a:r>
            <a:endParaRPr/>
          </a:p>
          <a:p>
            <a:pPr indent="-311150" lvl="1" marL="914400" rtl="0" algn="just">
              <a:spcBef>
                <a:spcPts val="1000"/>
              </a:spcBef>
              <a:spcAft>
                <a:spcPts val="0"/>
              </a:spcAft>
              <a:buSzPts val="1300"/>
              <a:buChar char="○"/>
            </a:pPr>
            <a:r>
              <a:rPr b="1" lang="en" sz="1300"/>
              <a:t>Model Selection and Training: </a:t>
            </a:r>
            <a:r>
              <a:rPr lang="en" sz="1300"/>
              <a:t>PCA(Principal Component Analysis)</a:t>
            </a:r>
            <a:endParaRPr sz="1300"/>
          </a:p>
          <a:p>
            <a:pPr indent="-311150" lvl="0" marL="457200" rtl="0" algn="just">
              <a:spcBef>
                <a:spcPts val="0"/>
              </a:spcBef>
              <a:spcAft>
                <a:spcPts val="0"/>
              </a:spcAft>
              <a:buSzPts val="1300"/>
              <a:buChar char="●"/>
            </a:pPr>
            <a:r>
              <a:rPr b="1" lang="en"/>
              <a:t>Model Evaluation:</a:t>
            </a:r>
            <a:r>
              <a:rPr lang="en"/>
              <a:t> This module is responsible for evaluating the performance of different classification models based on various metrics, such as accuracy, precision.</a:t>
            </a:r>
            <a:endParaRPr/>
          </a:p>
          <a:p>
            <a:pPr indent="-311150" lvl="1" marL="914400" rtl="0" algn="just">
              <a:spcBef>
                <a:spcPts val="1000"/>
              </a:spcBef>
              <a:spcAft>
                <a:spcPts val="0"/>
              </a:spcAft>
              <a:buSzPts val="1300"/>
              <a:buChar char="○"/>
            </a:pPr>
            <a:r>
              <a:rPr b="1" lang="en" sz="1300"/>
              <a:t>Model Selection and Training:</a:t>
            </a:r>
            <a:r>
              <a:rPr lang="en" sz="1300"/>
              <a:t>NNs(Neural Networks)</a:t>
            </a:r>
            <a:endParaRPr sz="1300"/>
          </a:p>
          <a:p>
            <a:pPr indent="-311150" lvl="0" marL="457200" rtl="0" algn="just">
              <a:spcBef>
                <a:spcPts val="500"/>
              </a:spcBef>
              <a:spcAft>
                <a:spcPts val="0"/>
              </a:spcAft>
              <a:buSzPts val="1300"/>
              <a:buChar char="●"/>
            </a:pPr>
            <a:r>
              <a:rPr b="1" lang="en"/>
              <a:t>User Interface:</a:t>
            </a:r>
            <a:r>
              <a:rPr lang="en"/>
              <a:t> This module provides a graphical user interface (GUI) for the software tool, allowing users to easily interact with the different modules and view the results. The GUI will also provide clear instructions and feedback to the users.</a:t>
            </a:r>
            <a:endParaRPr/>
          </a:p>
          <a:p>
            <a:pPr indent="-311150" lvl="1" marL="914400" rtl="0" algn="just">
              <a:spcBef>
                <a:spcPts val="1000"/>
              </a:spcBef>
              <a:spcAft>
                <a:spcPts val="500"/>
              </a:spcAft>
              <a:buSzPts val="1300"/>
              <a:buChar char="○"/>
            </a:pPr>
            <a:r>
              <a:rPr b="1" lang="en" sz="1300"/>
              <a:t>Model Selection and Training:</a:t>
            </a:r>
            <a:r>
              <a:rPr lang="en" sz="1300"/>
              <a:t> SVMs(Support vector machine).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5399375" y="1895475"/>
            <a:ext cx="3638550" cy="1352550"/>
          </a:xfrm>
          <a:prstGeom prst="rect">
            <a:avLst/>
          </a:prstGeom>
          <a:noFill/>
          <a:ln>
            <a:noFill/>
          </a:ln>
        </p:spPr>
      </p:pic>
      <p:sp>
        <p:nvSpPr>
          <p:cNvPr id="143" name="Google Shape;143;p22"/>
          <p:cNvSpPr txBox="1"/>
          <p:nvPr>
            <p:ph type="title"/>
          </p:nvPr>
        </p:nvSpPr>
        <p:spPr>
          <a:xfrm>
            <a:off x="127382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a:t>
            </a:r>
            <a:r>
              <a:rPr lang="en"/>
              <a:t> and Results</a:t>
            </a:r>
            <a:endParaRPr/>
          </a:p>
        </p:txBody>
      </p:sp>
      <p:sp>
        <p:nvSpPr>
          <p:cNvPr id="144" name="Google Shape;144;p22"/>
          <p:cNvSpPr txBox="1"/>
          <p:nvPr/>
        </p:nvSpPr>
        <p:spPr>
          <a:xfrm>
            <a:off x="642700" y="997400"/>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Inter"/>
                <a:ea typeface="Inter"/>
                <a:cs typeface="Inter"/>
                <a:sym typeface="Inter"/>
              </a:rPr>
              <a:t>Loading the dataset:</a:t>
            </a:r>
            <a:endParaRPr b="1">
              <a:latin typeface="Inter"/>
              <a:ea typeface="Inter"/>
              <a:cs typeface="Inter"/>
              <a:sym typeface="Inter"/>
            </a:endParaRPr>
          </a:p>
        </p:txBody>
      </p:sp>
      <p:sp>
        <p:nvSpPr>
          <p:cNvPr id="145" name="Google Shape;145;p22"/>
          <p:cNvSpPr txBox="1"/>
          <p:nvPr/>
        </p:nvSpPr>
        <p:spPr>
          <a:xfrm>
            <a:off x="778250" y="1711750"/>
            <a:ext cx="4522500" cy="2187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500"/>
              </a:spcBef>
              <a:spcAft>
                <a:spcPts val="0"/>
              </a:spcAft>
              <a:buClr>
                <a:srgbClr val="000000"/>
              </a:buClr>
              <a:buSzPts val="1300"/>
              <a:buFont typeface="Arial"/>
              <a:buChar char="●"/>
            </a:pPr>
            <a:r>
              <a:rPr lang="en" sz="1300">
                <a:highlight>
                  <a:srgbClr val="F7F7F8"/>
                </a:highlight>
              </a:rPr>
              <a:t>This function loads a CSV file into a Pandas DataFrame.</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Roboto"/>
              <a:buChar char="●"/>
            </a:pPr>
            <a:r>
              <a:rPr lang="en" sz="1300">
                <a:highlight>
                  <a:srgbClr val="F7F7F8"/>
                </a:highlight>
              </a:rPr>
              <a:t>iloc is used to select all rows and all columns except the last two for the features (X) and the last column for the target variable (y).</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Arial"/>
              <a:buChar char="●"/>
            </a:pPr>
            <a:r>
              <a:rPr lang="en" sz="1300">
                <a:highlight>
                  <a:srgbClr val="F7F7F8"/>
                </a:highlight>
              </a:rPr>
              <a:t>The function returns the features and target variable as numpy arrays.</a:t>
            </a:r>
            <a:endParaRPr sz="1300">
              <a:highlight>
                <a:srgbClr val="F7F7F8"/>
              </a:highlight>
            </a:endParaRPr>
          </a:p>
          <a:p>
            <a:pPr indent="0" lvl="0" marL="0" rtl="0" algn="l">
              <a:spcBef>
                <a:spcPts val="150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1212900" y="355750"/>
            <a:ext cx="596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latin typeface="Inter"/>
                <a:ea typeface="Inter"/>
                <a:cs typeface="Inter"/>
                <a:sym typeface="Inter"/>
              </a:rPr>
              <a:t>Pre-processing module:</a:t>
            </a:r>
            <a:endParaRPr b="1" sz="2400" u="sng">
              <a:latin typeface="Inter"/>
              <a:ea typeface="Inter"/>
              <a:cs typeface="Inter"/>
              <a:sym typeface="Inter"/>
            </a:endParaRPr>
          </a:p>
        </p:txBody>
      </p:sp>
      <p:pic>
        <p:nvPicPr>
          <p:cNvPr id="151" name="Google Shape;151;p23"/>
          <p:cNvPicPr preferRelativeResize="0"/>
          <p:nvPr/>
        </p:nvPicPr>
        <p:blipFill>
          <a:blip r:embed="rId3">
            <a:alphaModFix/>
          </a:blip>
          <a:stretch>
            <a:fillRect/>
          </a:stretch>
        </p:blipFill>
        <p:spPr>
          <a:xfrm>
            <a:off x="4727225" y="1120275"/>
            <a:ext cx="4296963" cy="3441100"/>
          </a:xfrm>
          <a:prstGeom prst="rect">
            <a:avLst/>
          </a:prstGeom>
          <a:noFill/>
          <a:ln>
            <a:noFill/>
          </a:ln>
        </p:spPr>
      </p:pic>
      <p:sp>
        <p:nvSpPr>
          <p:cNvPr id="152" name="Google Shape;152;p23"/>
          <p:cNvSpPr txBox="1"/>
          <p:nvPr/>
        </p:nvSpPr>
        <p:spPr>
          <a:xfrm>
            <a:off x="115900" y="1531950"/>
            <a:ext cx="4522500" cy="2878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500"/>
              </a:spcBef>
              <a:spcAft>
                <a:spcPts val="0"/>
              </a:spcAft>
              <a:buClr>
                <a:srgbClr val="000000"/>
              </a:buClr>
              <a:buSzPts val="1300"/>
              <a:buFont typeface="Arial"/>
              <a:buChar char="●"/>
            </a:pPr>
            <a:r>
              <a:rPr lang="en" sz="1300">
                <a:highlight>
                  <a:srgbClr val="F7F7F8"/>
                </a:highlight>
              </a:rPr>
              <a:t>This function preprocesses the data by handling missing values and scaling the features.</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Arial"/>
              <a:buChar char="●"/>
            </a:pPr>
            <a:r>
              <a:rPr lang="en" sz="1300">
                <a:highlight>
                  <a:srgbClr val="F7F7F8"/>
                </a:highlight>
              </a:rPr>
              <a:t>The function replaces any non-numeric values (represented by '#NUM!') with np.nan.</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Arial"/>
              <a:buChar char="●"/>
            </a:pPr>
            <a:r>
              <a:rPr b="1" lang="en" sz="1300">
                <a:highlight>
                  <a:srgbClr val="F7F7F8"/>
                </a:highlight>
              </a:rPr>
              <a:t>SimpleImputer</a:t>
            </a:r>
            <a:r>
              <a:rPr lang="en" sz="1300">
                <a:highlight>
                  <a:srgbClr val="F7F7F8"/>
                </a:highlight>
              </a:rPr>
              <a:t> is used to impute missing values with the mean of the column.</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Arial"/>
              <a:buChar char="●"/>
            </a:pPr>
            <a:r>
              <a:rPr lang="en" sz="1300">
                <a:highlight>
                  <a:srgbClr val="F7F7F8"/>
                </a:highlight>
              </a:rPr>
              <a:t>MinMaxScaler is used to scale the features to a range between 0 and 1.</a:t>
            </a:r>
            <a:endParaRPr sz="1300">
              <a:highlight>
                <a:srgbClr val="F7F7F8"/>
              </a:highlight>
            </a:endParaRPr>
          </a:p>
          <a:p>
            <a:pPr indent="-311150" lvl="0" marL="457200" rtl="0" algn="l">
              <a:lnSpc>
                <a:spcPct val="115000"/>
              </a:lnSpc>
              <a:spcBef>
                <a:spcPts val="0"/>
              </a:spcBef>
              <a:spcAft>
                <a:spcPts val="0"/>
              </a:spcAft>
              <a:buClr>
                <a:srgbClr val="000000"/>
              </a:buClr>
              <a:buSzPts val="1300"/>
              <a:buFont typeface="Arial"/>
              <a:buChar char="●"/>
            </a:pPr>
            <a:r>
              <a:rPr lang="en" sz="1300">
                <a:highlight>
                  <a:srgbClr val="F7F7F8"/>
                </a:highlight>
              </a:rPr>
              <a:t>The function returns the scaled features as a numpy array.</a:t>
            </a:r>
            <a:endParaRPr sz="1300">
              <a:highlight>
                <a:srgbClr val="F7F7F8"/>
              </a:highlight>
            </a:endParaRPr>
          </a:p>
          <a:p>
            <a:pPr indent="0" lvl="0" marL="0" rtl="0" algn="l">
              <a:spcBef>
                <a:spcPts val="1500"/>
              </a:spcBef>
              <a:spcAft>
                <a:spcPts val="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1223250" y="432800"/>
            <a:ext cx="596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ato"/>
                <a:ea typeface="Lato"/>
                <a:cs typeface="Lato"/>
                <a:sym typeface="Lato"/>
              </a:rPr>
              <a:t>Principal Component Analysis:</a:t>
            </a:r>
            <a:endParaRPr sz="2200">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873475" y="2379338"/>
            <a:ext cx="3457575" cy="1152525"/>
          </a:xfrm>
          <a:prstGeom prst="rect">
            <a:avLst/>
          </a:prstGeom>
          <a:noFill/>
          <a:ln>
            <a:noFill/>
          </a:ln>
        </p:spPr>
      </p:pic>
      <p:sp>
        <p:nvSpPr>
          <p:cNvPr id="159" name="Google Shape;159;p24"/>
          <p:cNvSpPr txBox="1"/>
          <p:nvPr/>
        </p:nvSpPr>
        <p:spPr>
          <a:xfrm>
            <a:off x="690925" y="983150"/>
            <a:ext cx="49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PCA (Principal Component Analysis) is a dimensionality reduction technique that transforms high-dimensional data into a lower-dimensional representation while preserving the most important information or variability.</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1128950"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 the SVM model:</a:t>
            </a:r>
            <a:endParaRPr/>
          </a:p>
        </p:txBody>
      </p:sp>
      <p:sp>
        <p:nvSpPr>
          <p:cNvPr id="165" name="Google Shape;165;p25"/>
          <p:cNvSpPr txBox="1"/>
          <p:nvPr>
            <p:ph idx="1" type="subTitle"/>
          </p:nvPr>
        </p:nvSpPr>
        <p:spPr>
          <a:xfrm>
            <a:off x="642700" y="1071750"/>
            <a:ext cx="3605100" cy="17277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2C2C2C"/>
              </a:buClr>
              <a:buSzPts val="1300"/>
              <a:buFont typeface="Arial"/>
              <a:buChar char="●"/>
            </a:pPr>
            <a:r>
              <a:rPr lang="en">
                <a:solidFill>
                  <a:srgbClr val="2C2C2C"/>
                </a:solidFill>
                <a:highlight>
                  <a:srgbClr val="F7F7F8"/>
                </a:highlight>
                <a:latin typeface="Arial"/>
                <a:ea typeface="Arial"/>
                <a:cs typeface="Arial"/>
                <a:sym typeface="Arial"/>
              </a:rPr>
              <a:t>This function trains an SVM model with a linear kernel using the scaled features and target variable as input.</a:t>
            </a:r>
            <a:endParaRPr>
              <a:solidFill>
                <a:srgbClr val="2C2C2C"/>
              </a:solidFill>
              <a:highlight>
                <a:srgbClr val="F7F7F8"/>
              </a:highlight>
              <a:latin typeface="Arial"/>
              <a:ea typeface="Arial"/>
              <a:cs typeface="Arial"/>
              <a:sym typeface="Arial"/>
            </a:endParaRPr>
          </a:p>
          <a:p>
            <a:pPr indent="-311150" lvl="0" marL="457200" rtl="0" algn="l">
              <a:spcBef>
                <a:spcPts val="0"/>
              </a:spcBef>
              <a:spcAft>
                <a:spcPts val="0"/>
              </a:spcAft>
              <a:buClr>
                <a:srgbClr val="2C2C2C"/>
              </a:buClr>
              <a:buSzPts val="1300"/>
              <a:buFont typeface="Arial"/>
              <a:buChar char="●"/>
            </a:pPr>
            <a:r>
              <a:rPr lang="en">
                <a:solidFill>
                  <a:srgbClr val="2C2C2C"/>
                </a:solidFill>
                <a:highlight>
                  <a:srgbClr val="F7F7F8"/>
                </a:highlight>
                <a:latin typeface="Arial"/>
                <a:ea typeface="Arial"/>
                <a:cs typeface="Arial"/>
                <a:sym typeface="Arial"/>
              </a:rPr>
              <a:t>The function returns the trained SVM model.</a:t>
            </a:r>
            <a:endParaRPr>
              <a:solidFill>
                <a:srgbClr val="2C2C2C"/>
              </a:solidFill>
              <a:highlight>
                <a:srgbClr val="F7F7F8"/>
              </a:highlight>
              <a:latin typeface="Arial"/>
              <a:ea typeface="Arial"/>
              <a:cs typeface="Arial"/>
              <a:sym typeface="Arial"/>
            </a:endParaRPr>
          </a:p>
          <a:p>
            <a:pPr indent="0" lvl="0" marL="0" rtl="0" algn="l">
              <a:spcBef>
                <a:spcPts val="1500"/>
              </a:spcBef>
              <a:spcAft>
                <a:spcPts val="1200"/>
              </a:spcAft>
              <a:buNone/>
            </a:pPr>
            <a:r>
              <a:t/>
            </a:r>
            <a:endParaRPr>
              <a:solidFill>
                <a:srgbClr val="2C2C2C"/>
              </a:solidFill>
              <a:latin typeface="Arial"/>
              <a:ea typeface="Arial"/>
              <a:cs typeface="Arial"/>
              <a:sym typeface="Arial"/>
            </a:endParaRPr>
          </a:p>
        </p:txBody>
      </p:sp>
      <p:pic>
        <p:nvPicPr>
          <p:cNvPr id="166" name="Google Shape;166;p25"/>
          <p:cNvPicPr preferRelativeResize="0"/>
          <p:nvPr/>
        </p:nvPicPr>
        <p:blipFill>
          <a:blip r:embed="rId3">
            <a:alphaModFix/>
          </a:blip>
          <a:stretch>
            <a:fillRect/>
          </a:stretch>
        </p:blipFill>
        <p:spPr>
          <a:xfrm>
            <a:off x="973225" y="2766788"/>
            <a:ext cx="3105150"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642700" y="633950"/>
            <a:ext cx="7069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Classify water samples and display results</a:t>
            </a:r>
            <a:endParaRPr sz="1500"/>
          </a:p>
        </p:txBody>
      </p:sp>
      <p:sp>
        <p:nvSpPr>
          <p:cNvPr id="172" name="Google Shape;172;p26"/>
          <p:cNvSpPr txBox="1"/>
          <p:nvPr/>
        </p:nvSpPr>
        <p:spPr>
          <a:xfrm>
            <a:off x="1264650" y="356000"/>
            <a:ext cx="5961000" cy="55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b="1" lang="en" sz="2400" u="sng">
                <a:solidFill>
                  <a:srgbClr val="2C2C2C"/>
                </a:solidFill>
                <a:latin typeface="Lato"/>
                <a:ea typeface="Lato"/>
                <a:cs typeface="Lato"/>
                <a:sym typeface="Lato"/>
              </a:rPr>
              <a:t>Model Evaluation module:</a:t>
            </a:r>
            <a:endParaRPr sz="2400" u="sng">
              <a:solidFill>
                <a:srgbClr val="2C2C2C"/>
              </a:solidFill>
              <a:latin typeface="Lato"/>
              <a:ea typeface="Lato"/>
              <a:cs typeface="Lato"/>
              <a:sym typeface="Lato"/>
            </a:endParaRPr>
          </a:p>
        </p:txBody>
      </p:sp>
      <p:pic>
        <p:nvPicPr>
          <p:cNvPr id="173" name="Google Shape;173;p26"/>
          <p:cNvPicPr preferRelativeResize="0"/>
          <p:nvPr/>
        </p:nvPicPr>
        <p:blipFill>
          <a:blip r:embed="rId3">
            <a:alphaModFix/>
          </a:blip>
          <a:stretch>
            <a:fillRect/>
          </a:stretch>
        </p:blipFill>
        <p:spPr>
          <a:xfrm>
            <a:off x="1380700" y="1282950"/>
            <a:ext cx="5122583" cy="347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