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7"/>
  </p:notesMasterIdLst>
  <p:sldIdLst>
    <p:sldId id="256" r:id="rId2"/>
    <p:sldId id="257" r:id="rId3"/>
    <p:sldId id="259" r:id="rId4"/>
    <p:sldId id="272" r:id="rId5"/>
    <p:sldId id="268" r:id="rId6"/>
    <p:sldId id="267" r:id="rId7"/>
    <p:sldId id="269" r:id="rId8"/>
    <p:sldId id="273" r:id="rId9"/>
    <p:sldId id="270" r:id="rId10"/>
    <p:sldId id="271" r:id="rId11"/>
    <p:sldId id="274" r:id="rId12"/>
    <p:sldId id="262" r:id="rId13"/>
    <p:sldId id="275" r:id="rId14"/>
    <p:sldId id="264"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599"/>
    <p:restoredTop sz="94529"/>
  </p:normalViewPr>
  <p:slideViewPr>
    <p:cSldViewPr snapToGrid="0" snapToObjects="1">
      <p:cViewPr varScale="1">
        <p:scale>
          <a:sx n="74" d="100"/>
          <a:sy n="74" d="100"/>
        </p:scale>
        <p:origin x="184" y="8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9A7D6-D0F4-F443-B898-2E87F539D91D}" type="datetimeFigureOut">
              <a:rPr lang="en-US" smtClean="0"/>
              <a:t>4/29/17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E6BBE-9FCD-DC4D-A2D0-F04AFE53F99A}" type="slidenum">
              <a:rPr lang="en-US" smtClean="0"/>
              <a:t>‹#›</a:t>
            </a:fld>
            <a:endParaRPr lang="en-US"/>
          </a:p>
        </p:txBody>
      </p:sp>
    </p:spTree>
    <p:extLst>
      <p:ext uri="{BB962C8B-B14F-4D97-AF65-F5344CB8AC3E}">
        <p14:creationId xmlns:p14="http://schemas.microsoft.com/office/powerpoint/2010/main" val="59586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0E6BBE-9FCD-DC4D-A2D0-F04AFE53F99A}" type="slidenum">
              <a:rPr lang="en-US" smtClean="0"/>
              <a:t>3</a:t>
            </a:fld>
            <a:endParaRPr lang="en-US"/>
          </a:p>
        </p:txBody>
      </p:sp>
    </p:spTree>
    <p:extLst>
      <p:ext uri="{BB962C8B-B14F-4D97-AF65-F5344CB8AC3E}">
        <p14:creationId xmlns:p14="http://schemas.microsoft.com/office/powerpoint/2010/main" val="99134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4/29/17</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4/29/17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4/29/17</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4/29/17</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4/29/17</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nsideairbnb.com/get-the-data.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187336"/>
            <a:ext cx="8991600" cy="1645920"/>
          </a:xfrm>
        </p:spPr>
        <p:txBody>
          <a:bodyPr/>
          <a:lstStyle/>
          <a:p>
            <a:r>
              <a:rPr lang="en-US" sz="4000" dirty="0"/>
              <a:t>A sneak peak into Airbnb </a:t>
            </a:r>
            <a:endParaRPr lang="en-US" dirty="0"/>
          </a:p>
        </p:txBody>
      </p:sp>
      <p:sp>
        <p:nvSpPr>
          <p:cNvPr id="3" name="Subtitle 2"/>
          <p:cNvSpPr>
            <a:spLocks noGrp="1"/>
          </p:cNvSpPr>
          <p:nvPr>
            <p:ph type="subTitle" idx="1"/>
          </p:nvPr>
        </p:nvSpPr>
        <p:spPr>
          <a:xfrm>
            <a:off x="2695194" y="4376295"/>
            <a:ext cx="6801612" cy="1239894"/>
          </a:xfrm>
        </p:spPr>
        <p:txBody>
          <a:bodyPr>
            <a:normAutofit lnSpcReduction="10000"/>
          </a:bodyPr>
          <a:lstStyle/>
          <a:p>
            <a:pPr algn="l"/>
            <a:r>
              <a:rPr lang="en-US" dirty="0"/>
              <a:t>Course: Big Data System Engineering Using Scala</a:t>
            </a:r>
          </a:p>
          <a:p>
            <a:pPr algn="l"/>
            <a:r>
              <a:rPr lang="en-US" dirty="0"/>
              <a:t>Professor: Robin </a:t>
            </a:r>
            <a:r>
              <a:rPr lang="en-US" dirty="0" err="1"/>
              <a:t>Hillyard</a:t>
            </a:r>
            <a:endParaRPr lang="en-US" dirty="0"/>
          </a:p>
          <a:p>
            <a:pPr algn="l"/>
            <a:r>
              <a:rPr lang="en-US" dirty="0"/>
              <a:t>Team-5: Akash, </a:t>
            </a:r>
            <a:r>
              <a:rPr lang="en-US" dirty="0" err="1"/>
              <a:t>Tejesh</a:t>
            </a:r>
            <a:r>
              <a:rPr lang="en-US" dirty="0"/>
              <a:t> &amp; Vinay</a:t>
            </a:r>
          </a:p>
        </p:txBody>
      </p:sp>
    </p:spTree>
    <p:extLst>
      <p:ext uri="{BB962C8B-B14F-4D97-AF65-F5344CB8AC3E}">
        <p14:creationId xmlns:p14="http://schemas.microsoft.com/office/powerpoint/2010/main" val="406308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t>
            </a:r>
            <a:r>
              <a:rPr lang="en-US" dirty="0" err="1"/>
              <a:t>MLlib</a:t>
            </a:r>
            <a:endParaRPr lang="en-US" b="1" dirty="0"/>
          </a:p>
        </p:txBody>
      </p:sp>
      <p:sp>
        <p:nvSpPr>
          <p:cNvPr id="3" name="Content Placeholder 2"/>
          <p:cNvSpPr>
            <a:spLocks noGrp="1"/>
          </p:cNvSpPr>
          <p:nvPr>
            <p:ph idx="1"/>
          </p:nvPr>
        </p:nvSpPr>
        <p:spPr/>
        <p:txBody>
          <a:bodyPr/>
          <a:lstStyle/>
          <a:p>
            <a:pPr marL="342900" indent="-342900"/>
            <a:r>
              <a:rPr lang="en-US" dirty="0"/>
              <a:t>Airbnb listings prediction</a:t>
            </a:r>
          </a:p>
          <a:p>
            <a:pPr marL="800100" lvl="1" indent="-342900"/>
            <a:r>
              <a:rPr lang="en-US" dirty="0"/>
              <a:t>Collaborative Filtering</a:t>
            </a:r>
          </a:p>
          <a:p>
            <a:pPr marL="1257300" lvl="2" indent="-342900"/>
            <a:r>
              <a:rPr lang="en-US" dirty="0"/>
              <a:t>ALS – Alternating Least Square</a:t>
            </a:r>
          </a:p>
          <a:p>
            <a:pPr marL="342900" indent="-342900"/>
            <a:r>
              <a:rPr lang="en-US" dirty="0"/>
              <a:t>With the use of Ratings(</a:t>
            </a:r>
            <a:r>
              <a:rPr lang="en-US" dirty="0" err="1"/>
              <a:t>int</a:t>
            </a:r>
            <a:r>
              <a:rPr lang="en-US" dirty="0"/>
              <a:t>, </a:t>
            </a:r>
            <a:r>
              <a:rPr lang="en-US" dirty="0" err="1"/>
              <a:t>int</a:t>
            </a:r>
            <a:r>
              <a:rPr lang="en-US" dirty="0"/>
              <a:t>, double) – inbuilt class of Apache Spark</a:t>
            </a:r>
          </a:p>
          <a:p>
            <a:pPr marL="342900" indent="-342900"/>
            <a:r>
              <a:rPr lang="en-US" dirty="0"/>
              <a:t>Clusters with similar interests and ratings</a:t>
            </a:r>
          </a:p>
          <a:p>
            <a:endParaRPr lang="en-US" dirty="0"/>
          </a:p>
        </p:txBody>
      </p:sp>
    </p:spTree>
    <p:extLst>
      <p:ext uri="{BB962C8B-B14F-4D97-AF65-F5344CB8AC3E}">
        <p14:creationId xmlns:p14="http://schemas.microsoft.com/office/powerpoint/2010/main" val="214112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 Mean Squared Error</a:t>
            </a:r>
          </a:p>
        </p:txBody>
      </p:sp>
      <p:sp>
        <p:nvSpPr>
          <p:cNvPr id="3" name="Content Placeholder 2"/>
          <p:cNvSpPr>
            <a:spLocks noGrp="1"/>
          </p:cNvSpPr>
          <p:nvPr>
            <p:ph idx="1"/>
          </p:nvPr>
        </p:nvSpPr>
        <p:spPr/>
        <p:txBody>
          <a:bodyPr>
            <a:normAutofit lnSpcReduction="10000"/>
          </a:bodyPr>
          <a:lstStyle/>
          <a:p>
            <a:r>
              <a:rPr lang="en-US" dirty="0"/>
              <a:t>MSE – Also known as Mean Deviation Error</a:t>
            </a:r>
          </a:p>
          <a:p>
            <a:r>
              <a:rPr lang="en-US" dirty="0"/>
              <a:t>Measures the average of squares of the errors and deviation</a:t>
            </a:r>
          </a:p>
          <a:p>
            <a:r>
              <a:rPr lang="en-US" dirty="0"/>
              <a:t>Measure of how close a fitted line is to data points</a:t>
            </a:r>
          </a:p>
          <a:p>
            <a:r>
              <a:rPr lang="en-US" dirty="0"/>
              <a:t>In layman terms, gives us the difference between estimator and what is estimated.</a:t>
            </a:r>
          </a:p>
          <a:p>
            <a:pPr marL="342900" indent="-342900"/>
            <a:r>
              <a:rPr lang="en-US" dirty="0"/>
              <a:t>MSE value should be less than 5. The lower the MSE value the better the recommendation.</a:t>
            </a:r>
          </a:p>
          <a:p>
            <a:pPr marL="342900" indent="-342900"/>
            <a:r>
              <a:rPr lang="en-US" dirty="0"/>
              <a:t>We were able to achieve a very good MSE value of approx. 1 and RMSE (Root of MSE) value of 1 as well</a:t>
            </a:r>
          </a:p>
          <a:p>
            <a:endParaRPr lang="en-US" dirty="0"/>
          </a:p>
        </p:txBody>
      </p:sp>
    </p:spTree>
    <p:extLst>
      <p:ext uri="{BB962C8B-B14F-4D97-AF65-F5344CB8AC3E}">
        <p14:creationId xmlns:p14="http://schemas.microsoft.com/office/powerpoint/2010/main" val="15686433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Milestone</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1336627"/>
              </p:ext>
            </p:extLst>
          </p:nvPr>
        </p:nvGraphicFramePr>
        <p:xfrm>
          <a:off x="2138878" y="3177859"/>
          <a:ext cx="8128000" cy="2661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r>
                        <a:rPr lang="en-US" dirty="0"/>
                        <a:t>Task</a:t>
                      </a:r>
                    </a:p>
                  </a:txBody>
                  <a:tcPr/>
                </a:tc>
                <a:tc>
                  <a:txBody>
                    <a:bodyPr/>
                    <a:lstStyle/>
                    <a:p>
                      <a:r>
                        <a:rPr lang="en-US" dirty="0"/>
                        <a:t>Time</a:t>
                      </a:r>
                    </a:p>
                  </a:txBody>
                  <a:tcPr/>
                </a:tc>
                <a:extLst>
                  <a:ext uri="{0D108BD9-81ED-4DB2-BD59-A6C34878D82A}">
                    <a16:rowId xmlns:a16="http://schemas.microsoft.com/office/drawing/2014/main" xmlns="" val="10000"/>
                  </a:ext>
                </a:extLst>
              </a:tr>
              <a:tr h="370840">
                <a:tc>
                  <a:txBody>
                    <a:bodyPr/>
                    <a:lstStyle/>
                    <a:p>
                      <a:r>
                        <a:rPr lang="en-US" dirty="0"/>
                        <a:t>Come</a:t>
                      </a:r>
                      <a:r>
                        <a:rPr lang="en-US" baseline="0" dirty="0"/>
                        <a:t> up with the Prototype for our reactive System</a:t>
                      </a:r>
                      <a:endParaRPr lang="en-US" dirty="0"/>
                    </a:p>
                  </a:txBody>
                  <a:tcPr/>
                </a:tc>
                <a:tc>
                  <a:txBody>
                    <a:bodyPr/>
                    <a:lstStyle/>
                    <a:p>
                      <a:r>
                        <a:rPr lang="en-US" dirty="0"/>
                        <a:t>3/29</a:t>
                      </a:r>
                    </a:p>
                  </a:txBody>
                  <a:tcPr/>
                </a:tc>
                <a:extLst>
                  <a:ext uri="{0D108BD9-81ED-4DB2-BD59-A6C34878D82A}">
                    <a16:rowId xmlns:a16="http://schemas.microsoft.com/office/drawing/2014/main" xmlns="" val="10001"/>
                  </a:ext>
                </a:extLst>
              </a:tr>
              <a:tr h="370840">
                <a:tc>
                  <a:txBody>
                    <a:bodyPr/>
                    <a:lstStyle/>
                    <a:p>
                      <a:r>
                        <a:rPr lang="en-US" dirty="0"/>
                        <a:t>Exploring and implementing</a:t>
                      </a:r>
                      <a:r>
                        <a:rPr lang="en-US" baseline="0" dirty="0"/>
                        <a:t> Play,  Actor model and spark and unit tests</a:t>
                      </a:r>
                      <a:endParaRPr lang="en-US" dirty="0"/>
                    </a:p>
                  </a:txBody>
                  <a:tcPr/>
                </a:tc>
                <a:tc>
                  <a:txBody>
                    <a:bodyPr/>
                    <a:lstStyle/>
                    <a:p>
                      <a:r>
                        <a:rPr lang="en-US" dirty="0"/>
                        <a:t>4/15</a:t>
                      </a:r>
                    </a:p>
                  </a:txBody>
                  <a:tcPr/>
                </a:tc>
                <a:extLst>
                  <a:ext uri="{0D108BD9-81ED-4DB2-BD59-A6C34878D82A}">
                    <a16:rowId xmlns:a16="http://schemas.microsoft.com/office/drawing/2014/main" xmlns="" val="10002"/>
                  </a:ext>
                </a:extLst>
              </a:tr>
              <a:tr h="370840">
                <a:tc>
                  <a:txBody>
                    <a:bodyPr/>
                    <a:lstStyle/>
                    <a:p>
                      <a:r>
                        <a:rPr lang="en-US" dirty="0"/>
                        <a:t>Integrating</a:t>
                      </a:r>
                      <a:r>
                        <a:rPr lang="en-US" baseline="0" dirty="0"/>
                        <a:t> Spark and Play</a:t>
                      </a:r>
                      <a:endParaRPr lang="en-US" dirty="0"/>
                    </a:p>
                  </a:txBody>
                  <a:tcPr/>
                </a:tc>
                <a:tc>
                  <a:txBody>
                    <a:bodyPr/>
                    <a:lstStyle/>
                    <a:p>
                      <a:r>
                        <a:rPr lang="en-US" dirty="0"/>
                        <a:t>4/18</a:t>
                      </a:r>
                    </a:p>
                  </a:txBody>
                  <a:tcPr/>
                </a:tc>
                <a:extLst>
                  <a:ext uri="{0D108BD9-81ED-4DB2-BD59-A6C34878D82A}">
                    <a16:rowId xmlns:a16="http://schemas.microsoft.com/office/drawing/2014/main" xmlns="" val="10003"/>
                  </a:ext>
                </a:extLst>
              </a:tr>
              <a:tr h="370840">
                <a:tc>
                  <a:txBody>
                    <a:bodyPr/>
                    <a:lstStyle/>
                    <a:p>
                      <a:r>
                        <a:rPr lang="en-US" dirty="0"/>
                        <a:t>Functional</a:t>
                      </a:r>
                      <a:r>
                        <a:rPr lang="en-US" baseline="0" dirty="0"/>
                        <a:t> and load testing </a:t>
                      </a:r>
                      <a:r>
                        <a:rPr lang="en-US" dirty="0"/>
                        <a:t>/self acceptance</a:t>
                      </a:r>
                    </a:p>
                  </a:txBody>
                  <a:tcPr/>
                </a:tc>
                <a:tc>
                  <a:txBody>
                    <a:bodyPr/>
                    <a:lstStyle/>
                    <a:p>
                      <a:r>
                        <a:rPr lang="en-US" dirty="0"/>
                        <a:t>4/22</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75125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could serve </a:t>
            </a:r>
            <a:r>
              <a:rPr lang="en-US" dirty="0" err="1" smtClean="0"/>
              <a:t>upto</a:t>
            </a:r>
            <a:r>
              <a:rPr lang="en-US" dirty="0" smtClean="0"/>
              <a:t> 100 requests per second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952" y="2638425"/>
            <a:ext cx="5090097" cy="3101975"/>
          </a:xfrm>
        </p:spPr>
      </p:pic>
    </p:spTree>
    <p:extLst>
      <p:ext uri="{BB962C8B-B14F-4D97-AF65-F5344CB8AC3E}">
        <p14:creationId xmlns:p14="http://schemas.microsoft.com/office/powerpoint/2010/main" val="952365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Criteria</a:t>
            </a:r>
          </a:p>
        </p:txBody>
      </p:sp>
      <p:sp>
        <p:nvSpPr>
          <p:cNvPr id="3" name="Content Placeholder 2"/>
          <p:cNvSpPr>
            <a:spLocks noGrp="1"/>
          </p:cNvSpPr>
          <p:nvPr>
            <p:ph idx="1"/>
          </p:nvPr>
        </p:nvSpPr>
        <p:spPr/>
        <p:txBody>
          <a:bodyPr/>
          <a:lstStyle/>
          <a:p>
            <a:r>
              <a:rPr lang="en-US" dirty="0"/>
              <a:t>Application </a:t>
            </a:r>
            <a:r>
              <a:rPr lang="en-US" dirty="0" smtClean="0"/>
              <a:t>was able to serve up to 100 requests per second.</a:t>
            </a:r>
            <a:endParaRPr lang="en-US" dirty="0"/>
          </a:p>
          <a:p>
            <a:r>
              <a:rPr lang="en-US" dirty="0"/>
              <a:t>Provide user with a informative dashboard showing the analytical insights based on the Airbnb listings data.</a:t>
            </a:r>
          </a:p>
          <a:p>
            <a:r>
              <a:rPr lang="en-US" dirty="0"/>
              <a:t>Recommend listings based on the user preference with MSE value less than 5. Our model is successfully recommending listings to the user with an MSE value of 1.2, which fulfills the criteria easily and serves the purpose of a Recommendation System.</a:t>
            </a:r>
          </a:p>
          <a:p>
            <a:endParaRPr lang="en-US" dirty="0"/>
          </a:p>
        </p:txBody>
      </p:sp>
    </p:spTree>
    <p:extLst>
      <p:ext uri="{BB962C8B-B14F-4D97-AF65-F5344CB8AC3E}">
        <p14:creationId xmlns:p14="http://schemas.microsoft.com/office/powerpoint/2010/main" val="1031706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442342" y="2967335"/>
            <a:ext cx="3307317"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Questions?</a:t>
            </a:r>
          </a:p>
        </p:txBody>
      </p:sp>
    </p:spTree>
    <p:extLst>
      <p:ext uri="{BB962C8B-B14F-4D97-AF65-F5344CB8AC3E}">
        <p14:creationId xmlns:p14="http://schemas.microsoft.com/office/powerpoint/2010/main" val="2098580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project</a:t>
            </a:r>
          </a:p>
        </p:txBody>
      </p:sp>
      <p:sp>
        <p:nvSpPr>
          <p:cNvPr id="3" name="Content Placeholder 2"/>
          <p:cNvSpPr>
            <a:spLocks noGrp="1"/>
          </p:cNvSpPr>
          <p:nvPr>
            <p:ph idx="1"/>
          </p:nvPr>
        </p:nvSpPr>
        <p:spPr/>
        <p:txBody>
          <a:bodyPr/>
          <a:lstStyle/>
          <a:p>
            <a:r>
              <a:rPr lang="en-US" dirty="0"/>
              <a:t>Building a reactive application that is based on Actor model using </a:t>
            </a:r>
            <a:r>
              <a:rPr lang="en-US" dirty="0" err="1"/>
              <a:t>Akka</a:t>
            </a:r>
            <a:r>
              <a:rPr lang="en-US" dirty="0"/>
              <a:t> framework and Play framework.</a:t>
            </a:r>
          </a:p>
          <a:p>
            <a:r>
              <a:rPr lang="en-US" dirty="0"/>
              <a:t>Analyze the vibe of the neighborhood from the available listing dataset</a:t>
            </a:r>
          </a:p>
          <a:p>
            <a:r>
              <a:rPr lang="en-US" dirty="0"/>
              <a:t>Suggest user some relevant listings based on his/her past experience or locality preference.</a:t>
            </a:r>
          </a:p>
        </p:txBody>
      </p:sp>
    </p:spTree>
    <p:extLst>
      <p:ext uri="{BB962C8B-B14F-4D97-AF65-F5344CB8AC3E}">
        <p14:creationId xmlns:p14="http://schemas.microsoft.com/office/powerpoint/2010/main" val="1976933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it took to achieve our goal</a:t>
            </a:r>
          </a:p>
        </p:txBody>
      </p:sp>
      <p:sp>
        <p:nvSpPr>
          <p:cNvPr id="3" name="Content Placeholder 2"/>
          <p:cNvSpPr>
            <a:spLocks noGrp="1"/>
          </p:cNvSpPr>
          <p:nvPr>
            <p:ph idx="1"/>
          </p:nvPr>
        </p:nvSpPr>
        <p:spPr>
          <a:xfrm>
            <a:off x="2231135" y="2618994"/>
            <a:ext cx="8480407" cy="3964637"/>
          </a:xfrm>
        </p:spPr>
        <p:txBody>
          <a:bodyPr>
            <a:normAutofit fontScale="92500" lnSpcReduction="10000"/>
          </a:bodyPr>
          <a:lstStyle/>
          <a:p>
            <a:pPr lvl="1"/>
            <a:r>
              <a:rPr lang="en-US" dirty="0"/>
              <a:t>Play-Framework</a:t>
            </a:r>
          </a:p>
          <a:p>
            <a:pPr lvl="1"/>
            <a:r>
              <a:rPr lang="en-US" dirty="0" err="1"/>
              <a:t>Akka</a:t>
            </a:r>
            <a:endParaRPr lang="en-US" dirty="0"/>
          </a:p>
          <a:p>
            <a:pPr lvl="1"/>
            <a:r>
              <a:rPr lang="en-US" dirty="0"/>
              <a:t>Slick(to help us make </a:t>
            </a:r>
            <a:r>
              <a:rPr lang="en-US" dirty="0" err="1"/>
              <a:t>async</a:t>
            </a:r>
            <a:r>
              <a:rPr lang="en-US" dirty="0"/>
              <a:t> DB calls to blocking DB)</a:t>
            </a:r>
          </a:p>
          <a:p>
            <a:pPr lvl="1"/>
            <a:r>
              <a:rPr lang="en-US" dirty="0"/>
              <a:t>MySQL</a:t>
            </a:r>
          </a:p>
          <a:p>
            <a:pPr lvl="1"/>
            <a:r>
              <a:rPr lang="en-US" dirty="0"/>
              <a:t>Kafka</a:t>
            </a:r>
          </a:p>
          <a:p>
            <a:pPr lvl="1"/>
            <a:r>
              <a:rPr lang="en-US" dirty="0"/>
              <a:t>Spark Streaming</a:t>
            </a:r>
          </a:p>
          <a:p>
            <a:pPr lvl="1"/>
            <a:r>
              <a:rPr lang="en-US" dirty="0"/>
              <a:t>Spark </a:t>
            </a:r>
            <a:r>
              <a:rPr lang="en-US" dirty="0" err="1"/>
              <a:t>MLlib</a:t>
            </a:r>
            <a:endParaRPr lang="en-US" dirty="0"/>
          </a:p>
          <a:p>
            <a:pPr lvl="1"/>
            <a:r>
              <a:rPr lang="en-US" dirty="0" err="1"/>
              <a:t>HBase</a:t>
            </a:r>
            <a:endParaRPr lang="en-US" dirty="0"/>
          </a:p>
          <a:p>
            <a:pPr lvl="1"/>
            <a:r>
              <a:rPr lang="en-US" dirty="0"/>
              <a:t>Apache Zookeeper</a:t>
            </a:r>
          </a:p>
          <a:p>
            <a:pPr lvl="1"/>
            <a:r>
              <a:rPr lang="en-US" dirty="0"/>
              <a:t>HDFS</a:t>
            </a:r>
          </a:p>
          <a:p>
            <a:pPr lvl="1"/>
            <a:r>
              <a:rPr lang="en-US" dirty="0"/>
              <a:t>Angular JS</a:t>
            </a:r>
          </a:p>
          <a:p>
            <a:pPr lvl="1"/>
            <a:r>
              <a:rPr lang="en-US" dirty="0"/>
              <a:t>Chart JS</a:t>
            </a:r>
          </a:p>
          <a:p>
            <a:pPr lvl="1"/>
            <a:endParaRPr lang="en-US" dirty="0"/>
          </a:p>
          <a:p>
            <a:endParaRPr lang="en-US" dirty="0"/>
          </a:p>
          <a:p>
            <a:endParaRPr lang="en-US" dirty="0"/>
          </a:p>
        </p:txBody>
      </p:sp>
    </p:spTree>
    <p:extLst>
      <p:ext uri="{BB962C8B-B14F-4D97-AF65-F5344CB8AC3E}">
        <p14:creationId xmlns:p14="http://schemas.microsoft.com/office/powerpoint/2010/main" val="77015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CRAWLER-DOWNLOADER</a:t>
            </a:r>
          </a:p>
        </p:txBody>
      </p:sp>
      <p:sp>
        <p:nvSpPr>
          <p:cNvPr id="3" name="Content Placeholder 2"/>
          <p:cNvSpPr>
            <a:spLocks noGrp="1"/>
          </p:cNvSpPr>
          <p:nvPr>
            <p:ph idx="1"/>
          </p:nvPr>
        </p:nvSpPr>
        <p:spPr/>
        <p:txBody>
          <a:bodyPr/>
          <a:lstStyle/>
          <a:p>
            <a:r>
              <a:rPr lang="en-US" dirty="0"/>
              <a:t>Data source: </a:t>
            </a:r>
            <a:r>
              <a:rPr lang="en-US" dirty="0">
                <a:hlinkClick r:id="rId2"/>
              </a:rPr>
              <a:t>http://insideairbnb.com/get-the-data.html</a:t>
            </a:r>
            <a:endParaRPr lang="en-US" dirty="0"/>
          </a:p>
          <a:p>
            <a:endParaRPr lang="en-US" dirty="0"/>
          </a:p>
          <a:p>
            <a:r>
              <a:rPr lang="en-US" dirty="0"/>
              <a:t>Since there were more then 1000 files that we could download,  we built a crawler using Actors that could download all the required files with multiple tries for failed </a:t>
            </a:r>
            <a:r>
              <a:rPr lang="en-US" dirty="0" err="1"/>
              <a:t>atempts</a:t>
            </a:r>
            <a:r>
              <a:rPr lang="en-US" dirty="0"/>
              <a:t>.</a:t>
            </a:r>
          </a:p>
        </p:txBody>
      </p:sp>
    </p:spTree>
    <p:extLst>
      <p:ext uri="{BB962C8B-B14F-4D97-AF65-F5344CB8AC3E}">
        <p14:creationId xmlns:p14="http://schemas.microsoft.com/office/powerpoint/2010/main" val="18001428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8904" y="0"/>
            <a:ext cx="7729728" cy="672378"/>
          </a:xfrm>
        </p:spPr>
        <p:txBody>
          <a:bodyPr>
            <a:normAutofit fontScale="90000"/>
          </a:bodyPr>
          <a:lstStyle/>
          <a:p>
            <a:r>
              <a:rPr lang="en-US"/>
              <a:t>Actor system</a:t>
            </a:r>
          </a:p>
        </p:txBody>
      </p:sp>
      <p:sp>
        <p:nvSpPr>
          <p:cNvPr id="4" name="Oval 3"/>
          <p:cNvSpPr/>
          <p:nvPr/>
        </p:nvSpPr>
        <p:spPr>
          <a:xfrm>
            <a:off x="4901380" y="848129"/>
            <a:ext cx="1651819" cy="12388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Actor System</a:t>
            </a:r>
          </a:p>
        </p:txBody>
      </p:sp>
      <p:sp>
        <p:nvSpPr>
          <p:cNvPr id="5" name="Oval 4"/>
          <p:cNvSpPr/>
          <p:nvPr/>
        </p:nvSpPr>
        <p:spPr>
          <a:xfrm>
            <a:off x="2349909" y="1858297"/>
            <a:ext cx="1710813" cy="16960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 of Login Actor(10)</a:t>
            </a:r>
          </a:p>
        </p:txBody>
      </p:sp>
      <p:sp>
        <p:nvSpPr>
          <p:cNvPr id="6" name="Oval 5"/>
          <p:cNvSpPr/>
          <p:nvPr/>
        </p:nvSpPr>
        <p:spPr>
          <a:xfrm>
            <a:off x="4805515" y="2433484"/>
            <a:ext cx="1843548" cy="16665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WebSocket</a:t>
            </a:r>
            <a:r>
              <a:rPr lang="en-US" dirty="0"/>
              <a:t>  Actor</a:t>
            </a:r>
          </a:p>
        </p:txBody>
      </p:sp>
      <p:sp>
        <p:nvSpPr>
          <p:cNvPr id="11" name="Oval 10"/>
          <p:cNvSpPr/>
          <p:nvPr/>
        </p:nvSpPr>
        <p:spPr>
          <a:xfrm>
            <a:off x="7128387" y="4053349"/>
            <a:ext cx="1855839" cy="166656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Consumer Actor</a:t>
            </a:r>
            <a:endParaRPr lang="en-US" dirty="0"/>
          </a:p>
        </p:txBody>
      </p:sp>
      <p:sp>
        <p:nvSpPr>
          <p:cNvPr id="18" name="Rectangle 17"/>
          <p:cNvSpPr/>
          <p:nvPr/>
        </p:nvSpPr>
        <p:spPr>
          <a:xfrm>
            <a:off x="7128387" y="6012426"/>
            <a:ext cx="2133600" cy="5555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Thread</a:t>
            </a:r>
          </a:p>
        </p:txBody>
      </p:sp>
      <p:sp>
        <p:nvSpPr>
          <p:cNvPr id="19" name="Oval 18"/>
          <p:cNvSpPr/>
          <p:nvPr/>
        </p:nvSpPr>
        <p:spPr>
          <a:xfrm>
            <a:off x="9925665" y="4193458"/>
            <a:ext cx="1592825" cy="152645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Spark Streaming</a:t>
            </a:r>
          </a:p>
          <a:p>
            <a:pPr algn="ctr"/>
            <a:r>
              <a:rPr lang="en-US" dirty="0"/>
              <a:t>Client </a:t>
            </a:r>
          </a:p>
          <a:p>
            <a:pPr algn="ctr"/>
            <a:r>
              <a:rPr lang="en-US" dirty="0"/>
              <a:t>Actor</a:t>
            </a:r>
          </a:p>
        </p:txBody>
      </p:sp>
      <p:cxnSp>
        <p:nvCxnSpPr>
          <p:cNvPr id="21" name="Straight Arrow Connector 20"/>
          <p:cNvCxnSpPr/>
          <p:nvPr/>
        </p:nvCxnSpPr>
        <p:spPr>
          <a:xfrm flipH="1">
            <a:off x="3952568" y="1725561"/>
            <a:ext cx="948812" cy="575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6" idx="0"/>
          </p:cNvCxnSpPr>
          <p:nvPr/>
        </p:nvCxnSpPr>
        <p:spPr>
          <a:xfrm>
            <a:off x="5727289" y="2089921"/>
            <a:ext cx="0" cy="343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553198" y="1725561"/>
            <a:ext cx="1762431" cy="88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0" idx="5"/>
          </p:cNvCxnSpPr>
          <p:nvPr/>
        </p:nvCxnSpPr>
        <p:spPr>
          <a:xfrm>
            <a:off x="9643214" y="3359065"/>
            <a:ext cx="842889" cy="834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8315629" y="3488352"/>
            <a:ext cx="275921" cy="609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18" idx="0"/>
          </p:cNvCxnSpPr>
          <p:nvPr/>
        </p:nvCxnSpPr>
        <p:spPr>
          <a:xfrm>
            <a:off x="8195187" y="5719917"/>
            <a:ext cx="0" cy="2925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8195187" y="2366144"/>
            <a:ext cx="1696469" cy="11632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Kafka manager </a:t>
            </a:r>
            <a:r>
              <a:rPr lang="en-US" dirty="0"/>
              <a:t>actor</a:t>
            </a:r>
          </a:p>
        </p:txBody>
      </p:sp>
    </p:spTree>
    <p:extLst>
      <p:ext uri="{BB962C8B-B14F-4D97-AF65-F5344CB8AC3E}">
        <p14:creationId xmlns:p14="http://schemas.microsoft.com/office/powerpoint/2010/main" val="1215492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92796"/>
            <a:ext cx="7729728" cy="500378"/>
          </a:xfrm>
        </p:spPr>
        <p:txBody>
          <a:bodyPr>
            <a:normAutofit fontScale="90000"/>
          </a:bodyPr>
          <a:lstStyle/>
          <a:p>
            <a:r>
              <a:rPr lang="en-US" dirty="0"/>
              <a:t>Architecture (Part 1)</a:t>
            </a:r>
          </a:p>
        </p:txBody>
      </p:sp>
      <p:sp>
        <p:nvSpPr>
          <p:cNvPr id="4" name="Rectangle 3"/>
          <p:cNvSpPr/>
          <p:nvPr/>
        </p:nvSpPr>
        <p:spPr>
          <a:xfrm>
            <a:off x="2477729" y="1283110"/>
            <a:ext cx="1151906" cy="4088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PLAY</a:t>
            </a:r>
          </a:p>
        </p:txBody>
      </p:sp>
      <p:sp>
        <p:nvSpPr>
          <p:cNvPr id="5" name="Oval 4"/>
          <p:cNvSpPr/>
          <p:nvPr/>
        </p:nvSpPr>
        <p:spPr>
          <a:xfrm>
            <a:off x="221226" y="1283110"/>
            <a:ext cx="1135626" cy="11061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6" name="Oval 5"/>
          <p:cNvSpPr/>
          <p:nvPr/>
        </p:nvSpPr>
        <p:spPr>
          <a:xfrm>
            <a:off x="4814915" y="1356539"/>
            <a:ext cx="1710813" cy="16960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Pool of Login Actor(10)</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7969" y="1652442"/>
            <a:ext cx="1040990" cy="1040990"/>
          </a:xfrm>
          <a:prstGeom prst="rect">
            <a:avLst/>
          </a:prstGeom>
        </p:spPr>
      </p:pic>
      <p:sp>
        <p:nvSpPr>
          <p:cNvPr id="8" name="TextBox 7"/>
          <p:cNvSpPr txBox="1"/>
          <p:nvPr/>
        </p:nvSpPr>
        <p:spPr>
          <a:xfrm>
            <a:off x="9440369" y="1283110"/>
            <a:ext cx="1040990" cy="369332"/>
          </a:xfrm>
          <a:prstGeom prst="rect">
            <a:avLst/>
          </a:prstGeom>
          <a:noFill/>
        </p:spPr>
        <p:txBody>
          <a:bodyPr wrap="square" rtlCol="0">
            <a:spAutoFit/>
          </a:bodyPr>
          <a:lstStyle/>
          <a:p>
            <a:r>
              <a:rPr lang="en-US" dirty="0"/>
              <a:t>MySQL</a:t>
            </a:r>
          </a:p>
        </p:txBody>
      </p:sp>
      <p:cxnSp>
        <p:nvCxnSpPr>
          <p:cNvPr id="10" name="Straight Arrow Connector 9"/>
          <p:cNvCxnSpPr/>
          <p:nvPr/>
        </p:nvCxnSpPr>
        <p:spPr>
          <a:xfrm>
            <a:off x="6461325" y="1836174"/>
            <a:ext cx="2826644" cy="145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00900" y="1467776"/>
            <a:ext cx="1257300" cy="368398"/>
          </a:xfrm>
          <a:prstGeom prst="rect">
            <a:avLst/>
          </a:prstGeom>
          <a:noFill/>
        </p:spPr>
        <p:txBody>
          <a:bodyPr wrap="square" rtlCol="0">
            <a:spAutoFit/>
          </a:bodyPr>
          <a:lstStyle/>
          <a:p>
            <a:r>
              <a:rPr lang="en-US" dirty="0"/>
              <a:t>SLICK</a:t>
            </a:r>
          </a:p>
        </p:txBody>
      </p:sp>
      <p:cxnSp>
        <p:nvCxnSpPr>
          <p:cNvPr id="13" name="Straight Arrow Connector 12"/>
          <p:cNvCxnSpPr/>
          <p:nvPr/>
        </p:nvCxnSpPr>
        <p:spPr>
          <a:xfrm flipH="1" flipV="1">
            <a:off x="6461325" y="2204572"/>
            <a:ext cx="2826644" cy="184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629635" y="1908687"/>
            <a:ext cx="1120877" cy="72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356852" y="1651975"/>
            <a:ext cx="1120877" cy="184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3709522" y="2348681"/>
            <a:ext cx="1034412" cy="4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flipV="1">
            <a:off x="1363430" y="2036814"/>
            <a:ext cx="965049" cy="151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866391" y="2389239"/>
            <a:ext cx="1539440" cy="140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rot="583473">
            <a:off x="1515638" y="1320319"/>
            <a:ext cx="867706" cy="369332"/>
          </a:xfrm>
          <a:prstGeom prst="rect">
            <a:avLst/>
          </a:prstGeom>
          <a:noFill/>
        </p:spPr>
        <p:txBody>
          <a:bodyPr wrap="square" rtlCol="0">
            <a:spAutoFit/>
          </a:bodyPr>
          <a:lstStyle/>
          <a:p>
            <a:r>
              <a:rPr lang="en-US"/>
              <a:t>Login</a:t>
            </a:r>
          </a:p>
        </p:txBody>
      </p:sp>
      <p:sp>
        <p:nvSpPr>
          <p:cNvPr id="27" name="TextBox 26"/>
          <p:cNvSpPr txBox="1"/>
          <p:nvPr/>
        </p:nvSpPr>
        <p:spPr>
          <a:xfrm rot="2217210">
            <a:off x="858044" y="3004439"/>
            <a:ext cx="1222011" cy="646331"/>
          </a:xfrm>
          <a:prstGeom prst="rect">
            <a:avLst/>
          </a:prstGeom>
          <a:noFill/>
        </p:spPr>
        <p:txBody>
          <a:bodyPr wrap="square" rtlCol="0">
            <a:spAutoFit/>
          </a:bodyPr>
          <a:lstStyle/>
          <a:p>
            <a:r>
              <a:rPr lang="en-US"/>
              <a:t>Get Dashboard</a:t>
            </a:r>
          </a:p>
        </p:txBody>
      </p:sp>
      <p:sp>
        <p:nvSpPr>
          <p:cNvPr id="28" name="Rectangle 27"/>
          <p:cNvSpPr/>
          <p:nvPr/>
        </p:nvSpPr>
        <p:spPr>
          <a:xfrm>
            <a:off x="6544778" y="3872178"/>
            <a:ext cx="2065822" cy="149992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HDFS</a:t>
            </a:r>
          </a:p>
        </p:txBody>
      </p:sp>
      <p:sp>
        <p:nvSpPr>
          <p:cNvPr id="29" name="Rectangle 28"/>
          <p:cNvSpPr/>
          <p:nvPr/>
        </p:nvSpPr>
        <p:spPr>
          <a:xfrm>
            <a:off x="6525728" y="3532239"/>
            <a:ext cx="2084872" cy="73496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HBase</a:t>
            </a:r>
            <a:endParaRPr lang="en-US" dirty="0"/>
          </a:p>
        </p:txBody>
      </p:sp>
      <p:cxnSp>
        <p:nvCxnSpPr>
          <p:cNvPr id="31" name="Straight Arrow Connector 30"/>
          <p:cNvCxnSpPr>
            <a:endCxn id="29" idx="1"/>
          </p:cNvCxnSpPr>
          <p:nvPr/>
        </p:nvCxnSpPr>
        <p:spPr>
          <a:xfrm>
            <a:off x="3709522" y="3532239"/>
            <a:ext cx="2816206" cy="36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3709522" y="3872178"/>
            <a:ext cx="2816206" cy="323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495070">
            <a:off x="4438650" y="3219450"/>
            <a:ext cx="1162050" cy="369332"/>
          </a:xfrm>
          <a:prstGeom prst="rect">
            <a:avLst/>
          </a:prstGeom>
          <a:noFill/>
        </p:spPr>
        <p:txBody>
          <a:bodyPr wrap="square" rtlCol="0">
            <a:spAutoFit/>
          </a:bodyPr>
          <a:lstStyle/>
          <a:p>
            <a:r>
              <a:rPr lang="en-US"/>
              <a:t>Futures</a:t>
            </a:r>
          </a:p>
        </p:txBody>
      </p:sp>
    </p:spTree>
    <p:extLst>
      <p:ext uri="{BB962C8B-B14F-4D97-AF65-F5344CB8AC3E}">
        <p14:creationId xmlns:p14="http://schemas.microsoft.com/office/powerpoint/2010/main" val="1913605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152400"/>
            <a:ext cx="7729728" cy="647700"/>
          </a:xfrm>
        </p:spPr>
        <p:txBody>
          <a:bodyPr>
            <a:normAutofit fontScale="90000"/>
          </a:bodyPr>
          <a:lstStyle/>
          <a:p>
            <a:r>
              <a:rPr lang="en-US" dirty="0"/>
              <a:t>Architecture (part ii)</a:t>
            </a:r>
          </a:p>
        </p:txBody>
      </p:sp>
      <p:sp>
        <p:nvSpPr>
          <p:cNvPr id="4" name="Rectangle 3"/>
          <p:cNvSpPr/>
          <p:nvPr/>
        </p:nvSpPr>
        <p:spPr>
          <a:xfrm>
            <a:off x="1884107" y="1813437"/>
            <a:ext cx="1151906" cy="3269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PLAY</a:t>
            </a:r>
          </a:p>
        </p:txBody>
      </p:sp>
      <p:sp>
        <p:nvSpPr>
          <p:cNvPr id="5" name="Oval 4"/>
          <p:cNvSpPr/>
          <p:nvPr/>
        </p:nvSpPr>
        <p:spPr>
          <a:xfrm>
            <a:off x="202176" y="1587910"/>
            <a:ext cx="1135626" cy="11061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Client</a:t>
            </a:r>
          </a:p>
        </p:txBody>
      </p:sp>
      <p:sp>
        <p:nvSpPr>
          <p:cNvPr id="6" name="Oval 5"/>
          <p:cNvSpPr/>
          <p:nvPr/>
        </p:nvSpPr>
        <p:spPr>
          <a:xfrm>
            <a:off x="7981950" y="949642"/>
            <a:ext cx="1696469" cy="11632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Kafka manager </a:t>
            </a:r>
            <a:r>
              <a:rPr lang="en-US" dirty="0"/>
              <a:t>actor</a:t>
            </a:r>
          </a:p>
        </p:txBody>
      </p:sp>
      <p:sp>
        <p:nvSpPr>
          <p:cNvPr id="7" name="Oval 6"/>
          <p:cNvSpPr/>
          <p:nvPr/>
        </p:nvSpPr>
        <p:spPr>
          <a:xfrm>
            <a:off x="3582318" y="2256196"/>
            <a:ext cx="1870361" cy="75401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WebSocket</a:t>
            </a:r>
            <a:r>
              <a:rPr lang="en-US" dirty="0"/>
              <a:t>  Actor</a:t>
            </a:r>
          </a:p>
        </p:txBody>
      </p:sp>
      <p:sp>
        <p:nvSpPr>
          <p:cNvPr id="8" name="Oval 7"/>
          <p:cNvSpPr/>
          <p:nvPr/>
        </p:nvSpPr>
        <p:spPr>
          <a:xfrm>
            <a:off x="3662091" y="4989998"/>
            <a:ext cx="1710813" cy="63295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Consumer Actor</a:t>
            </a:r>
            <a:endParaRPr lang="en-US" dirty="0"/>
          </a:p>
        </p:txBody>
      </p:sp>
      <p:sp>
        <p:nvSpPr>
          <p:cNvPr id="9" name="Rectangle 8"/>
          <p:cNvSpPr/>
          <p:nvPr/>
        </p:nvSpPr>
        <p:spPr>
          <a:xfrm>
            <a:off x="3559419" y="6103194"/>
            <a:ext cx="2129913" cy="318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Consumer Thread</a:t>
            </a:r>
          </a:p>
        </p:txBody>
      </p:sp>
      <p:sp>
        <p:nvSpPr>
          <p:cNvPr id="10" name="Oval 9"/>
          <p:cNvSpPr/>
          <p:nvPr/>
        </p:nvSpPr>
        <p:spPr>
          <a:xfrm>
            <a:off x="9608606" y="2305050"/>
            <a:ext cx="1592825" cy="9812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Spark Streaming Actor</a:t>
            </a:r>
            <a:endParaRPr lang="en-US" dirty="0"/>
          </a:p>
        </p:txBody>
      </p:sp>
      <p:sp>
        <p:nvSpPr>
          <p:cNvPr id="11" name="Rounded Rectangle 10"/>
          <p:cNvSpPr/>
          <p:nvPr/>
        </p:nvSpPr>
        <p:spPr>
          <a:xfrm>
            <a:off x="6231806" y="2499365"/>
            <a:ext cx="2073994" cy="155656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3" name="Straight Connector 12"/>
          <p:cNvCxnSpPr/>
          <p:nvPr/>
        </p:nvCxnSpPr>
        <p:spPr>
          <a:xfrm>
            <a:off x="5903214" y="3024777"/>
            <a:ext cx="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a:stCxn id="11" idx="1"/>
            <a:endCxn id="11" idx="3"/>
          </p:cNvCxnSpPr>
          <p:nvPr/>
        </p:nvCxnSpPr>
        <p:spPr>
          <a:xfrm>
            <a:off x="6231806" y="3277650"/>
            <a:ext cx="2073994"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589013" y="2640875"/>
            <a:ext cx="2895631" cy="369332"/>
          </a:xfrm>
          <a:prstGeom prst="rect">
            <a:avLst/>
          </a:prstGeom>
          <a:noFill/>
        </p:spPr>
        <p:txBody>
          <a:bodyPr wrap="square" rtlCol="0">
            <a:spAutoFit/>
          </a:bodyPr>
          <a:lstStyle/>
          <a:p>
            <a:r>
              <a:rPr lang="en-US" dirty="0"/>
              <a:t>Topic - IN</a:t>
            </a:r>
          </a:p>
        </p:txBody>
      </p:sp>
      <p:sp>
        <p:nvSpPr>
          <p:cNvPr id="18" name="TextBox 17"/>
          <p:cNvSpPr txBox="1"/>
          <p:nvPr/>
        </p:nvSpPr>
        <p:spPr>
          <a:xfrm>
            <a:off x="6589014" y="3449882"/>
            <a:ext cx="2063860" cy="369332"/>
          </a:xfrm>
          <a:prstGeom prst="rect">
            <a:avLst/>
          </a:prstGeom>
          <a:noFill/>
        </p:spPr>
        <p:txBody>
          <a:bodyPr wrap="square" rtlCol="0">
            <a:spAutoFit/>
          </a:bodyPr>
          <a:lstStyle/>
          <a:p>
            <a:r>
              <a:rPr lang="en-US"/>
              <a:t>Topic - OUT</a:t>
            </a:r>
          </a:p>
        </p:txBody>
      </p:sp>
      <p:cxnSp>
        <p:nvCxnSpPr>
          <p:cNvPr id="20" name="Straight Arrow Connector 19"/>
          <p:cNvCxnSpPr/>
          <p:nvPr/>
        </p:nvCxnSpPr>
        <p:spPr>
          <a:xfrm>
            <a:off x="1337802" y="1981200"/>
            <a:ext cx="518804"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036013" y="2305050"/>
            <a:ext cx="546305"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589013" y="4055934"/>
            <a:ext cx="1392937" cy="369332"/>
          </a:xfrm>
          <a:prstGeom prst="rect">
            <a:avLst/>
          </a:prstGeom>
          <a:noFill/>
        </p:spPr>
        <p:txBody>
          <a:bodyPr wrap="square" rtlCol="0">
            <a:spAutoFit/>
          </a:bodyPr>
          <a:lstStyle/>
          <a:p>
            <a:r>
              <a:rPr lang="en-US" dirty="0"/>
              <a:t>     Kafka </a:t>
            </a:r>
          </a:p>
        </p:txBody>
      </p:sp>
      <p:cxnSp>
        <p:nvCxnSpPr>
          <p:cNvPr id="29" name="Straight Arrow Connector 28"/>
          <p:cNvCxnSpPr>
            <a:stCxn id="7" idx="6"/>
          </p:cNvCxnSpPr>
          <p:nvPr/>
        </p:nvCxnSpPr>
        <p:spPr>
          <a:xfrm>
            <a:off x="5452679" y="2633202"/>
            <a:ext cx="779127" cy="24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0" idx="1"/>
          </p:cNvCxnSpPr>
          <p:nvPr/>
        </p:nvCxnSpPr>
        <p:spPr>
          <a:xfrm>
            <a:off x="9287836" y="2059690"/>
            <a:ext cx="554034" cy="389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645020" y="4055934"/>
            <a:ext cx="802026" cy="1913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4131353" y="5622949"/>
            <a:ext cx="14672" cy="48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9" idx="0"/>
          </p:cNvCxnSpPr>
          <p:nvPr/>
        </p:nvCxnSpPr>
        <p:spPr>
          <a:xfrm>
            <a:off x="4624375" y="5622949"/>
            <a:ext cx="1" cy="4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676435" y="3493435"/>
            <a:ext cx="1696469" cy="11632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Kafka manager </a:t>
            </a:r>
            <a:r>
              <a:rPr lang="en-US" dirty="0"/>
              <a:t>actor</a:t>
            </a:r>
          </a:p>
        </p:txBody>
      </p:sp>
      <p:cxnSp>
        <p:nvCxnSpPr>
          <p:cNvPr id="48" name="Straight Arrow Connector 47"/>
          <p:cNvCxnSpPr/>
          <p:nvPr/>
        </p:nvCxnSpPr>
        <p:spPr>
          <a:xfrm flipV="1">
            <a:off x="4184125" y="4606847"/>
            <a:ext cx="0" cy="37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662475" y="4714171"/>
            <a:ext cx="1" cy="265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331750" y="3036408"/>
            <a:ext cx="0" cy="373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3083198" y="2640875"/>
            <a:ext cx="445835" cy="15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1328854" y="2394769"/>
            <a:ext cx="508068" cy="133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4739316" y="3036408"/>
            <a:ext cx="1" cy="480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9798289" y="3736955"/>
            <a:ext cx="1240567" cy="9772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Spark Streaming </a:t>
            </a:r>
          </a:p>
        </p:txBody>
      </p:sp>
      <p:cxnSp>
        <p:nvCxnSpPr>
          <p:cNvPr id="68" name="Straight Arrow Connector 67"/>
          <p:cNvCxnSpPr>
            <a:stCxn id="10" idx="4"/>
            <a:endCxn id="66" idx="0"/>
          </p:cNvCxnSpPr>
          <p:nvPr/>
        </p:nvCxnSpPr>
        <p:spPr>
          <a:xfrm>
            <a:off x="10405019" y="3286268"/>
            <a:ext cx="13554" cy="450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9841870" y="5295900"/>
            <a:ext cx="1196986"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Spark </a:t>
            </a:r>
            <a:r>
              <a:rPr lang="en-US" dirty="0" err="1"/>
              <a:t>MLib</a:t>
            </a:r>
            <a:endParaRPr lang="en-US" dirty="0"/>
          </a:p>
        </p:txBody>
      </p:sp>
      <p:cxnSp>
        <p:nvCxnSpPr>
          <p:cNvPr id="71" name="Straight Arrow Connector 70"/>
          <p:cNvCxnSpPr/>
          <p:nvPr/>
        </p:nvCxnSpPr>
        <p:spPr>
          <a:xfrm>
            <a:off x="10600547" y="4724744"/>
            <a:ext cx="21790" cy="58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10153650" y="4714171"/>
            <a:ext cx="0" cy="581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flipV="1">
            <a:off x="8336664" y="3736955"/>
            <a:ext cx="1461625" cy="338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384987" y="1690358"/>
            <a:ext cx="335669" cy="369332"/>
          </a:xfrm>
          <a:prstGeom prst="rect">
            <a:avLst/>
          </a:prstGeom>
          <a:noFill/>
        </p:spPr>
        <p:txBody>
          <a:bodyPr wrap="square" rtlCol="0">
            <a:spAutoFit/>
          </a:bodyPr>
          <a:lstStyle/>
          <a:p>
            <a:r>
              <a:rPr lang="en-US" dirty="0"/>
              <a:t>1</a:t>
            </a:r>
          </a:p>
        </p:txBody>
      </p:sp>
      <p:sp>
        <p:nvSpPr>
          <p:cNvPr id="79" name="TextBox 78"/>
          <p:cNvSpPr txBox="1"/>
          <p:nvPr/>
        </p:nvSpPr>
        <p:spPr>
          <a:xfrm>
            <a:off x="3306115" y="2075411"/>
            <a:ext cx="222918" cy="369332"/>
          </a:xfrm>
          <a:prstGeom prst="rect">
            <a:avLst/>
          </a:prstGeom>
          <a:noFill/>
        </p:spPr>
        <p:txBody>
          <a:bodyPr wrap="square" rtlCol="0">
            <a:spAutoFit/>
          </a:bodyPr>
          <a:lstStyle/>
          <a:p>
            <a:r>
              <a:rPr lang="en-US" dirty="0"/>
              <a:t>2</a:t>
            </a:r>
          </a:p>
        </p:txBody>
      </p:sp>
      <p:sp>
        <p:nvSpPr>
          <p:cNvPr id="80" name="TextBox 79"/>
          <p:cNvSpPr txBox="1"/>
          <p:nvPr/>
        </p:nvSpPr>
        <p:spPr>
          <a:xfrm>
            <a:off x="5689332" y="2305050"/>
            <a:ext cx="152910" cy="369332"/>
          </a:xfrm>
          <a:prstGeom prst="rect">
            <a:avLst/>
          </a:prstGeom>
          <a:noFill/>
        </p:spPr>
        <p:txBody>
          <a:bodyPr wrap="square" rtlCol="0">
            <a:spAutoFit/>
          </a:bodyPr>
          <a:lstStyle/>
          <a:p>
            <a:r>
              <a:rPr lang="en-US" dirty="0"/>
              <a:t>3</a:t>
            </a:r>
          </a:p>
        </p:txBody>
      </p:sp>
      <p:sp>
        <p:nvSpPr>
          <p:cNvPr id="81" name="TextBox 80"/>
          <p:cNvSpPr txBox="1"/>
          <p:nvPr/>
        </p:nvSpPr>
        <p:spPr>
          <a:xfrm>
            <a:off x="4800600" y="3070636"/>
            <a:ext cx="266700" cy="369332"/>
          </a:xfrm>
          <a:prstGeom prst="rect">
            <a:avLst/>
          </a:prstGeom>
          <a:noFill/>
        </p:spPr>
        <p:txBody>
          <a:bodyPr wrap="square" rtlCol="0">
            <a:spAutoFit/>
          </a:bodyPr>
          <a:lstStyle/>
          <a:p>
            <a:r>
              <a:rPr lang="en-US" dirty="0"/>
              <a:t>4</a:t>
            </a:r>
          </a:p>
        </p:txBody>
      </p:sp>
      <p:sp>
        <p:nvSpPr>
          <p:cNvPr id="82" name="TextBox 81"/>
          <p:cNvSpPr txBox="1"/>
          <p:nvPr/>
        </p:nvSpPr>
        <p:spPr>
          <a:xfrm>
            <a:off x="9564853" y="1964440"/>
            <a:ext cx="396011" cy="369332"/>
          </a:xfrm>
          <a:prstGeom prst="rect">
            <a:avLst/>
          </a:prstGeom>
          <a:noFill/>
        </p:spPr>
        <p:txBody>
          <a:bodyPr wrap="square" rtlCol="0">
            <a:spAutoFit/>
          </a:bodyPr>
          <a:lstStyle/>
          <a:p>
            <a:r>
              <a:rPr lang="en-US" dirty="0"/>
              <a:t>5</a:t>
            </a:r>
          </a:p>
        </p:txBody>
      </p:sp>
      <p:sp>
        <p:nvSpPr>
          <p:cNvPr id="83" name="TextBox 82"/>
          <p:cNvSpPr txBox="1"/>
          <p:nvPr/>
        </p:nvSpPr>
        <p:spPr>
          <a:xfrm>
            <a:off x="10508037" y="3352515"/>
            <a:ext cx="416519" cy="369332"/>
          </a:xfrm>
          <a:prstGeom prst="rect">
            <a:avLst/>
          </a:prstGeom>
          <a:noFill/>
        </p:spPr>
        <p:txBody>
          <a:bodyPr wrap="square" rtlCol="0">
            <a:spAutoFit/>
          </a:bodyPr>
          <a:lstStyle/>
          <a:p>
            <a:r>
              <a:rPr lang="en-US" dirty="0"/>
              <a:t>6</a:t>
            </a:r>
          </a:p>
        </p:txBody>
      </p:sp>
      <p:sp>
        <p:nvSpPr>
          <p:cNvPr id="84" name="TextBox 83"/>
          <p:cNvSpPr txBox="1"/>
          <p:nvPr/>
        </p:nvSpPr>
        <p:spPr>
          <a:xfrm>
            <a:off x="4800600" y="4676071"/>
            <a:ext cx="438150" cy="369332"/>
          </a:xfrm>
          <a:prstGeom prst="rect">
            <a:avLst/>
          </a:prstGeom>
          <a:noFill/>
        </p:spPr>
        <p:txBody>
          <a:bodyPr wrap="square" rtlCol="0">
            <a:spAutoFit/>
          </a:bodyPr>
          <a:lstStyle/>
          <a:p>
            <a:r>
              <a:rPr lang="en-US" dirty="0"/>
              <a:t>6</a:t>
            </a:r>
          </a:p>
        </p:txBody>
      </p:sp>
      <p:sp>
        <p:nvSpPr>
          <p:cNvPr id="85" name="TextBox 84"/>
          <p:cNvSpPr txBox="1"/>
          <p:nvPr/>
        </p:nvSpPr>
        <p:spPr>
          <a:xfrm>
            <a:off x="4686300" y="5734050"/>
            <a:ext cx="266700" cy="369332"/>
          </a:xfrm>
          <a:prstGeom prst="rect">
            <a:avLst/>
          </a:prstGeom>
          <a:noFill/>
        </p:spPr>
        <p:txBody>
          <a:bodyPr wrap="square" rtlCol="0">
            <a:spAutoFit/>
          </a:bodyPr>
          <a:lstStyle/>
          <a:p>
            <a:r>
              <a:rPr lang="en-US" dirty="0"/>
              <a:t>8</a:t>
            </a:r>
          </a:p>
        </p:txBody>
      </p:sp>
      <p:sp>
        <p:nvSpPr>
          <p:cNvPr id="86" name="TextBox 85"/>
          <p:cNvSpPr txBox="1"/>
          <p:nvPr/>
        </p:nvSpPr>
        <p:spPr>
          <a:xfrm>
            <a:off x="10716296" y="4847137"/>
            <a:ext cx="208260" cy="369332"/>
          </a:xfrm>
          <a:prstGeom prst="rect">
            <a:avLst/>
          </a:prstGeom>
          <a:noFill/>
        </p:spPr>
        <p:txBody>
          <a:bodyPr wrap="square" rtlCol="0">
            <a:spAutoFit/>
          </a:bodyPr>
          <a:lstStyle/>
          <a:p>
            <a:r>
              <a:rPr lang="en-US" dirty="0"/>
              <a:t>8</a:t>
            </a:r>
          </a:p>
        </p:txBody>
      </p:sp>
      <p:sp>
        <p:nvSpPr>
          <p:cNvPr id="87" name="TextBox 86"/>
          <p:cNvSpPr txBox="1"/>
          <p:nvPr/>
        </p:nvSpPr>
        <p:spPr>
          <a:xfrm>
            <a:off x="9960864" y="4860737"/>
            <a:ext cx="192786" cy="369332"/>
          </a:xfrm>
          <a:prstGeom prst="rect">
            <a:avLst/>
          </a:prstGeom>
          <a:noFill/>
        </p:spPr>
        <p:txBody>
          <a:bodyPr wrap="square" rtlCol="0">
            <a:spAutoFit/>
          </a:bodyPr>
          <a:lstStyle/>
          <a:p>
            <a:r>
              <a:rPr lang="en-US" dirty="0"/>
              <a:t>9</a:t>
            </a:r>
          </a:p>
        </p:txBody>
      </p:sp>
      <p:cxnSp>
        <p:nvCxnSpPr>
          <p:cNvPr id="89" name="Straight Arrow Connector 88"/>
          <p:cNvCxnSpPr/>
          <p:nvPr/>
        </p:nvCxnSpPr>
        <p:spPr>
          <a:xfrm>
            <a:off x="8336664" y="2825541"/>
            <a:ext cx="1426194" cy="9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8830184" y="2795659"/>
            <a:ext cx="237292" cy="369332"/>
          </a:xfrm>
          <a:prstGeom prst="rect">
            <a:avLst/>
          </a:prstGeom>
          <a:noFill/>
        </p:spPr>
        <p:txBody>
          <a:bodyPr wrap="square" rtlCol="0">
            <a:spAutoFit/>
          </a:bodyPr>
          <a:lstStyle/>
          <a:p>
            <a:r>
              <a:rPr lang="en-US" dirty="0"/>
              <a:t>7</a:t>
            </a:r>
          </a:p>
        </p:txBody>
      </p:sp>
      <p:sp>
        <p:nvSpPr>
          <p:cNvPr id="91" name="TextBox 90"/>
          <p:cNvSpPr txBox="1"/>
          <p:nvPr/>
        </p:nvSpPr>
        <p:spPr>
          <a:xfrm>
            <a:off x="8614774" y="3925063"/>
            <a:ext cx="634962" cy="369332"/>
          </a:xfrm>
          <a:prstGeom prst="rect">
            <a:avLst/>
          </a:prstGeom>
          <a:noFill/>
        </p:spPr>
        <p:txBody>
          <a:bodyPr wrap="square" rtlCol="0">
            <a:spAutoFit/>
          </a:bodyPr>
          <a:lstStyle/>
          <a:p>
            <a:r>
              <a:rPr lang="en-US" dirty="0"/>
              <a:t>10</a:t>
            </a:r>
          </a:p>
        </p:txBody>
      </p:sp>
      <p:sp>
        <p:nvSpPr>
          <p:cNvPr id="92" name="TextBox 91"/>
          <p:cNvSpPr txBox="1"/>
          <p:nvPr/>
        </p:nvSpPr>
        <p:spPr>
          <a:xfrm>
            <a:off x="6231806" y="4847137"/>
            <a:ext cx="467838" cy="369332"/>
          </a:xfrm>
          <a:prstGeom prst="rect">
            <a:avLst/>
          </a:prstGeom>
          <a:noFill/>
        </p:spPr>
        <p:txBody>
          <a:bodyPr wrap="square" rtlCol="0">
            <a:spAutoFit/>
          </a:bodyPr>
          <a:lstStyle/>
          <a:p>
            <a:r>
              <a:rPr lang="en-US"/>
              <a:t>11</a:t>
            </a:r>
          </a:p>
        </p:txBody>
      </p:sp>
      <p:sp>
        <p:nvSpPr>
          <p:cNvPr id="93" name="TextBox 92"/>
          <p:cNvSpPr txBox="1"/>
          <p:nvPr/>
        </p:nvSpPr>
        <p:spPr>
          <a:xfrm>
            <a:off x="3529033" y="5734050"/>
            <a:ext cx="602320" cy="369332"/>
          </a:xfrm>
          <a:prstGeom prst="rect">
            <a:avLst/>
          </a:prstGeom>
          <a:noFill/>
        </p:spPr>
        <p:txBody>
          <a:bodyPr wrap="square" rtlCol="0">
            <a:spAutoFit/>
          </a:bodyPr>
          <a:lstStyle/>
          <a:p>
            <a:r>
              <a:rPr lang="en-US" dirty="0"/>
              <a:t>12</a:t>
            </a:r>
          </a:p>
        </p:txBody>
      </p:sp>
      <p:sp>
        <p:nvSpPr>
          <p:cNvPr id="94" name="TextBox 93"/>
          <p:cNvSpPr txBox="1"/>
          <p:nvPr/>
        </p:nvSpPr>
        <p:spPr>
          <a:xfrm>
            <a:off x="3529033" y="4676071"/>
            <a:ext cx="602320" cy="369332"/>
          </a:xfrm>
          <a:prstGeom prst="rect">
            <a:avLst/>
          </a:prstGeom>
          <a:noFill/>
        </p:spPr>
        <p:txBody>
          <a:bodyPr wrap="square" rtlCol="0">
            <a:spAutoFit/>
          </a:bodyPr>
          <a:lstStyle/>
          <a:p>
            <a:r>
              <a:rPr lang="en-US" dirty="0"/>
              <a:t>13</a:t>
            </a:r>
          </a:p>
        </p:txBody>
      </p:sp>
      <p:sp>
        <p:nvSpPr>
          <p:cNvPr id="95" name="TextBox 94"/>
          <p:cNvSpPr txBox="1"/>
          <p:nvPr/>
        </p:nvSpPr>
        <p:spPr>
          <a:xfrm>
            <a:off x="3662091" y="3036408"/>
            <a:ext cx="522034" cy="373257"/>
          </a:xfrm>
          <a:prstGeom prst="rect">
            <a:avLst/>
          </a:prstGeom>
          <a:noFill/>
        </p:spPr>
        <p:txBody>
          <a:bodyPr wrap="square" rtlCol="0">
            <a:spAutoFit/>
          </a:bodyPr>
          <a:lstStyle/>
          <a:p>
            <a:r>
              <a:rPr lang="en-US" dirty="0"/>
              <a:t>14</a:t>
            </a:r>
          </a:p>
        </p:txBody>
      </p:sp>
      <p:sp>
        <p:nvSpPr>
          <p:cNvPr id="96" name="TextBox 95"/>
          <p:cNvSpPr txBox="1"/>
          <p:nvPr/>
        </p:nvSpPr>
        <p:spPr>
          <a:xfrm>
            <a:off x="3083198" y="2876550"/>
            <a:ext cx="499120" cy="369332"/>
          </a:xfrm>
          <a:prstGeom prst="rect">
            <a:avLst/>
          </a:prstGeom>
          <a:noFill/>
        </p:spPr>
        <p:txBody>
          <a:bodyPr wrap="square" rtlCol="0">
            <a:spAutoFit/>
          </a:bodyPr>
          <a:lstStyle/>
          <a:p>
            <a:r>
              <a:rPr lang="en-US" dirty="0"/>
              <a:t>15</a:t>
            </a:r>
          </a:p>
        </p:txBody>
      </p:sp>
      <p:sp>
        <p:nvSpPr>
          <p:cNvPr id="97" name="TextBox 96"/>
          <p:cNvSpPr txBox="1"/>
          <p:nvPr/>
        </p:nvSpPr>
        <p:spPr>
          <a:xfrm>
            <a:off x="1212837" y="2674382"/>
            <a:ext cx="507819" cy="369332"/>
          </a:xfrm>
          <a:prstGeom prst="rect">
            <a:avLst/>
          </a:prstGeom>
          <a:noFill/>
        </p:spPr>
        <p:txBody>
          <a:bodyPr wrap="square" rtlCol="0">
            <a:spAutoFit/>
          </a:bodyPr>
          <a:lstStyle/>
          <a:p>
            <a:r>
              <a:rPr lang="en-US"/>
              <a:t>16</a:t>
            </a:r>
          </a:p>
        </p:txBody>
      </p:sp>
    </p:spTree>
    <p:extLst>
      <p:ext uri="{BB962C8B-B14F-4D97-AF65-F5344CB8AC3E}">
        <p14:creationId xmlns:p14="http://schemas.microsoft.com/office/powerpoint/2010/main" val="170501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 into </a:t>
            </a:r>
            <a:r>
              <a:rPr lang="en-US" dirty="0" err="1"/>
              <a:t>airbnb</a:t>
            </a:r>
            <a:r>
              <a:rPr lang="en-US" dirty="0"/>
              <a:t> dataset</a:t>
            </a:r>
          </a:p>
        </p:txBody>
      </p:sp>
      <p:sp>
        <p:nvSpPr>
          <p:cNvPr id="3" name="Content Placeholder 2"/>
          <p:cNvSpPr>
            <a:spLocks noGrp="1"/>
          </p:cNvSpPr>
          <p:nvPr>
            <p:ph idx="1"/>
          </p:nvPr>
        </p:nvSpPr>
        <p:spPr/>
        <p:txBody>
          <a:bodyPr/>
          <a:lstStyle/>
          <a:p>
            <a:r>
              <a:rPr lang="en-US" dirty="0"/>
              <a:t>Performed a few analysis like:</a:t>
            </a:r>
          </a:p>
          <a:p>
            <a:pPr lvl="1"/>
            <a:r>
              <a:rPr lang="en-US" dirty="0"/>
              <a:t>Average price per number of rooms</a:t>
            </a:r>
          </a:p>
          <a:p>
            <a:pPr lvl="1"/>
            <a:r>
              <a:rPr lang="en-US" dirty="0"/>
              <a:t>City trends </a:t>
            </a:r>
            <a:r>
              <a:rPr lang="mr-IN" dirty="0"/>
              <a:t>–</a:t>
            </a:r>
            <a:r>
              <a:rPr lang="en-US" dirty="0"/>
              <a:t> When does the city get really busy?</a:t>
            </a:r>
          </a:p>
          <a:p>
            <a:pPr lvl="1"/>
            <a:r>
              <a:rPr lang="en-US" dirty="0"/>
              <a:t>Most active customers</a:t>
            </a:r>
          </a:p>
          <a:p>
            <a:pPr lvl="1"/>
            <a:r>
              <a:rPr lang="en-US" dirty="0"/>
              <a:t>Average price per room type</a:t>
            </a:r>
          </a:p>
          <a:p>
            <a:pPr lvl="1"/>
            <a:endParaRPr lang="en-US" dirty="0"/>
          </a:p>
          <a:p>
            <a:pPr lvl="1"/>
            <a:r>
              <a:rPr lang="en-US" dirty="0"/>
              <a:t>Stored all these results on </a:t>
            </a:r>
            <a:r>
              <a:rPr lang="en-US" dirty="0" err="1"/>
              <a:t>HBase</a:t>
            </a:r>
            <a:r>
              <a:rPr lang="en-US" dirty="0"/>
              <a:t>.</a:t>
            </a:r>
          </a:p>
        </p:txBody>
      </p:sp>
    </p:spTree>
    <p:extLst>
      <p:ext uri="{BB962C8B-B14F-4D97-AF65-F5344CB8AC3E}">
        <p14:creationId xmlns:p14="http://schemas.microsoft.com/office/powerpoint/2010/main" val="99151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Airbnb Datasets</a:t>
            </a:r>
          </a:p>
        </p:txBody>
      </p:sp>
      <p:sp>
        <p:nvSpPr>
          <p:cNvPr id="3" name="Content Placeholder 2"/>
          <p:cNvSpPr>
            <a:spLocks noGrp="1"/>
          </p:cNvSpPr>
          <p:nvPr>
            <p:ph idx="1"/>
          </p:nvPr>
        </p:nvSpPr>
        <p:spPr/>
        <p:txBody>
          <a:bodyPr>
            <a:normAutofit lnSpcReduction="10000"/>
          </a:bodyPr>
          <a:lstStyle/>
          <a:p>
            <a:r>
              <a:rPr lang="en-US" dirty="0" err="1"/>
              <a:t>Listings.csv</a:t>
            </a:r>
            <a:r>
              <a:rPr lang="en-US" dirty="0"/>
              <a:t> – contain 4000 listings of Boston with 94 columns</a:t>
            </a:r>
          </a:p>
          <a:p>
            <a:r>
              <a:rPr lang="en-US" dirty="0" err="1"/>
              <a:t>Reviews.csv</a:t>
            </a:r>
            <a:r>
              <a:rPr lang="en-US" dirty="0"/>
              <a:t> – contains around 30000 reviews of people visited a listing, along with ratings to each listings</a:t>
            </a:r>
          </a:p>
          <a:p>
            <a:endParaRPr lang="en-US" dirty="0"/>
          </a:p>
          <a:p>
            <a:r>
              <a:rPr lang="en-US" dirty="0"/>
              <a:t>Cleaned and pre-processed the data using </a:t>
            </a:r>
            <a:r>
              <a:rPr lang="en-US" dirty="0" err="1"/>
              <a:t>PySpark</a:t>
            </a:r>
            <a:r>
              <a:rPr lang="en-US" dirty="0"/>
              <a:t> on </a:t>
            </a:r>
            <a:r>
              <a:rPr lang="en-US" dirty="0" err="1"/>
              <a:t>Jupyter</a:t>
            </a:r>
            <a:r>
              <a:rPr lang="en-US" dirty="0"/>
              <a:t> Notebook on multi-line text.</a:t>
            </a:r>
          </a:p>
          <a:p>
            <a:r>
              <a:rPr lang="en-US" dirty="0"/>
              <a:t>Joined both csv’s programmatically using Python and obtained the required columns</a:t>
            </a:r>
          </a:p>
          <a:p>
            <a:r>
              <a:rPr lang="en-US" dirty="0"/>
              <a:t>Obtained 4 important column based on the ALS Algorithm</a:t>
            </a:r>
          </a:p>
        </p:txBody>
      </p:sp>
    </p:spTree>
    <p:extLst>
      <p:ext uri="{BB962C8B-B14F-4D97-AF65-F5344CB8AC3E}">
        <p14:creationId xmlns:p14="http://schemas.microsoft.com/office/powerpoint/2010/main" val="569115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290</TotalTime>
  <Words>597</Words>
  <Application>Microsoft Macintosh PowerPoint</Application>
  <PresentationFormat>Widescreen</PresentationFormat>
  <Paragraphs>126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Mangal</vt:lpstr>
      <vt:lpstr>Parcel</vt:lpstr>
      <vt:lpstr>A sneak peak into Airbnb </vt:lpstr>
      <vt:lpstr>Goals of the project</vt:lpstr>
      <vt:lpstr>What it took to achieve our goal</vt:lpstr>
      <vt:lpstr>CRAWLER-DOWNLOADER</vt:lpstr>
      <vt:lpstr>Actor system</vt:lpstr>
      <vt:lpstr>Architecture (Part 1)</vt:lpstr>
      <vt:lpstr>Architecture (part ii)</vt:lpstr>
      <vt:lpstr>Insight into airbnb dataset</vt:lpstr>
      <vt:lpstr>Airbnb Datasets</vt:lpstr>
      <vt:lpstr>Spark MLlib</vt:lpstr>
      <vt:lpstr>MSE – Mean Squared Error</vt:lpstr>
      <vt:lpstr>Milestone</vt:lpstr>
      <vt:lpstr>Application could serve upto 100 requests per second</vt:lpstr>
      <vt:lpstr>Acceptance Criteria</vt:lpstr>
      <vt:lpstr>Thank you</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sneak peak into airbnb</dc:title>
  <dc:creator>Microsoft Office User</dc:creator>
  <cp:lastModifiedBy>Microsoft Office User</cp:lastModifiedBy>
  <cp:revision>49</cp:revision>
  <dcterms:created xsi:type="dcterms:W3CDTF">2017-03-17T20:55:19Z</dcterms:created>
  <dcterms:modified xsi:type="dcterms:W3CDTF">2017-04-29T19:39:16Z</dcterms:modified>
</cp:coreProperties>
</file>