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9" r:id="rId4"/>
    <p:sldId id="272" r:id="rId5"/>
    <p:sldId id="268" r:id="rId6"/>
    <p:sldId id="267" r:id="rId7"/>
    <p:sldId id="269" r:id="rId8"/>
    <p:sldId id="273" r:id="rId9"/>
    <p:sldId id="270" r:id="rId10"/>
    <p:sldId id="271" r:id="rId11"/>
    <p:sldId id="274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0"/>
    <p:restoredTop sz="94529"/>
  </p:normalViewPr>
  <p:slideViewPr>
    <p:cSldViewPr snapToGrid="0" snapToObjects="1">
      <p:cViewPr varScale="1">
        <p:scale>
          <a:sx n="68" d="100"/>
          <a:sy n="68" d="100"/>
        </p:scale>
        <p:origin x="24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A7D6-D0F4-F443-B898-2E87F539D91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6BBE-9FCD-DC4D-A2D0-F04AFE5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E6BBE-9FCD-DC4D-A2D0-F04AFE53F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sideairbnb.com/get-the-data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87336"/>
            <a:ext cx="8991600" cy="1645920"/>
          </a:xfrm>
        </p:spPr>
        <p:txBody>
          <a:bodyPr/>
          <a:lstStyle/>
          <a:p>
            <a:r>
              <a:rPr lang="en-US" sz="4000" dirty="0"/>
              <a:t>A sneak peak into </a:t>
            </a:r>
            <a:r>
              <a:rPr lang="en-US" sz="4000" dirty="0" smtClean="0"/>
              <a:t>Airbnb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76295"/>
            <a:ext cx="6801612" cy="12398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Course: Big Data System Engineering Using Scala</a:t>
            </a:r>
          </a:p>
          <a:p>
            <a:pPr algn="l"/>
            <a:r>
              <a:rPr lang="en-US" dirty="0" smtClean="0"/>
              <a:t>Professor: Robin </a:t>
            </a:r>
            <a:r>
              <a:rPr lang="en-US" dirty="0" err="1" smtClean="0"/>
              <a:t>Hillyard</a:t>
            </a:r>
            <a:endParaRPr lang="en-US" dirty="0" smtClean="0"/>
          </a:p>
          <a:p>
            <a:pPr algn="l"/>
            <a:r>
              <a:rPr lang="en-US" dirty="0" smtClean="0"/>
              <a:t>Team-5: Akash, </a:t>
            </a:r>
            <a:r>
              <a:rPr lang="en-US" dirty="0" err="1" smtClean="0"/>
              <a:t>Tejesh</a:t>
            </a:r>
            <a:r>
              <a:rPr lang="en-US" dirty="0" smtClean="0"/>
              <a:t> &amp; 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MLlib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Airbnb listings prediction</a:t>
            </a:r>
          </a:p>
          <a:p>
            <a:pPr marL="800100" lvl="1" indent="-342900"/>
            <a:r>
              <a:rPr lang="en-US" dirty="0"/>
              <a:t>Collaborative Filtering</a:t>
            </a:r>
          </a:p>
          <a:p>
            <a:pPr marL="1257300" lvl="2" indent="-342900"/>
            <a:r>
              <a:rPr lang="en-US" dirty="0"/>
              <a:t>ALS – Alternating Least Square</a:t>
            </a:r>
          </a:p>
          <a:p>
            <a:pPr marL="342900" indent="-342900"/>
            <a:r>
              <a:rPr lang="en-US" dirty="0"/>
              <a:t>With the use of Ratings(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double) – inbuilt class of Apache Spark</a:t>
            </a:r>
          </a:p>
          <a:p>
            <a:pPr marL="342900" indent="-342900"/>
            <a:r>
              <a:rPr lang="en-US" dirty="0"/>
              <a:t>Clusters with similar interests and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– Mean Squared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MSE – Also known as Mean Deviation Error</a:t>
            </a:r>
          </a:p>
          <a:p>
            <a:r>
              <a:rPr lang="en-US" dirty="0"/>
              <a:t>Measures the average of squares of the errors and deviation</a:t>
            </a:r>
          </a:p>
          <a:p>
            <a:r>
              <a:rPr lang="en-US" dirty="0"/>
              <a:t>Measure of how close a fitted line is to data points</a:t>
            </a:r>
          </a:p>
          <a:p>
            <a:r>
              <a:rPr lang="en-US" dirty="0"/>
              <a:t>In layman terms, gives us the difference between estimator and what is estimated.</a:t>
            </a:r>
          </a:p>
          <a:p>
            <a:pPr marL="342900" indent="-342900"/>
            <a:r>
              <a:rPr lang="en-US" dirty="0"/>
              <a:t>MSE value should be less than 5. The lower the MSE value the better the recommendation.</a:t>
            </a:r>
          </a:p>
          <a:p>
            <a:pPr marL="342900" indent="-342900"/>
            <a:r>
              <a:rPr lang="en-US" dirty="0"/>
              <a:t>We were able to achieve a very good MSE value of approx. 1 and RMSE (Root of MSE) value of 1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6627"/>
              </p:ext>
            </p:extLst>
          </p:nvPr>
        </p:nvGraphicFramePr>
        <p:xfrm>
          <a:off x="2138878" y="3177859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Come</a:t>
                      </a:r>
                      <a:r>
                        <a:rPr lang="en-US" baseline="0" dirty="0" smtClean="0"/>
                        <a:t> up with the Prototype for our reactive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Exploring and implementing</a:t>
                      </a:r>
                      <a:r>
                        <a:rPr lang="en-US" baseline="0" dirty="0" smtClean="0"/>
                        <a:t> Play,  Actor model and spark and unit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Integrating</a:t>
                      </a:r>
                      <a:r>
                        <a:rPr lang="en-US" baseline="0" dirty="0" smtClean="0"/>
                        <a:t> Spark and 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r>
                        <a:rPr lang="en-US" baseline="0" dirty="0" smtClean="0"/>
                        <a:t> and load testing </a:t>
                      </a:r>
                      <a:r>
                        <a:rPr lang="en-US" dirty="0" smtClean="0"/>
                        <a:t>/self acceptance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should be truly reactive </a:t>
            </a:r>
            <a:endParaRPr lang="en-US" dirty="0" smtClean="0"/>
          </a:p>
          <a:p>
            <a:r>
              <a:rPr lang="en-US" dirty="0" smtClean="0"/>
              <a:t>Provide user with a informative dashboard.</a:t>
            </a:r>
          </a:p>
          <a:p>
            <a:r>
              <a:rPr lang="en-US" dirty="0" smtClean="0"/>
              <a:t>Recommend listings based on the user preference.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2342" y="2967335"/>
            <a:ext cx="330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5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reactive application that is based on Actor model using </a:t>
            </a:r>
            <a:r>
              <a:rPr lang="en-US" dirty="0" err="1" smtClean="0"/>
              <a:t>Akka</a:t>
            </a:r>
            <a:r>
              <a:rPr lang="en-US" dirty="0" smtClean="0"/>
              <a:t> framework and Play framework.</a:t>
            </a:r>
          </a:p>
          <a:p>
            <a:r>
              <a:rPr lang="en-US" dirty="0" smtClean="0"/>
              <a:t>Analyze the vibe of the neighborhood from the available listing </a:t>
            </a:r>
            <a:r>
              <a:rPr lang="en-US" dirty="0" smtClean="0"/>
              <a:t>dataset</a:t>
            </a:r>
            <a:endParaRPr lang="en-US" dirty="0" smtClean="0"/>
          </a:p>
          <a:p>
            <a:r>
              <a:rPr lang="en-US" dirty="0" smtClean="0"/>
              <a:t>Suggest user some relevant listings based on his/her past experience or locality preference.</a:t>
            </a:r>
          </a:p>
        </p:txBody>
      </p:sp>
    </p:spTree>
    <p:extLst>
      <p:ext uri="{BB962C8B-B14F-4D97-AF65-F5344CB8AC3E}">
        <p14:creationId xmlns:p14="http://schemas.microsoft.com/office/powerpoint/2010/main" val="19769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took to achieve 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18994"/>
            <a:ext cx="8480407" cy="396463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Play-Framework</a:t>
            </a:r>
          </a:p>
          <a:p>
            <a:pPr lvl="1"/>
            <a:r>
              <a:rPr lang="en-US" dirty="0" err="1" smtClean="0"/>
              <a:t>Akka</a:t>
            </a:r>
            <a:endParaRPr lang="en-US" dirty="0" smtClean="0"/>
          </a:p>
          <a:p>
            <a:pPr lvl="1"/>
            <a:r>
              <a:rPr lang="en-US" dirty="0" smtClean="0"/>
              <a:t>Slick(to help us make </a:t>
            </a:r>
            <a:r>
              <a:rPr lang="en-US" dirty="0" err="1" smtClean="0"/>
              <a:t>async</a:t>
            </a:r>
            <a:r>
              <a:rPr lang="en-US" dirty="0" smtClean="0"/>
              <a:t> DB calls to blocking DB)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Kafka</a:t>
            </a:r>
          </a:p>
          <a:p>
            <a:pPr lvl="1"/>
            <a:r>
              <a:rPr lang="en-US" dirty="0" smtClean="0"/>
              <a:t>Spark Streaming</a:t>
            </a:r>
          </a:p>
          <a:p>
            <a:pPr lvl="1"/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Apache Zookeeper</a:t>
            </a:r>
          </a:p>
          <a:p>
            <a:pPr lvl="1"/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Angular JS</a:t>
            </a:r>
          </a:p>
          <a:p>
            <a:pPr lvl="1"/>
            <a:r>
              <a:rPr lang="en-US" dirty="0" smtClean="0"/>
              <a:t>Chart JS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1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CRAWLER-DOWNLOADER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insideairbnb.com/get-the-data.html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there were more then 1000 files that we could download,  we built a crawler using Actors that could download all the required files with multiple tries for failed </a:t>
            </a:r>
            <a:r>
              <a:rPr lang="en-US" dirty="0" err="1" smtClean="0"/>
              <a:t>atempts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904" y="0"/>
            <a:ext cx="7729728" cy="672378"/>
          </a:xfrm>
        </p:spPr>
        <p:txBody>
          <a:bodyPr>
            <a:normAutofit fontScale="90000"/>
          </a:bodyPr>
          <a:lstStyle/>
          <a:p>
            <a:r>
              <a:rPr lang="en-US" smtClean="0"/>
              <a:t>Actor system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01380" y="848129"/>
            <a:ext cx="1651819" cy="12388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 System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9909" y="1858297"/>
            <a:ext cx="1710813" cy="1696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 of Login Actor(10)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5515" y="2433484"/>
            <a:ext cx="1843548" cy="1666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r>
              <a:rPr lang="en-US" dirty="0" smtClean="0"/>
              <a:t>  Actor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128387" y="4053349"/>
            <a:ext cx="1855839" cy="1666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Consumer Actor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28387" y="6012426"/>
            <a:ext cx="2133600" cy="555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Thread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925665" y="4193458"/>
            <a:ext cx="1592825" cy="1526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Streaming</a:t>
            </a:r>
          </a:p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52568" y="1725561"/>
            <a:ext cx="948812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0"/>
          </p:cNvCxnSpPr>
          <p:nvPr/>
        </p:nvCxnSpPr>
        <p:spPr>
          <a:xfrm>
            <a:off x="5727289" y="2089921"/>
            <a:ext cx="0" cy="34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53198" y="1725561"/>
            <a:ext cx="1762431" cy="88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0" idx="5"/>
          </p:cNvCxnSpPr>
          <p:nvPr/>
        </p:nvCxnSpPr>
        <p:spPr>
          <a:xfrm>
            <a:off x="9643214" y="3359065"/>
            <a:ext cx="842889" cy="8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15629" y="3488352"/>
            <a:ext cx="275921" cy="60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0"/>
          </p:cNvCxnSpPr>
          <p:nvPr/>
        </p:nvCxnSpPr>
        <p:spPr>
          <a:xfrm>
            <a:off x="8195187" y="5719917"/>
            <a:ext cx="0" cy="29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195187" y="2366144"/>
            <a:ext cx="1696469" cy="11632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Kafka manager </a:t>
            </a:r>
            <a:r>
              <a:rPr lang="en-US" dirty="0" smtClean="0"/>
              <a:t>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92796"/>
            <a:ext cx="7729728" cy="5003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(Part 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7729" y="1283110"/>
            <a:ext cx="1151906" cy="4088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21226" y="1283110"/>
            <a:ext cx="1135626" cy="11061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14915" y="1356539"/>
            <a:ext cx="1710813" cy="1696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 of Login Actor(10)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969" y="1652442"/>
            <a:ext cx="1040990" cy="10409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40369" y="1283110"/>
            <a:ext cx="104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61325" y="1836174"/>
            <a:ext cx="2826644" cy="14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900" y="1467776"/>
            <a:ext cx="1257300" cy="36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SLICK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461325" y="2204572"/>
            <a:ext cx="2826644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29635" y="1908687"/>
            <a:ext cx="1120877" cy="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56852" y="1651975"/>
            <a:ext cx="1120877" cy="18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709522" y="2348681"/>
            <a:ext cx="1034412" cy="4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363430" y="2036814"/>
            <a:ext cx="965049" cy="15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66391" y="2389239"/>
            <a:ext cx="1539440" cy="140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83473">
            <a:off x="1515638" y="1320319"/>
            <a:ext cx="86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Login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2217210">
            <a:off x="858044" y="3004439"/>
            <a:ext cx="12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Get Dashboard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44778" y="3872178"/>
            <a:ext cx="2065822" cy="14999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HDFS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25728" y="3532239"/>
            <a:ext cx="2084872" cy="7349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3709522" y="3532239"/>
            <a:ext cx="2816206" cy="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709522" y="3872178"/>
            <a:ext cx="2816206" cy="32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495070">
            <a:off x="4438650" y="321945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Futures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52400"/>
            <a:ext cx="7729728" cy="647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(part ii)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4107" y="1813437"/>
            <a:ext cx="1151906" cy="3269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02176" y="1587910"/>
            <a:ext cx="1135626" cy="11061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81950" y="949642"/>
            <a:ext cx="1696469" cy="11632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Kafka manager </a:t>
            </a:r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82318" y="2256196"/>
            <a:ext cx="1870361" cy="7540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r>
              <a:rPr lang="en-US" dirty="0" smtClean="0"/>
              <a:t>  Actor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62091" y="4989998"/>
            <a:ext cx="1710813" cy="6329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Consumer Actor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419" y="6103194"/>
            <a:ext cx="2129913" cy="318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Thread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608606" y="2305050"/>
            <a:ext cx="1592825" cy="9812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Spark Streaming Actor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231806" y="2499365"/>
            <a:ext cx="2073994" cy="15565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903214" y="302477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11" idx="3"/>
          </p:cNvCxnSpPr>
          <p:nvPr/>
        </p:nvCxnSpPr>
        <p:spPr>
          <a:xfrm>
            <a:off x="6231806" y="3277650"/>
            <a:ext cx="2073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9013" y="2640875"/>
            <a:ext cx="28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- 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89014" y="3449882"/>
            <a:ext cx="20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Topic - OUT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37802" y="1981200"/>
            <a:ext cx="518804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36013" y="2305050"/>
            <a:ext cx="54630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9013" y="4055934"/>
            <a:ext cx="139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Kafka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7" idx="6"/>
          </p:cNvCxnSpPr>
          <p:nvPr/>
        </p:nvCxnSpPr>
        <p:spPr>
          <a:xfrm>
            <a:off x="5452679" y="2633202"/>
            <a:ext cx="779127" cy="24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9287836" y="2059690"/>
            <a:ext cx="554034" cy="38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645020" y="4055934"/>
            <a:ext cx="802026" cy="191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131353" y="5622949"/>
            <a:ext cx="14672" cy="48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9" idx="0"/>
          </p:cNvCxnSpPr>
          <p:nvPr/>
        </p:nvCxnSpPr>
        <p:spPr>
          <a:xfrm>
            <a:off x="4624375" y="5622949"/>
            <a:ext cx="1" cy="48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676435" y="3493435"/>
            <a:ext cx="1696469" cy="11632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Kafka manager </a:t>
            </a:r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184125" y="4606847"/>
            <a:ext cx="0" cy="37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62475" y="4714171"/>
            <a:ext cx="1" cy="26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31750" y="3036408"/>
            <a:ext cx="0" cy="37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083198" y="2640875"/>
            <a:ext cx="445835" cy="15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328854" y="2394769"/>
            <a:ext cx="508068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739316" y="3036408"/>
            <a:ext cx="1" cy="48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798289" y="3736955"/>
            <a:ext cx="1240567" cy="977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Spark Streaming </a:t>
            </a:r>
            <a:endParaRPr lang="en-US"/>
          </a:p>
        </p:txBody>
      </p:sp>
      <p:cxnSp>
        <p:nvCxnSpPr>
          <p:cNvPr id="68" name="Straight Arrow Connector 67"/>
          <p:cNvCxnSpPr>
            <a:stCxn id="10" idx="4"/>
            <a:endCxn id="66" idx="0"/>
          </p:cNvCxnSpPr>
          <p:nvPr/>
        </p:nvCxnSpPr>
        <p:spPr>
          <a:xfrm>
            <a:off x="10405019" y="3286268"/>
            <a:ext cx="13554" cy="45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841870" y="5295900"/>
            <a:ext cx="1196986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</a:t>
            </a:r>
            <a:r>
              <a:rPr lang="en-US" dirty="0" err="1" smtClean="0"/>
              <a:t>MLib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0600547" y="4724744"/>
            <a:ext cx="21790" cy="58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153650" y="4714171"/>
            <a:ext cx="0" cy="58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8336664" y="3736955"/>
            <a:ext cx="1461625" cy="33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84987" y="1690358"/>
            <a:ext cx="3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306115" y="2075411"/>
            <a:ext cx="22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89332" y="2305050"/>
            <a:ext cx="15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800600" y="3070636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564853" y="1964440"/>
            <a:ext cx="3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508037" y="3352515"/>
            <a:ext cx="41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800600" y="467607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686300" y="573405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716296" y="4847137"/>
            <a:ext cx="20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960864" y="4860737"/>
            <a:ext cx="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336664" y="2825541"/>
            <a:ext cx="1426194" cy="91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830184" y="2795659"/>
            <a:ext cx="23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614774" y="3925063"/>
            <a:ext cx="63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231806" y="4847137"/>
            <a:ext cx="46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529033" y="5734050"/>
            <a:ext cx="6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529033" y="4676071"/>
            <a:ext cx="6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662091" y="3036408"/>
            <a:ext cx="522034" cy="37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083198" y="2876550"/>
            <a:ext cx="4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212837" y="2674382"/>
            <a:ext cx="5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into </a:t>
            </a:r>
            <a:r>
              <a:rPr lang="en-US" dirty="0" err="1" smtClean="0"/>
              <a:t>airbnb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Performed a few analysis like:</a:t>
            </a:r>
          </a:p>
          <a:p>
            <a:pPr lvl="1"/>
            <a:r>
              <a:rPr lang="en-US" dirty="0" smtClean="0"/>
              <a:t>Average price per number of rooms</a:t>
            </a:r>
          </a:p>
          <a:p>
            <a:pPr lvl="1"/>
            <a:r>
              <a:rPr lang="en-US" dirty="0" smtClean="0"/>
              <a:t>City trends </a:t>
            </a:r>
            <a:r>
              <a:rPr lang="mr-IN" dirty="0" smtClean="0"/>
              <a:t>–</a:t>
            </a:r>
            <a:r>
              <a:rPr lang="en-US" dirty="0" smtClean="0"/>
              <a:t> When does the city get really busy?</a:t>
            </a:r>
          </a:p>
          <a:p>
            <a:pPr lvl="1"/>
            <a:r>
              <a:rPr lang="en-US" dirty="0" smtClean="0"/>
              <a:t>Most active customers</a:t>
            </a:r>
          </a:p>
          <a:p>
            <a:pPr lvl="1"/>
            <a:r>
              <a:rPr lang="en-US" dirty="0" smtClean="0"/>
              <a:t>Average price per room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Stored all these results on </a:t>
            </a:r>
            <a:r>
              <a:rPr lang="en-US" dirty="0" err="1" smtClean="0"/>
              <a:t>HBase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Listings.csv</a:t>
            </a:r>
            <a:r>
              <a:rPr lang="en-US" dirty="0"/>
              <a:t> – contain 4000 listings of Boston with 94 columns</a:t>
            </a:r>
          </a:p>
          <a:p>
            <a:r>
              <a:rPr lang="en-US" dirty="0" err="1"/>
              <a:t>Reviews.csv</a:t>
            </a:r>
            <a:r>
              <a:rPr lang="en-US" dirty="0"/>
              <a:t> – contains around 30000 reviews of people visited a listing, along with ratings to each listings</a:t>
            </a:r>
          </a:p>
          <a:p>
            <a:endParaRPr lang="en-US" dirty="0"/>
          </a:p>
          <a:p>
            <a:r>
              <a:rPr lang="en-US" dirty="0"/>
              <a:t>Cleaned and pre-processed the data using </a:t>
            </a:r>
            <a:r>
              <a:rPr lang="en-US" dirty="0" err="1"/>
              <a:t>PySpark</a:t>
            </a:r>
            <a:r>
              <a:rPr lang="en-US" dirty="0"/>
              <a:t> on </a:t>
            </a:r>
            <a:r>
              <a:rPr lang="en-US" dirty="0" err="1"/>
              <a:t>Jupyter</a:t>
            </a:r>
            <a:r>
              <a:rPr lang="en-US" dirty="0"/>
              <a:t> Notebook on multi-line text.</a:t>
            </a:r>
          </a:p>
          <a:p>
            <a:r>
              <a:rPr lang="en-US" dirty="0"/>
              <a:t>Joined both csv’s programmatically using Python and obtained the required columns</a:t>
            </a:r>
          </a:p>
          <a:p>
            <a:r>
              <a:rPr lang="en-US" dirty="0"/>
              <a:t>Obtained 4 important column based on the ALS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281</TotalTime>
  <Words>536</Words>
  <Application>Microsoft Macintosh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Mangal</vt:lpstr>
      <vt:lpstr>Arial</vt:lpstr>
      <vt:lpstr>Parcel</vt:lpstr>
      <vt:lpstr>A sneak peak into Airbnb </vt:lpstr>
      <vt:lpstr>Goals of the project</vt:lpstr>
      <vt:lpstr>What it took to achieve our goal</vt:lpstr>
      <vt:lpstr>CRAWLER-DOWNLOADER</vt:lpstr>
      <vt:lpstr>Actor system</vt:lpstr>
      <vt:lpstr>Architecture (Part 1)</vt:lpstr>
      <vt:lpstr>Architecture (part ii)</vt:lpstr>
      <vt:lpstr>Insight into airbnb dataset</vt:lpstr>
      <vt:lpstr>Airbnb Datasets</vt:lpstr>
      <vt:lpstr>Spark MLlib</vt:lpstr>
      <vt:lpstr>MSE – Mean Squared Error</vt:lpstr>
      <vt:lpstr>Milestone</vt:lpstr>
      <vt:lpstr>Acceptance Criteria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sneak peak into airbnb </dc:title>
  <dc:creator>Microsoft Office User</dc:creator>
  <cp:lastModifiedBy>Microsoft Office User</cp:lastModifiedBy>
  <cp:revision>43</cp:revision>
  <dcterms:created xsi:type="dcterms:W3CDTF">2017-03-17T20:55:19Z</dcterms:created>
  <dcterms:modified xsi:type="dcterms:W3CDTF">2017-04-28T21:26:59Z</dcterms:modified>
</cp:coreProperties>
</file>